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3" r:id="rId8"/>
    <p:sldId id="266" r:id="rId9"/>
    <p:sldId id="265" r:id="rId10"/>
    <p:sldId id="292" r:id="rId11"/>
    <p:sldId id="268" r:id="rId12"/>
    <p:sldId id="270" r:id="rId13"/>
    <p:sldId id="273" r:id="rId14"/>
    <p:sldId id="287" r:id="rId15"/>
    <p:sldId id="283" r:id="rId16"/>
    <p:sldId id="289" r:id="rId17"/>
    <p:sldId id="272" r:id="rId18"/>
    <p:sldId id="274" r:id="rId19"/>
    <p:sldId id="275" r:id="rId20"/>
    <p:sldId id="285" r:id="rId21"/>
    <p:sldId id="281" r:id="rId22"/>
    <p:sldId id="277" r:id="rId23"/>
    <p:sldId id="278" r:id="rId24"/>
    <p:sldId id="290" r:id="rId25"/>
    <p:sldId id="280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06680928_19-p-svetlo-sinits-fon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3429024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7686" y="1500174"/>
            <a:ext cx="45720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Кендысь</a:t>
            </a:r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Лариса Владимировна</a:t>
            </a:r>
          </a:p>
          <a:p>
            <a:pPr algn="ctr"/>
            <a:endParaRPr lang="ru-RU" b="1" cap="all" dirty="0" smtClean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ОДО ДОШКОЛЬНОГО ОБРАЗОВАНИЯ МАОУ «</a:t>
            </a:r>
            <a:r>
              <a:rPr lang="ru-RU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Аромашевская</a:t>
            </a:r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им.в.д. </a:t>
            </a:r>
            <a:r>
              <a:rPr lang="ru-RU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Кармацкого</a:t>
            </a:r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 детский сад «Сказка»</a:t>
            </a:r>
          </a:p>
          <a:p>
            <a:pPr algn="ctr"/>
            <a:endParaRPr lang="ru-RU" b="1" cap="all" dirty="0" smtClean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cap="all" dirty="0" smtClean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Педагогический стаж- 28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580"/>
            <a:ext cx="9215438" cy="69115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00034" y="1222470"/>
            <a:ext cx="79296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простого к сложному: предусмотрен переход от простых занятий к сложным.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Принцип наглядности выражается в том, что у детей более развита наглядно-образная память, чем словесно-логическая, поэтому мышление опирается на восприятие или представление.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Принцип индивидуализации обеспечивает вовлечение каждого ребенка в воспитательный процесс.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Связь обучения с жизнью: изображение должно опираться на впечатление, полученное ребенком от окружающей действительности.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28604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ПРИНЦИПЫ ПО НЕТРАДИЦИОННОМУ РИСОВАНИЮ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06680928_19-p-svetlo-sinits-fon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28572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dirty="0"/>
          </a:p>
        </p:txBody>
      </p:sp>
      <p:pic>
        <p:nvPicPr>
          <p:cNvPr id="2051" name="Picture 3" descr="C:\Users\user\Desktop\з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14818"/>
            <a:ext cx="2428892" cy="228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ж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00504"/>
            <a:ext cx="2493277" cy="237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285860"/>
            <a:ext cx="2428892" cy="250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142984"/>
            <a:ext cx="2643206" cy="2575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5984" y="214290"/>
            <a:ext cx="40005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          Система работы</a:t>
            </a:r>
          </a:p>
          <a:p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                        </a:t>
            </a:r>
            <a:r>
              <a:rPr lang="ru-RU" sz="32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нод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500043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нод</a:t>
            </a:r>
            <a:endParaRPr lang="ru-RU" sz="3200" dirty="0"/>
          </a:p>
        </p:txBody>
      </p:sp>
      <p:pic>
        <p:nvPicPr>
          <p:cNvPr id="2051" name="Picture 3" descr="F:\ДОКУМЕНТЫ\картинки\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364333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Е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736"/>
            <a:ext cx="407196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Анастасия\Desktop\IMG-ac3785c5c8afe8652c2de8181fe8cf7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316835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астасия\Desktop\IMG-c4594e2f8bebca1183616a8586efb53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6020" y="819030"/>
            <a:ext cx="2632131" cy="2994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астасия\Desktop\IMG-ade531701761835ed90ab9494ac8e9f1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714752"/>
            <a:ext cx="3096344" cy="2787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астасия\Desktop\IMG-515fd523ab6d7bdc499221d833909fa1-V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6" r="24263"/>
          <a:stretch/>
        </p:blipFill>
        <p:spPr bwMode="auto">
          <a:xfrm rot="16200000">
            <a:off x="5491370" y="3652639"/>
            <a:ext cx="2614355" cy="3024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71736" y="214290"/>
            <a:ext cx="3929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   Дидактические игры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Анастасия\Desktop\IMG-48f0b874ea901b7c5d93f03d3be0238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3816423" cy="4864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настасия\Desktop\IMG-66e36abea2cbbaf58ac5650fcda48bd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94" y="1500175"/>
            <a:ext cx="4270301" cy="4921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43174" y="142852"/>
            <a:ext cx="3929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Дидактические игры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Анастасия\Desktop\IMG-61683445b4081e089f44769099dc4e2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6"/>
          <a:stretch>
            <a:fillRect/>
          </a:stretch>
        </p:blipFill>
        <p:spPr bwMode="auto">
          <a:xfrm>
            <a:off x="214282" y="1785926"/>
            <a:ext cx="2643206" cy="41434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9" name="Picture 3" descr="C:\Users\Анастасия\Desktop\IMG-644b35c5963a6c2bd977dcd5897a1dc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19059"/>
          <a:stretch>
            <a:fillRect/>
          </a:stretch>
        </p:blipFill>
        <p:spPr bwMode="auto">
          <a:xfrm>
            <a:off x="6072198" y="2000240"/>
            <a:ext cx="2928958" cy="4071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астасия\Desktop\IMG-eaf35c36ae2e359c51bdf5986ec3698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/>
          <a:stretch>
            <a:fillRect/>
          </a:stretch>
        </p:blipFill>
        <p:spPr bwMode="auto">
          <a:xfrm>
            <a:off x="3000364" y="2071678"/>
            <a:ext cx="2928958" cy="3786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8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      Ознакомление с народными промыслами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92260" cy="7073707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462034" y="901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i.mycdn.me/image?id=902858516583&amp;t=3&amp;plc=API&amp;viewToken=lv59UCsRYZKQiBwUpBPehw&amp;tkn=*wKJNEj2dpXiN7g-S2sVNp6cp1rg"/>
          <p:cNvPicPr>
            <a:picLocks noChangeAspect="1" noChangeArrowheads="1"/>
          </p:cNvPicPr>
          <p:nvPr/>
        </p:nvPicPr>
        <p:blipFill>
          <a:blip r:embed="rId3" cstate="print"/>
          <a:srcRect l="12500" t="12554"/>
          <a:stretch>
            <a:fillRect/>
          </a:stretch>
        </p:blipFill>
        <p:spPr bwMode="auto">
          <a:xfrm>
            <a:off x="571472" y="2214554"/>
            <a:ext cx="3357586" cy="4040159"/>
          </a:xfrm>
          <a:prstGeom prst="rect">
            <a:avLst/>
          </a:prstGeom>
          <a:noFill/>
        </p:spPr>
      </p:pic>
      <p:pic>
        <p:nvPicPr>
          <p:cNvPr id="1032" name="Picture 8" descr="https://i.mycdn.me/i?r=AyH4iRPQ2q0otWIFepML2LxR9sRgUUUIS-72wI9hjoHJ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214554"/>
            <a:ext cx="3589809" cy="40005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1" y="642918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Рассматривание картин русских  художников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642918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Игры и упражнения  для развития мелкой моторики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42860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cap="all" dirty="0" smtClean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</a:t>
            </a:r>
            <a:endParaRPr lang="ru-RU" dirty="0"/>
          </a:p>
        </p:txBody>
      </p:sp>
      <p:pic>
        <p:nvPicPr>
          <p:cNvPr id="5122" name="Picture 2" descr="F:\ДОКУМЕНТЫ\картинки\у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328614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ДОКУМЕНТЫ\картинки\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643050"/>
            <a:ext cx="364333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28" y="214290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Нетрадиционные техники рисования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000108"/>
            <a:ext cx="271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Рисование пальчиком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F:\ДОКУМЕНТЫ\картинки\с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28728" y="857232"/>
            <a:ext cx="257176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ДОКУМЕНТЫ\картинки\9.jpg"/>
          <p:cNvPicPr>
            <a:picLocks noChangeAspect="1" noChangeArrowheads="1"/>
          </p:cNvPicPr>
          <p:nvPr/>
        </p:nvPicPr>
        <p:blipFill>
          <a:blip r:embed="rId4" cstate="print"/>
          <a:srcRect t="22857"/>
          <a:stretch>
            <a:fillRect/>
          </a:stretch>
        </p:blipFill>
        <p:spPr bwMode="auto">
          <a:xfrm>
            <a:off x="5357818" y="714356"/>
            <a:ext cx="257176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s://i.mycdn.me/i?r=AyH4iRPQ2q0otWIFepML2LxRO_c_Q_iWbPc0E8KENSkS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857628"/>
            <a:ext cx="286568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i.mycdn.me/image?id=902853715047&amp;t=3&amp;plc=API&amp;viewToken=ozPsV9Y2gv-N913tH1P7YA&amp;tkn=*LC_VUBpMMhE4YX5ctnU24xopOU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929066"/>
            <a:ext cx="2458615" cy="268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85787" y="357166"/>
            <a:ext cx="3357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Рисование картофелем и яблоком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21429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кляксография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3500438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Рисование ладошкой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F:\ДОКУМЕНТЫ\картинки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3714776" cy="490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F:\ДОКУМЕНТЫ\картинки\о.jpg"/>
          <p:cNvPicPr>
            <a:picLocks noChangeAspect="1" noChangeArrowheads="1"/>
          </p:cNvPicPr>
          <p:nvPr/>
        </p:nvPicPr>
        <p:blipFill>
          <a:blip r:embed="rId4" cstate="print"/>
          <a:srcRect t="46807" r="5555"/>
          <a:stretch>
            <a:fillRect/>
          </a:stretch>
        </p:blipFill>
        <p:spPr bwMode="auto">
          <a:xfrm rot="5400000">
            <a:off x="4179091" y="1893083"/>
            <a:ext cx="500066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71670" y="285728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Тычок жёсткой полусухой кистью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06680928_19-p-svetlo-sinits-fon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61" y="-214338"/>
            <a:ext cx="9199561" cy="7072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9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Презентация  опыта работы</a:t>
            </a:r>
          </a:p>
          <a:p>
            <a:pPr algn="ctr"/>
            <a:endParaRPr lang="ru-RU" sz="6600" b="1" cap="all" dirty="0" smtClean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«Нетрадиционные   техники рисования,  как  средство  развития  творческих  способностей   детей дошкольного   возраста 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3" y="500042"/>
            <a:ext cx="2786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dirty="0"/>
          </a:p>
        </p:txBody>
      </p:sp>
      <p:pic>
        <p:nvPicPr>
          <p:cNvPr id="10242" name="Picture 2" descr="F:\ДОКУМЕНТЫ\картинки\р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57190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s://i.mycdn.me/image?id=902859054695&amp;t=3&amp;plc=API&amp;viewToken=UjCy4Wnh_j97GYhkTJm2_g&amp;tkn=*FjgrDmeAtfLZd5MBEvs7gTD13F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71612"/>
            <a:ext cx="335758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42977" y="428604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Оттиск листьями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2860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Отпечатки пробками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i.mycdn.me/image?id=902853732199&amp;t=3&amp;plc=API&amp;viewToken=tpNXWFnVqjgLjjDDDREyNA&amp;tkn=*ot8fMFBFSUDRxl92jHcFhRFW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14876" y="1857364"/>
            <a:ext cx="407196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i.mycdn.me/image?id=902740938087&amp;t=3&amp;plc=API&amp;viewToken=_xf2EeU3_bwMoC5Juyy4xw&amp;tkn=*oFhyBgvD4jZ8iGJ3mlaXt6r_1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64"/>
            <a:ext cx="335755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85786" y="714356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Восковые мелки и акварель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714356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ниткография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F:\ДОКУМЕНТЫ\картинки\вы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328614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ДОКУМЕНТЫ\картинки\5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342902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39515" y="324433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7" y="642918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набрызг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50004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Поролоновые рисунки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i.mycdn.me/image?id=902500204647&amp;t=3&amp;plc=API&amp;viewToken=9yE-kzxhPlkvibHoS_mdHw&amp;tkn=*TjkYP61oTMpyh-_34T0ykD2bV0I"/>
          <p:cNvPicPr>
            <a:picLocks noChangeAspect="1" noChangeArrowheads="1"/>
          </p:cNvPicPr>
          <p:nvPr/>
        </p:nvPicPr>
        <p:blipFill>
          <a:blip r:embed="rId3" cstate="print"/>
          <a:srcRect t="20913" b="16346"/>
          <a:stretch>
            <a:fillRect/>
          </a:stretch>
        </p:blipFill>
        <p:spPr bwMode="auto">
          <a:xfrm>
            <a:off x="500034" y="1500174"/>
            <a:ext cx="342902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C:\Users\user\Desktop\20601324.jpg"/>
          <p:cNvPicPr>
            <a:picLocks noChangeAspect="1" noChangeArrowheads="1"/>
          </p:cNvPicPr>
          <p:nvPr/>
        </p:nvPicPr>
        <p:blipFill>
          <a:blip r:embed="rId4" cstate="print"/>
          <a:srcRect l="4210" t="5629" r="4211" b="7129"/>
          <a:stretch>
            <a:fillRect/>
          </a:stretch>
        </p:blipFill>
        <p:spPr bwMode="auto">
          <a:xfrm>
            <a:off x="4857752" y="1500174"/>
            <a:ext cx="350046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929322" y="500042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граттаж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7" y="428604"/>
            <a:ext cx="3357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Рисование сангиной и мелками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6082" name="Picture 2" descr="https://i.mycdn.me/image?id=902822500199&amp;t=3&amp;plc=API&amp;viewToken=lWSfTxD9vsuRecdeMybstw&amp;tkn=*uljjx2YIBZ2AeQkZcIvRWAKtVHU"/>
          <p:cNvPicPr>
            <a:picLocks noChangeAspect="1" noChangeArrowheads="1"/>
          </p:cNvPicPr>
          <p:nvPr/>
        </p:nvPicPr>
        <p:blipFill>
          <a:blip r:embed="rId3" cstate="print"/>
          <a:srcRect t="4225" r="5172"/>
          <a:stretch>
            <a:fillRect/>
          </a:stretch>
        </p:blipFill>
        <p:spPr bwMode="auto">
          <a:xfrm>
            <a:off x="428596" y="1571612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https://i.mycdn.me/i?r=AyH4iRPQ2q0otWIFepML2LxRQCDlop4hgN169gm0z8q7d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14809" y="2143117"/>
            <a:ext cx="4786346" cy="37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488" y="500042"/>
            <a:ext cx="3680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Рисование манной крупой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Users\user\AppData\Local\Temp\Rar$DI07.336\IMG-f83989a1fe8017271125ae01ef1664f9-V.jpg"/>
          <p:cNvPicPr>
            <a:picLocks noChangeAspect="1" noChangeArrowheads="1"/>
          </p:cNvPicPr>
          <p:nvPr/>
        </p:nvPicPr>
        <p:blipFill>
          <a:blip r:embed="rId3" cstate="print"/>
          <a:srcRect r="10000"/>
          <a:stretch>
            <a:fillRect/>
          </a:stretch>
        </p:blipFill>
        <p:spPr bwMode="auto">
          <a:xfrm rot="16200000">
            <a:off x="2964645" y="3036091"/>
            <a:ext cx="2786082" cy="4429156"/>
          </a:xfrm>
          <a:prstGeom prst="rect">
            <a:avLst/>
          </a:prstGeom>
          <a:noFill/>
        </p:spPr>
      </p:pic>
      <p:pic>
        <p:nvPicPr>
          <p:cNvPr id="6147" name="Picture 3" descr="https://i.mycdn.me/image?id=902853744743&amp;t=3&amp;plc=API&amp;viewToken=Y5BhVXgOb0wnqTsrfi6KLQ&amp;tkn=*vHonBOo9LfsBOE6BjzxuiSDJy5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928670"/>
            <a:ext cx="3634806" cy="2726105"/>
          </a:xfrm>
          <a:prstGeom prst="rect">
            <a:avLst/>
          </a:prstGeom>
          <a:noFill/>
        </p:spPr>
      </p:pic>
      <p:pic>
        <p:nvPicPr>
          <p:cNvPr id="6149" name="Picture 5" descr="https://i.mycdn.me/image?id=902500444263&amp;t=3&amp;plc=API&amp;viewToken=7exTjp4PgTAOQwEkbhSJDw&amp;tkn=*tC5v14Aht4aA6eazSSQcyvyVP7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928670"/>
            <a:ext cx="3857652" cy="27230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14744" y="285728"/>
            <a:ext cx="2264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Работа с родителями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658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90100"/>
            <a:ext cx="258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500042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результативность  ОПЫТА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14422"/>
            <a:ext cx="578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Научились создавать вещи своими руками.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Познали  радости и разочарования созидания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1928802"/>
            <a:ext cx="74295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Творческий процесс научил детей исследовать.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Возрос интерес к нетрадиционным техникам рисования.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стали творчески всматриваться в окружающий мир,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находить   разные оттенки, приобрели опыт эстетического     восприятия.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Создают новое, оригинальное, проявляют творчество, фантазию, реализуют свой замысел, и самостоятельно находят средства для воплощения.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Рисунки детей стали интереснее, содержательнее, замысел богаче.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обрели уверенность в себе, робкие преодолевают боязнь чистого листа бумаги, начали чувствовать себя маленькими художниками 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06680928_19-p-svetlo-sinits-fon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133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0004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«Мир  будет счастлив только тогда, когда  у каждого  человека  будет душа  художника , Иначе  говоря, когда  каждый  будет  находить  радость  в своём  труде»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204864"/>
            <a:ext cx="3840813" cy="3840813"/>
          </a:xfrm>
          <a:prstGeom prst="rect">
            <a:avLst/>
          </a:prstGeom>
        </p:spPr>
      </p:pic>
      <p:pic>
        <p:nvPicPr>
          <p:cNvPr id="2" name="Picture 2" descr="C:\Users\user\Desktop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071678"/>
            <a:ext cx="5715040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67116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Актуальность </a:t>
            </a:r>
          </a:p>
          <a:p>
            <a:pPr algn="just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Наблюдаются:</a:t>
            </a:r>
          </a:p>
          <a:p>
            <a:pPr algn="just">
              <a:buFontTx/>
              <a:buChar char="-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детские страхи,</a:t>
            </a:r>
          </a:p>
          <a:p>
            <a:pPr algn="just">
              <a:buFontTx/>
              <a:buChar char="-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неуверенность в своих силах</a:t>
            </a:r>
          </a:p>
          <a:p>
            <a:pPr algn="just">
              <a:buFontTx/>
              <a:buChar char="-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неразвитость пространственного мышления</a:t>
            </a:r>
          </a:p>
          <a:p>
            <a:pPr algn="just">
              <a:buFontTx/>
              <a:buChar char="-"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несформированность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навыков   творческого поиска</a:t>
            </a:r>
          </a:p>
          <a:p>
            <a:pPr algn="just">
              <a:buFontTx/>
              <a:buChar char="-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недостаточно развито  мелкая моторика. чувство композиции, ритма,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цветовосприятия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.</a:t>
            </a:r>
          </a:p>
        </p:txBody>
      </p:sp>
      <p:pic>
        <p:nvPicPr>
          <p:cNvPr id="3074" name="Picture 2" descr="C:\Users\user\Desktop\1606680928_19-p-svetlo-sinits-fon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335756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357298"/>
            <a:ext cx="7929618" cy="82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Наблюдается:</a:t>
            </a:r>
          </a:p>
          <a:p>
            <a:pPr algn="just"/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-НЕУВЕРЕННОСТЬ В СВОИХ СИЛАХ,</a:t>
            </a:r>
          </a:p>
          <a:p>
            <a:pPr algn="just"/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-НЕРАЗВИТОСЬ ПРОСТРАНСТВЕННОГО МЫШЛЕНИЯ,</a:t>
            </a:r>
          </a:p>
          <a:p>
            <a:pPr algn="just"/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-НЕСФОРМИРОВАННОСТЬ НАВЫКОВ  ТВОРЧЕСКОГО ПОИСКА,</a:t>
            </a:r>
          </a:p>
          <a:p>
            <a:pPr algn="just"/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-НЕДОСТАТОЧНО РАЗВИТА МЕЛКАЯ МОТОРИКА,</a:t>
            </a:r>
          </a:p>
          <a:p>
            <a:pPr algn="just"/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-ЧУВСТВО КОМПОЗИЦИИ, РИТМА,</a:t>
            </a:r>
          </a:p>
          <a:p>
            <a:pPr algn="just"/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СТИРАЮТЯ ГРАНИ МЕЖДУ ДОБРОМ И ЗЛОМ.</a:t>
            </a:r>
          </a:p>
          <a:p>
            <a:pPr algn="just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  <a:p>
            <a:pPr algn="just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  <a:p>
            <a:pPr algn="just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  <a:p>
            <a:pPr algn="just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  <a:p>
            <a:pPr algn="just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  <a:p>
            <a:pPr algn="just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  <a:p>
            <a:pPr algn="just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  <a:p>
            <a:pPr algn="just"/>
            <a:r>
              <a:rPr lang="ru-RU" sz="3200" dirty="0" smtClean="0"/>
              <a:t> </a:t>
            </a:r>
          </a:p>
          <a:p>
            <a:pPr algn="just"/>
            <a:r>
              <a:rPr lang="ru-RU" sz="3200" dirty="0" smtClean="0"/>
              <a:t>  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785795"/>
            <a:ext cx="3571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актуальность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1606680928_19-p-svetlo-sinits-fon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2643182"/>
            <a:ext cx="3357586" cy="1785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ЦЕЛЬ: РАЗВИТИЕ ТВОРЧЕСКИХ СПОСОБНОСТЕЙ ДЕТЕЙ ПРИ  ИСПОЛЬЗОВАНИИ НЕТРАДИЦИОННЫХ ВИДОВ РИСОВАНИЯ, КОРРЕКЦИИ ПСИХИЧЕСКИХ ПРОЦЕССОВ.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 flipV="1">
            <a:off x="0" y="-93448"/>
            <a:ext cx="45719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142984"/>
            <a:ext cx="2286016" cy="17859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детей использовать  в рисовании разнообразные материалы и технику.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1000108"/>
            <a:ext cx="2714644" cy="1500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эстетические чувства формы, цвет, ритм, композицию.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2786058"/>
            <a:ext cx="2000264" cy="31432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 детей творческие способности посредством использования нетрадиционных техник рисования.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4643446"/>
            <a:ext cx="4143404" cy="1857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 детей желание доводить начатое дело до конца.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90100"/>
            <a:ext cx="282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52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285728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Цели и задачи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user\Desktop\1606680928_19-p-svetlo-sinits-fon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206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14414" y="1250166"/>
            <a:ext cx="757242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                    </a:t>
            </a:r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НОВИЗНА ОПЫТА</a:t>
            </a:r>
            <a:endParaRPr lang="ru-RU" sz="3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Нетрадиционные техники рисования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ранее использовались разрозненно,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отдельные элементы занятий по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изобразительной деятельности.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мой взгляд, их использование возможно 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необходимо взять за основу для организации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творческой деятельности воспитанников.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1606680928_19-p-svetlo-sinits-fon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785794"/>
            <a:ext cx="607223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ФОРМЫ ОРГАНИЗАЦИИ НЕПОСРЕДСТВЕННО ОБРАЗОВАТЕЛЬНОЙ ДЕЯТЕЛЬНОСТИ ПО НЕТРАДИЦИОННОМУ РИСОВАНИЮЮ</a:t>
            </a:r>
            <a:endParaRPr lang="ru-RU" sz="28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Индивидуальная. Ребенок самостоятельно выполняет свою работу.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Фронтально-индивидуальная. Каждый ребенок выполняет порученное ему задание, а затем все работы воспитатель объединяет в общую композицию.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Фронтальная. Коллективные работы детей. Все дети принимают активное участие в обсуждении сюжета и его выполнении.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1606680928_19-p-svetlo-sinits-fon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:\DCIM\100CANON\IMG_5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42984"/>
            <a:ext cx="3996445" cy="243003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5" name="Picture 3" descr="H:\DCIM\100CANON\IMG_5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3962721" cy="254656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6" name="Picture 3" descr="H:\DCIM\100CANON\IMG_5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3962753" cy="268943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7" name="Picture 2" descr="F:\IMG_52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929066"/>
            <a:ext cx="4176464" cy="2641433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14546" y="0"/>
            <a:ext cx="49292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МЕТОДИЧЕСКОЕ ОБЕСПЕЧЕНИЕ ОБРАЗОВАТЕЛЬНОГО ПРЦЕССА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606680928_19-p-svetlo-sinits-fon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44" cy="7072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500042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</a:rPr>
              <a:t>МЕТОДЫ И ПРИЁМЫ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643050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Словесные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Объяснение, беседа, указание, напоминание, поощрение, анализ, проблемные вопросы и ситуации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714620"/>
            <a:ext cx="6643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Наглядные методы.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Наблюдение (натуральных объектов в реальных условиях и в групповых условиях), иллюстрация (фото, рисунки, схемы, плакаты),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видеометод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4000504"/>
            <a:ext cx="64294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Практические методы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Упражнения, синхронное рисование, показ воспитателем новой техники рисования, прием пассивных движений с неуверенными детьми, экспериментирование с художественным материалом и техниками (смешивание красок, сочетание в рисунке разных техник, использование новых материалов).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Творческие игры.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552</Words>
  <Application>Microsoft Office PowerPoint</Application>
  <PresentationFormat>Экран (4:3)</PresentationFormat>
  <Paragraphs>121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z</cp:lastModifiedBy>
  <cp:revision>64</cp:revision>
  <dcterms:created xsi:type="dcterms:W3CDTF">2021-02-16T14:18:05Z</dcterms:created>
  <dcterms:modified xsi:type="dcterms:W3CDTF">2021-02-19T10:04:03Z</dcterms:modified>
</cp:coreProperties>
</file>