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/>
              <a:t>предметное окружение первая младшая группа. начало года</a:t>
            </a:r>
          </a:p>
        </c:rich>
      </c:tx>
      <c:layout>
        <c:manualLayout>
          <c:xMode val="edge"/>
          <c:yMode val="edge"/>
          <c:x val="0.19837150127226461"/>
          <c:y val="3.940886699507389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492930524059416"/>
          <c:w val="1"/>
          <c:h val="0.457484130115810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предметное окружение первая младшая группа. 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сформирован</c:v>
                </c:pt>
                <c:pt idx="1">
                  <c:v>в стадии формирования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0.43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5-48A0-9B28-539D9AABC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349004305644044E-2"/>
          <c:y val="0.73250244020505662"/>
          <c:w val="0.84469881194179353"/>
          <c:h val="0.221844995128117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 smtClean="0"/>
              <a:t>Предметное </a:t>
            </a:r>
            <a:r>
              <a:rPr lang="ru-RU" sz="1100" dirty="0"/>
              <a:t>окружение первая младшая группа. Конец года.</a:t>
            </a:r>
          </a:p>
        </c:rich>
      </c:tx>
      <c:layout>
        <c:manualLayout>
          <c:xMode val="edge"/>
          <c:yMode val="edge"/>
          <c:x val="0.1563344261682592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78452141681228"/>
          <c:y val="0.23098952546939228"/>
          <c:w val="0.72702243942592237"/>
          <c:h val="0.52506058354627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Продпредметное окружение первая младшая группа. Конец года.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сформирован</c:v>
                </c:pt>
                <c:pt idx="1">
                  <c:v>в стадии формирования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0-4E48-9CF7-A571FE740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6574112446470505E-2"/>
          <c:y val="0.63902463804927612"/>
          <c:w val="0.60872275176129287"/>
          <c:h val="0.3241090025037192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/>
              <a:t>интересы и предпочтения первая младшая группа.Начало  года.</a:t>
            </a:r>
          </a:p>
        </c:rich>
      </c:tx>
      <c:layout>
        <c:manualLayout>
          <c:xMode val="edge"/>
          <c:yMode val="edge"/>
          <c:x val="0.20036844378156088"/>
          <c:y val="4.778338200159278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983786523719583"/>
          <c:w val="1"/>
          <c:h val="0.543279218975669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интересы и предпочтения первая младшая группа.Начало  года.</c:v>
                </c:pt>
              </c:strCache>
            </c:strRef>
          </c:tx>
          <c:explosion val="59"/>
          <c:dPt>
            <c:idx val="2"/>
            <c:bubble3D val="0"/>
            <c:explosion val="99"/>
            <c:extLst>
              <c:ext xmlns:c16="http://schemas.microsoft.com/office/drawing/2014/chart" uri="{C3380CC4-5D6E-409C-BE32-E72D297353CC}">
                <c16:uniqueId val="{00000000-7E3B-4029-B9AC-CCA7C81D8835}"/>
              </c:ext>
            </c:extLst>
          </c:dPt>
          <c:cat>
            <c:strRef>
              <c:f>Лист1!$A$2:$A$4</c:f>
              <c:strCache>
                <c:ptCount val="3"/>
                <c:pt idx="0">
                  <c:v>сформирован</c:v>
                </c:pt>
                <c:pt idx="1">
                  <c:v>в стадии формирования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0.36</c:v>
                </c:pt>
                <c:pt idx="2" formatCode="General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B-4029-B9AC-CCA7C81D8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9352022284970235E-2"/>
          <c:y val="0.71994297766137338"/>
          <c:w val="0.92391543569900314"/>
          <c:h val="0.2800570223386265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/>
              <a:t>интересы и предпочтения. Первая младшая группа.конец года</a:t>
            </a:r>
          </a:p>
        </c:rich>
      </c:tx>
      <c:layout>
        <c:manualLayout>
          <c:xMode val="edge"/>
          <c:yMode val="edge"/>
          <c:x val="0.11173294532787427"/>
          <c:y val="3.024193548387096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04009078356373"/>
          <c:w val="1"/>
          <c:h val="0.51556493722919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интересы и предпочтения. Первая младшая группа.конец года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сформирован</c:v>
                </c:pt>
                <c:pt idx="1">
                  <c:v>в стадии формирования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F-41F8-B221-D0E7DF62E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3396420018295955E-2"/>
          <c:y val="0.68381977076454148"/>
          <c:w val="0.83536619298905057"/>
          <c:h val="0.2658457662874476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/>
              <a:t>предметное окружение вторая младшая группа. Начало года.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предметное окружение вторая младшая группа. Начало года.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сформирован</c:v>
                </c:pt>
                <c:pt idx="1">
                  <c:v>в стадии формирования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0.87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B-4453-BF8C-949BA9939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/>
              <a:t>предметное окружениевторая младшая группа.Конец года.</a:t>
            </a:r>
          </a:p>
        </c:rich>
      </c:tx>
      <c:layout>
        <c:manualLayout>
          <c:xMode val="edge"/>
          <c:yMode val="edge"/>
          <c:x val="0.12909571937178202"/>
          <c:y val="2.777770856174623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предметное окружениевторая младшая группа.Конец года.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сформирован</c:v>
                </c:pt>
                <c:pt idx="1">
                  <c:v>в стадии формирования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0.35</c:v>
                </c:pt>
                <c:pt idx="1">
                  <c:v>3.2</c:v>
                </c:pt>
                <c:pt idx="2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B-47C0-9F45-B6CB10997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5907571084212431E-2"/>
          <c:y val="0.76764199173349879"/>
          <c:w val="0.83759363417226096"/>
          <c:h val="0.208627319814938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/>
              <a:t>ФЭМП вторая младшая группа. Начало года.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58666273013837E-2"/>
          <c:y val="0"/>
          <c:w val="0.70182022427409763"/>
          <c:h val="0.880264232899735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ФЭМП вторая младшая группа. Начало года.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сформирован</c:v>
                </c:pt>
                <c:pt idx="1">
                  <c:v>в стадии формирования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0.92</c:v>
                </c:pt>
                <c:pt idx="2" formatCode="General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4-4E49-A27F-34803565B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ФЭМП вторая младшая группа</a:t>
            </a:r>
            <a:r>
              <a:rPr lang="ru-RU" sz="1100" dirty="0" smtClean="0"/>
              <a:t>.</a:t>
            </a:r>
          </a:p>
          <a:p>
            <a:pPr>
              <a:defRPr/>
            </a:pPr>
            <a:r>
              <a:rPr lang="ru-RU" sz="1100" dirty="0" smtClean="0"/>
              <a:t>Конец </a:t>
            </a:r>
            <a:r>
              <a:rPr lang="ru-RU" sz="1100" dirty="0"/>
              <a:t>года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ФЭМП вторая младшая группа.Конец года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сформирован</c:v>
                </c:pt>
                <c:pt idx="1">
                  <c:v>в стадии формирования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General">
                  <c:v>8.1999999999999993</c:v>
                </c:pt>
                <c:pt idx="1">
                  <c:v>0.74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6-49DA-8945-731EED166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0139527288925108"/>
          <c:w val="0.95526917732568495"/>
          <c:h val="0.268108271223152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277988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Воспитатель ОДО МАОУ «</a:t>
            </a:r>
            <a:r>
              <a:rPr lang="ru-RU" dirty="0" err="1"/>
              <a:t>Аромашевская</a:t>
            </a:r>
            <a:r>
              <a:rPr lang="ru-RU" dirty="0"/>
              <a:t> СОШ </a:t>
            </a:r>
          </a:p>
          <a:p>
            <a:pPr algn="r"/>
            <a:r>
              <a:rPr lang="ru-RU" dirty="0"/>
              <a:t>им. </a:t>
            </a:r>
            <a:r>
              <a:rPr lang="ru-RU" dirty="0" err="1"/>
              <a:t>В.Д.Кармацкого</a:t>
            </a:r>
            <a:r>
              <a:rPr lang="ru-RU" dirty="0"/>
              <a:t> </a:t>
            </a:r>
          </a:p>
          <a:p>
            <a:pPr algn="r"/>
            <a:r>
              <a:rPr lang="ru-RU" dirty="0" smtClean="0"/>
              <a:t>детский </a:t>
            </a:r>
            <a:r>
              <a:rPr lang="ru-RU" dirty="0"/>
              <a:t>сад «Сказка» </a:t>
            </a:r>
            <a:r>
              <a:rPr lang="ru-RU" dirty="0" err="1"/>
              <a:t>Сезева</a:t>
            </a:r>
            <a:r>
              <a:rPr lang="ru-RU" dirty="0"/>
              <a:t>  Елена </a:t>
            </a:r>
            <a:r>
              <a:rPr lang="ru-RU" dirty="0" smtClean="0"/>
              <a:t>Юрьевна</a:t>
            </a:r>
          </a:p>
          <a:p>
            <a:pPr algn="r"/>
            <a:endParaRPr lang="ru-RU" dirty="0"/>
          </a:p>
        </p:txBody>
      </p:sp>
      <p:pic>
        <p:nvPicPr>
          <p:cNvPr id="5" name="Рисунок 4" descr="https://i.mycdn.me/i?r=AyH4iRPQ2q0otWIFepML2LxRaAhz5eY3dbwGoqP8JAS-5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168352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91880" y="1268760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Авторская идея в моей педагогической практике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Тема: «Развивающие игры как средство формирования познавательных способностей детей дошкольного возраста»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107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213285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3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\Desktop\Новая папка (2)\IMG_20190222_104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9990">
            <a:off x="147376" y="3831260"/>
            <a:ext cx="2355726" cy="2755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9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«Игра – это искра, зажигающая огонек…»</a:t>
            </a:r>
          </a:p>
          <a:p>
            <a:pPr algn="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В. А Сухомлинский.</a:t>
            </a:r>
          </a:p>
        </p:txBody>
      </p:sp>
      <p:pic>
        <p:nvPicPr>
          <p:cNvPr id="1027" name="Picture 3" descr="C:\Users\Denis\Desktop\Новая папка (2)\IMG_20190222_154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053">
            <a:off x="6052749" y="3915178"/>
            <a:ext cx="2679762" cy="261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старый рабстол\мамина\женя\SDC13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93573"/>
            <a:ext cx="2189792" cy="2866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337867"/>
            <a:ext cx="799288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Проблема развития познавательных способностей одна из самых актуальных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дошкольном возрасте.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Поскольку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познание, является необходимым условием для формирования умственных качеств детей, самостоятельности и инициативности.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развитие познавательных интересов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                познавательных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способностей                  детей дошкольного возраста.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20840"/>
            <a:ext cx="6246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у детей познавательный интерес, желание и потребность узнать новое;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 у  дошкольников  умения  находить  зависимости  и  закономерности,  ошибки  и недостатки, классифицировать и систематизировать материал;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у детей через игру представления об окружающем мире; </a:t>
            </a:r>
          </a:p>
        </p:txBody>
      </p:sp>
    </p:spTree>
    <p:extLst>
      <p:ext uri="{BB962C8B-B14F-4D97-AF65-F5344CB8AC3E}">
        <p14:creationId xmlns:p14="http://schemas.microsoft.com/office/powerpoint/2010/main" val="19037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nis\Desktop\т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4" y="1256566"/>
            <a:ext cx="35587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7908" y="548680"/>
            <a:ext cx="544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admin\Desktop\IMG_20161002_1655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3" t="9637" r="20789" b="894"/>
          <a:stretch/>
        </p:blipFill>
        <p:spPr bwMode="auto">
          <a:xfrm>
            <a:off x="3704144" y="1556792"/>
            <a:ext cx="5472608" cy="50364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0" name="Picture 2" descr="C:\Users\Denis\Desktop\т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08" y="2498850"/>
            <a:ext cx="2520281" cy="430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124744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того чтобы развивать у детей познавательный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интерес, в группе  создана развивающая среда.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enis\Desktop\фото на восп.2020\т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01" y="2736644"/>
            <a:ext cx="1467846" cy="32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nis\Desktop\фото на восп.2020\т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78" y="3442303"/>
            <a:ext cx="1909795" cy="254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enis\Desktop\фото на восп.2020\т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3573016"/>
            <a:ext cx="2603526" cy="333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картинки( мамины файлы с телефона)\файлы\IMG_20190411_105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6" y="404664"/>
            <a:ext cx="2813264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enis\Desktop\Новая папка (2)\IMG_20190222_1541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07" y="3873224"/>
            <a:ext cx="2245019" cy="2732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тарый рабстол\мамина\женя\SDC13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70" y="4709048"/>
            <a:ext cx="2304256" cy="1959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6802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 при развитии  у  дошкольников  умения  находить  зависимости  и  закономерности,  ошибки  и недостатки, классифицировать и систематизировать материал, создавала условия для знакомства детей с цветом, формой, величиной, осязаемыми свойствами предметов (твердый, холодный, мягкий, пушистый, т.д.) </a:t>
            </a:r>
          </a:p>
        </p:txBody>
      </p:sp>
      <p:pic>
        <p:nvPicPr>
          <p:cNvPr id="4100" name="Picture 4" descr="D:\картинки( мамины файлы с телефона)\файлы\IMG_20190411_1053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" b="43383"/>
          <a:stretch/>
        </p:blipFill>
        <p:spPr bwMode="auto">
          <a:xfrm>
            <a:off x="4268730" y="4437112"/>
            <a:ext cx="2448272" cy="2121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старый рабстол\мамина\женя\SDC130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7" t="22325" r="7480" b="13993"/>
          <a:stretch/>
        </p:blipFill>
        <p:spPr bwMode="auto">
          <a:xfrm>
            <a:off x="5825595" y="2576344"/>
            <a:ext cx="2489243" cy="201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enis\Desktop\фото на восп.2020\т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15928" b="16467"/>
          <a:stretch/>
        </p:blipFill>
        <p:spPr bwMode="auto">
          <a:xfrm>
            <a:off x="2941963" y="2671318"/>
            <a:ext cx="2550903" cy="2069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enis\Desktop\фото на восп.2020\т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40268"/>
          <a:stretch/>
        </p:blipFill>
        <p:spPr bwMode="auto">
          <a:xfrm>
            <a:off x="85352" y="5013176"/>
            <a:ext cx="3838575" cy="195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старый рабстол\мамина\женя\DSCN04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7" y="2524387"/>
            <a:ext cx="21602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0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nis\Desktop\фото на восп.2020\т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12424" b="31511"/>
          <a:stretch/>
        </p:blipFill>
        <p:spPr bwMode="auto">
          <a:xfrm>
            <a:off x="5877639" y="188640"/>
            <a:ext cx="3266361" cy="2576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6390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у детей представления об окружающем мире мне помогают такие игры как:  «Назови одним словом»,  «Из чего сделано?», «Что лишнее?», «Когда это бывает?», «Какое время года?». </a:t>
            </a:r>
          </a:p>
        </p:txBody>
      </p:sp>
      <p:pic>
        <p:nvPicPr>
          <p:cNvPr id="4" name="Picture 6" descr="C:\Users\Denis\Desktop\фото на восп.2020\т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4758" r="15063" b="8290"/>
          <a:stretch/>
        </p:blipFill>
        <p:spPr bwMode="auto">
          <a:xfrm>
            <a:off x="1893772" y="2619834"/>
            <a:ext cx="2734088" cy="412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артинки( мамины файлы с телефона)\файлы\IMG_20190222_112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01" y="3528392"/>
            <a:ext cx="2715766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картинки( мамины файлы с телефона)\файлы\IMG_20190314_103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69" y="2619834"/>
            <a:ext cx="1707654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картинки( мамины файлы с телефона)\файлы\IMG_20190314_1036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" y="3789040"/>
            <a:ext cx="1703736" cy="2271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исследования в области познавательного развития,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43463623"/>
              </p:ext>
            </p:extLst>
          </p:nvPr>
        </p:nvGraphicFramePr>
        <p:xfrm>
          <a:off x="251520" y="1628800"/>
          <a:ext cx="32403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04844189"/>
              </p:ext>
            </p:extLst>
          </p:nvPr>
        </p:nvGraphicFramePr>
        <p:xfrm>
          <a:off x="5652120" y="1628800"/>
          <a:ext cx="31683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84370238"/>
              </p:ext>
            </p:extLst>
          </p:nvPr>
        </p:nvGraphicFramePr>
        <p:xfrm>
          <a:off x="0" y="4000195"/>
          <a:ext cx="339352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05260551"/>
              </p:ext>
            </p:extLst>
          </p:nvPr>
        </p:nvGraphicFramePr>
        <p:xfrm>
          <a:off x="5076056" y="4221088"/>
          <a:ext cx="36004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18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78240441"/>
              </p:ext>
            </p:extLst>
          </p:nvPr>
        </p:nvGraphicFramePr>
        <p:xfrm>
          <a:off x="395536" y="260648"/>
          <a:ext cx="309634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07152073"/>
              </p:ext>
            </p:extLst>
          </p:nvPr>
        </p:nvGraphicFramePr>
        <p:xfrm>
          <a:off x="5292080" y="332656"/>
          <a:ext cx="309015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97754789"/>
              </p:ext>
            </p:extLst>
          </p:nvPr>
        </p:nvGraphicFramePr>
        <p:xfrm>
          <a:off x="179512" y="4005064"/>
          <a:ext cx="2777405" cy="229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68953861"/>
              </p:ext>
            </p:extLst>
          </p:nvPr>
        </p:nvGraphicFramePr>
        <p:xfrm>
          <a:off x="4499992" y="3645024"/>
          <a:ext cx="3744416" cy="264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1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248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z</cp:lastModifiedBy>
  <cp:revision>16</cp:revision>
  <dcterms:created xsi:type="dcterms:W3CDTF">2020-02-24T17:01:36Z</dcterms:created>
  <dcterms:modified xsi:type="dcterms:W3CDTF">2020-02-25T05:05:00Z</dcterms:modified>
</cp:coreProperties>
</file>