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67600" cy="43688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Игровые технологии как вид педагогических технологий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 smtClean="0"/>
          </a:p>
        </p:txBody>
      </p:sp>
      <p:pic>
        <p:nvPicPr>
          <p:cNvPr id="5" name="Рисунок 4" descr="C:\Users\общая\Pictures\3463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0"/>
            <a:ext cx="2024063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357167"/>
            <a:ext cx="6143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Конкурсное испытание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« Методический семинар-2021</a:t>
            </a:r>
            <a:r>
              <a:rPr lang="ru-RU" b="1" i="1" dirty="0" smtClean="0">
                <a:solidFill>
                  <a:srgbClr val="FF0000"/>
                </a:solidFill>
              </a:rPr>
              <a:t>».</a:t>
            </a:r>
            <a:endParaRPr lang="ru-RU" i="1" dirty="0" smtClean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572008"/>
            <a:ext cx="4572000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учитель иностранных языков  филиала</a:t>
            </a:r>
          </a:p>
          <a:p>
            <a:pPr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 «МАОУ </a:t>
            </a:r>
            <a:r>
              <a:rPr lang="ru-RU" i="1" dirty="0" err="1" smtClean="0">
                <a:solidFill>
                  <a:schemeClr val="bg2">
                    <a:lumMod val="10000"/>
                  </a:schemeClr>
                </a:solidFill>
              </a:rPr>
              <a:t>Аромашевская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  СОШ </a:t>
            </a:r>
          </a:p>
          <a:p>
            <a:pPr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им. В.Д. </a:t>
            </a:r>
            <a:r>
              <a:rPr lang="ru-RU" i="1" dirty="0" err="1" smtClean="0">
                <a:solidFill>
                  <a:schemeClr val="bg2">
                    <a:lumMod val="10000"/>
                  </a:schemeClr>
                </a:solidFill>
              </a:rPr>
              <a:t>Кармацкого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</a:p>
          <a:p>
            <a:pPr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Малиновская ООШ»</a:t>
            </a:r>
          </a:p>
          <a:p>
            <a:pPr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Шааф Наталья Борисовна.</a:t>
            </a:r>
          </a:p>
        </p:txBody>
      </p:sp>
    </p:spTree>
    <p:extLst>
      <p:ext uri="{BB962C8B-B14F-4D97-AF65-F5344CB8AC3E}">
        <p14:creationId xmlns:p14="http://schemas.microsoft.com/office/powerpoint/2010/main" xmlns="" val="35119185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В структуру игры как деятельности личности входят этапы: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целеполагания</a:t>
            </a:r>
            <a:r>
              <a:rPr lang="ru-RU" dirty="0"/>
              <a:t>; </a:t>
            </a:r>
          </a:p>
          <a:p>
            <a:r>
              <a:rPr lang="ru-RU" dirty="0" smtClean="0"/>
              <a:t>планирования</a:t>
            </a:r>
            <a:r>
              <a:rPr lang="ru-RU" dirty="0"/>
              <a:t>; </a:t>
            </a:r>
          </a:p>
          <a:p>
            <a:r>
              <a:rPr lang="ru-RU" dirty="0" smtClean="0"/>
              <a:t>реализации </a:t>
            </a:r>
            <a:r>
              <a:rPr lang="ru-RU" dirty="0"/>
              <a:t>цели; </a:t>
            </a:r>
          </a:p>
          <a:p>
            <a:r>
              <a:rPr lang="ru-RU" dirty="0" smtClean="0"/>
              <a:t>анализа </a:t>
            </a:r>
            <a:r>
              <a:rPr lang="ru-RU" dirty="0"/>
              <a:t>результатов, в которых личность полностью реализует себя как субъект.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7290" y="4223470"/>
            <a:ext cx="3071834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17086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314" y="3786190"/>
            <a:ext cx="2516659" cy="24713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В структуру игры как процесса входят: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 smtClean="0"/>
              <a:t>роли</a:t>
            </a:r>
            <a:r>
              <a:rPr lang="ru-RU" sz="2000" dirty="0"/>
              <a:t>, взятые на себя играющими; </a:t>
            </a:r>
          </a:p>
          <a:p>
            <a:r>
              <a:rPr lang="ru-RU" sz="2000" dirty="0" smtClean="0"/>
              <a:t>игровые </a:t>
            </a:r>
            <a:r>
              <a:rPr lang="ru-RU" sz="2000" dirty="0"/>
              <a:t>действия как средства реализации этих ролей; </a:t>
            </a:r>
          </a:p>
          <a:p>
            <a:r>
              <a:rPr lang="ru-RU" sz="2000" dirty="0" smtClean="0"/>
              <a:t>игровое </a:t>
            </a:r>
            <a:r>
              <a:rPr lang="ru-RU" sz="2000" dirty="0"/>
              <a:t>употребление предметов, т.е. замещение реальных вещей игровыми, условными; </a:t>
            </a:r>
          </a:p>
          <a:p>
            <a:r>
              <a:rPr lang="ru-RU" sz="2000" dirty="0" smtClean="0"/>
              <a:t>реальные </a:t>
            </a:r>
            <a:r>
              <a:rPr lang="ru-RU" sz="2000" dirty="0"/>
              <a:t>отношения между играющими; </a:t>
            </a:r>
          </a:p>
          <a:p>
            <a:r>
              <a:rPr lang="ru-RU" sz="2000" dirty="0" smtClean="0"/>
              <a:t>сюжет </a:t>
            </a:r>
            <a:r>
              <a:rPr lang="ru-RU" sz="2000" dirty="0"/>
              <a:t>(содержание) – область действительности, условно воспроизводимая в игре.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87183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Преимуществами игровых технологий являются: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Активизация и интенсификация процесса обучения;</a:t>
            </a:r>
          </a:p>
          <a:p>
            <a:r>
              <a:rPr lang="ru-RU" dirty="0" smtClean="0"/>
              <a:t>Воссоздание </a:t>
            </a:r>
            <a:r>
              <a:rPr lang="ru-RU" dirty="0"/>
              <a:t>межличностных отношений, процедуры принятия коллективных решений обучаемых в ситуациях, моделирующих реальные условия профессиональной деятельности;</a:t>
            </a:r>
          </a:p>
          <a:p>
            <a:r>
              <a:rPr lang="ru-RU" dirty="0" smtClean="0"/>
              <a:t>Гибкое </a:t>
            </a:r>
            <a:r>
              <a:rPr lang="ru-RU" dirty="0"/>
              <a:t>сочетание разнообразных приёмов и методов обучения: от репродуктивных до проблемных;</a:t>
            </a:r>
          </a:p>
          <a:p>
            <a:r>
              <a:rPr lang="ru-RU" dirty="0" smtClean="0"/>
              <a:t>Моделирование </a:t>
            </a:r>
            <a:r>
              <a:rPr lang="ru-RU" dirty="0"/>
              <a:t>практически любого вида профессиональной деятельности;</a:t>
            </a:r>
          </a:p>
          <a:p>
            <a:r>
              <a:rPr lang="ru-RU" dirty="0" smtClean="0"/>
              <a:t>Творческое </a:t>
            </a:r>
            <a:r>
              <a:rPr lang="ru-RU" dirty="0"/>
              <a:t>саморазвитие обучаемых.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5136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4257421"/>
            <a:ext cx="3851920" cy="24074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По характеру педагогического процесса выделяются следующие группы игр: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обучающие</a:t>
            </a:r>
            <a:r>
              <a:rPr lang="ru-RU" dirty="0"/>
              <a:t>, тренировочные, контролирующие и обобщающие;</a:t>
            </a:r>
          </a:p>
          <a:p>
            <a:r>
              <a:rPr lang="ru-RU" dirty="0" smtClean="0"/>
              <a:t>познавательные</a:t>
            </a:r>
            <a:r>
              <a:rPr lang="ru-RU" dirty="0"/>
              <a:t>, воспитательные, развивающие;</a:t>
            </a:r>
          </a:p>
          <a:p>
            <a:r>
              <a:rPr lang="ru-RU" dirty="0" smtClean="0"/>
              <a:t>репродуктивные</a:t>
            </a:r>
            <a:r>
              <a:rPr lang="ru-RU" dirty="0"/>
              <a:t>, продуктивные, творческие;</a:t>
            </a:r>
          </a:p>
          <a:p>
            <a:r>
              <a:rPr lang="ru-RU" dirty="0" smtClean="0"/>
              <a:t>коммуникативные</a:t>
            </a:r>
            <a:r>
              <a:rPr lang="ru-RU" dirty="0"/>
              <a:t>, диагностические, </a:t>
            </a:r>
            <a:r>
              <a:rPr lang="ru-RU" dirty="0" err="1"/>
              <a:t>профориентационные</a:t>
            </a:r>
            <a:r>
              <a:rPr lang="ru-RU" dirty="0"/>
              <a:t>, психотехнические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1701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Цели: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u="sng" dirty="0"/>
              <a:t>Дидактические: </a:t>
            </a:r>
            <a:endParaRPr lang="ru-RU" b="1" u="sng" dirty="0" smtClean="0"/>
          </a:p>
          <a:p>
            <a:pPr marL="0" indent="0">
              <a:buNone/>
            </a:pPr>
            <a:r>
              <a:rPr lang="ru-RU" dirty="0" smtClean="0"/>
              <a:t>расширение </a:t>
            </a:r>
            <a:r>
              <a:rPr lang="ru-RU" dirty="0"/>
              <a:t>кругозора, познавательная деятельность; формирование определенных умений и навыков, необходимых в практической деятельности; развитие </a:t>
            </a:r>
            <a:r>
              <a:rPr lang="ru-RU" dirty="0" err="1"/>
              <a:t>общеучебных</a:t>
            </a:r>
            <a:r>
              <a:rPr lang="ru-RU" dirty="0"/>
              <a:t> умений и навыков; развитие трудовых навыков.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4149080"/>
            <a:ext cx="2304256" cy="225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702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Цели: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u="sng" dirty="0"/>
              <a:t>Воспитывающие: </a:t>
            </a:r>
            <a:endParaRPr lang="ru-RU" b="1" u="sng" dirty="0" smtClean="0"/>
          </a:p>
          <a:p>
            <a:pPr marL="0" indent="0">
              <a:buNone/>
            </a:pPr>
            <a:r>
              <a:rPr lang="ru-RU" dirty="0" smtClean="0"/>
              <a:t>воспитание </a:t>
            </a:r>
            <a:r>
              <a:rPr lang="ru-RU" dirty="0"/>
              <a:t>самостоятельности, воли; формирование определенных подходов, позиций, нравственных, эстетических и мировоззренческих установок; воспитание сотрудничества, коллективизма, общительности, </a:t>
            </a:r>
            <a:r>
              <a:rPr lang="ru-RU" dirty="0" err="1"/>
              <a:t>коммуникативности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286255"/>
            <a:ext cx="2746978" cy="235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18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8" t="4042" r="2300" b="4020"/>
          <a:stretch/>
        </p:blipFill>
        <p:spPr>
          <a:xfrm>
            <a:off x="2195737" y="4572008"/>
            <a:ext cx="3090644" cy="20847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Цели: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u="sng" dirty="0"/>
              <a:t>Развивающие: </a:t>
            </a:r>
            <a:endParaRPr lang="ru-RU" b="1" u="sng" dirty="0" smtClean="0"/>
          </a:p>
          <a:p>
            <a:pPr marL="0" indent="0">
              <a:buNone/>
            </a:pPr>
            <a:r>
              <a:rPr lang="ru-RU" dirty="0" smtClean="0"/>
              <a:t>развитие </a:t>
            </a:r>
            <a:r>
              <a:rPr lang="ru-RU" dirty="0"/>
              <a:t>внимания, памяти, речи, мышления, умений сравнивать, сопоставлять, находить аналогии, воображения, фантазий, творческих способностей, </a:t>
            </a:r>
            <a:r>
              <a:rPr lang="ru-RU" dirty="0" err="1"/>
              <a:t>эмпатии</a:t>
            </a:r>
            <a:r>
              <a:rPr lang="ru-RU" dirty="0"/>
              <a:t>, рефлексии, умения находить оптимальные решения; развитие мотивации учебной </a:t>
            </a:r>
            <a:r>
              <a:rPr lang="ru-RU" dirty="0" smtClean="0"/>
              <a:t>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7869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7237" y="3786190"/>
            <a:ext cx="2963523" cy="30718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Цели: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u="sng" dirty="0"/>
              <a:t>Социализирующие: </a:t>
            </a:r>
            <a:endParaRPr lang="ru-RU" b="1" u="sng" dirty="0" smtClean="0"/>
          </a:p>
          <a:p>
            <a:pPr marL="0" indent="0">
              <a:buNone/>
            </a:pPr>
            <a:r>
              <a:rPr lang="ru-RU" dirty="0" smtClean="0"/>
              <a:t>приобщение </a:t>
            </a:r>
            <a:r>
              <a:rPr lang="ru-RU" dirty="0"/>
              <a:t>к нормам и ценностям общества; адаптация к условиям среды; стрессовый контроль, </a:t>
            </a:r>
            <a:r>
              <a:rPr lang="ru-RU" dirty="0" err="1"/>
              <a:t>саморегуляция</a:t>
            </a:r>
            <a:r>
              <a:rPr lang="ru-RU" dirty="0"/>
              <a:t>; обучение общению; психотерапия.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3122603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В игре все равны. </a:t>
            </a:r>
            <a:br>
              <a:rPr lang="ru-RU" sz="3200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Игра- особо организованное занятие, требующее напряжения эмоциональных и</a:t>
            </a:r>
            <a:r>
              <a:rPr lang="ru-RU" sz="3600" dirty="0" smtClean="0"/>
              <a:t> </a:t>
            </a:r>
            <a:r>
              <a:rPr lang="ru-RU" sz="3600" i="1" dirty="0" smtClean="0"/>
              <a:t>умственных сил</a:t>
            </a:r>
            <a:r>
              <a:rPr lang="ru-RU" sz="3600" dirty="0" smtClean="0"/>
              <a:t>.</a:t>
            </a:r>
          </a:p>
          <a:p>
            <a:pPr>
              <a:buNone/>
            </a:pPr>
            <a:r>
              <a:rPr lang="ru-RU" sz="3600" dirty="0" smtClean="0"/>
              <a:t> </a:t>
            </a:r>
          </a:p>
          <a:p>
            <a:r>
              <a:rPr lang="ru-RU" sz="3600" i="1" dirty="0" smtClean="0"/>
              <a:t>Для детей игра прежде всего- увлекательное занятие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pic>
        <p:nvPicPr>
          <p:cNvPr id="4" name="Picture 4" descr="тетрад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571480"/>
            <a:ext cx="1285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ВАЖНОСТЬ ОБУЧАЮЩИХ ИГР: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Игры развивают наблюдательность у ребят, оживляют урок, повышают интерес к изучению иностранного языка. </a:t>
            </a:r>
          </a:p>
          <a:p>
            <a:r>
              <a:rPr lang="ru-RU" sz="2800" dirty="0" smtClean="0"/>
              <a:t>Чувство равенства, атмосфера увлечённости дают возможность ребятам преодолеть стеснительность, скованность, снять языковой барьер, усталость.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  <a:defRPr/>
            </a:pPr>
            <a:endParaRPr lang="ru-RU" sz="1800" b="1" i="1" dirty="0" smtClean="0">
              <a:solidFill>
                <a:srgbClr val="7030A0"/>
              </a:solidFill>
            </a:endParaRP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1800" b="1" i="1" dirty="0" smtClean="0">
                <a:solidFill>
                  <a:srgbClr val="7030A0"/>
                </a:solidFill>
              </a:rPr>
              <a:t>25 лет – в школе, </a:t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 smtClean="0">
                <a:solidFill>
                  <a:srgbClr val="7030A0"/>
                </a:solidFill>
              </a:rPr>
              <a:t>из них второй год  – </a:t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 smtClean="0">
                <a:solidFill>
                  <a:srgbClr val="7030A0"/>
                </a:solidFill>
              </a:rPr>
              <a:t>в Малиновской  ООШ филиале МАОУ 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1800" b="1" i="1" dirty="0" err="1" smtClean="0">
                <a:solidFill>
                  <a:srgbClr val="7030A0"/>
                </a:solidFill>
              </a:rPr>
              <a:t>Аромашевская</a:t>
            </a:r>
            <a:r>
              <a:rPr lang="ru-RU" sz="1800" b="1" i="1" dirty="0" smtClean="0">
                <a:solidFill>
                  <a:srgbClr val="7030A0"/>
                </a:solidFill>
              </a:rPr>
              <a:t> СОШ </a:t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 smtClean="0">
                <a:solidFill>
                  <a:srgbClr val="7030A0"/>
                </a:solidFill>
              </a:rPr>
              <a:t>им.В.Д. </a:t>
            </a:r>
            <a:r>
              <a:rPr lang="ru-RU" sz="1800" b="1" i="1" dirty="0" err="1" smtClean="0">
                <a:solidFill>
                  <a:srgbClr val="7030A0"/>
                </a:solidFill>
              </a:rPr>
              <a:t>Кармацкого</a:t>
            </a:r>
            <a:endParaRPr lang="ru-RU" sz="1800" b="1" i="1" dirty="0" smtClean="0">
              <a:solidFill>
                <a:srgbClr val="7030A0"/>
              </a:solidFill>
            </a:endParaRPr>
          </a:p>
          <a:p>
            <a:pPr algn="r">
              <a:lnSpc>
                <a:spcPct val="90000"/>
              </a:lnSpc>
              <a:buNone/>
              <a:defRPr/>
            </a:pP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 С </a:t>
            </a:r>
            <a:r>
              <a:rPr lang="ru-RU" sz="1800" b="1" i="1" u="sng" dirty="0" smtClean="0">
                <a:solidFill>
                  <a:schemeClr val="accent4">
                    <a:lumMod val="10000"/>
                  </a:schemeClr>
                </a:solidFill>
              </a:rPr>
              <a:t>2019 г.-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по настоящее время работаю учителем иностранных языков.  </a:t>
            </a:r>
            <a:r>
              <a:rPr lang="ru-RU" sz="1800" b="1" dirty="0" smtClean="0">
                <a:solidFill>
                  <a:schemeClr val="accent4">
                    <a:lumMod val="10000"/>
                  </a:schemeClr>
                </a:solidFill>
              </a:rPr>
              <a:t>Педагогический стаж работы – 25 лет. 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Преподаю английский и немецкий языки  со 2 по 9 классы в Малиновской ООШ и немецкий язык с 5 по 10 классы в </a:t>
            </a:r>
            <a:r>
              <a:rPr lang="ru-RU" sz="1800" dirty="0" err="1" smtClean="0">
                <a:solidFill>
                  <a:schemeClr val="accent4">
                    <a:lumMod val="10000"/>
                  </a:schemeClr>
                </a:solidFill>
              </a:rPr>
              <a:t>Кротовской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 СОШ и </a:t>
            </a:r>
            <a:r>
              <a:rPr lang="ru-RU" sz="1800" dirty="0" err="1" smtClean="0">
                <a:solidFill>
                  <a:schemeClr val="accent4">
                    <a:lumMod val="10000"/>
                  </a:schemeClr>
                </a:solidFill>
              </a:rPr>
              <a:t>Новоберезовской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 ООШ. 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ru-RU" sz="2000" b="1" u="sng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algn="ctr">
              <a:lnSpc>
                <a:spcPct val="90000"/>
              </a:lnSpc>
              <a:buNone/>
              <a:defRPr/>
            </a:pPr>
            <a:endParaRPr lang="ru-RU" sz="2000" b="1" u="sng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2000" b="1" u="sng" dirty="0" smtClean="0">
                <a:solidFill>
                  <a:schemeClr val="accent4">
                    <a:lumMod val="10000"/>
                  </a:schemeClr>
                </a:solidFill>
              </a:rPr>
              <a:t>Сейчас я работаю над темой: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 «Игровые технологии на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 уроках английского языка».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</a:t>
            </a:r>
            <a:endParaRPr lang="ru-RU" sz="2000" b="1" dirty="0"/>
          </a:p>
        </p:txBody>
      </p:sp>
      <p:pic>
        <p:nvPicPr>
          <p:cNvPr id="4" name="Picture 12" descr="eul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14290"/>
            <a:ext cx="1209675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Главная </a:t>
            </a:r>
            <a:r>
              <a:rPr lang="ru-RU" sz="5400" dirty="0" smtClean="0"/>
              <a:t>идея обучения в </a:t>
            </a:r>
            <a:r>
              <a:rPr lang="ru-RU" sz="5400" dirty="0" smtClean="0"/>
              <a:t>игре </a:t>
            </a:r>
            <a:r>
              <a:rPr lang="ru-RU" sz="5400" dirty="0" smtClean="0"/>
              <a:t>- учиться вместе, а не просто что-то выполнять вместе.</a:t>
            </a:r>
          </a:p>
          <a:p>
            <a:pPr algn="ctr"/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16" y="0"/>
            <a:ext cx="1643074" cy="17370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        </a:t>
            </a:r>
            <a:r>
              <a:rPr lang="ru-RU" b="1" dirty="0" smtClean="0">
                <a:solidFill>
                  <a:srgbClr val="7030A0"/>
                </a:solidFill>
              </a:rPr>
              <a:t>Игровые технологии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Игровые технологии - это современные образовательные технологии, основанные на активизации деятельности учащихся. С помощью игровых технологий</a:t>
            </a:r>
            <a:r>
              <a:rPr lang="ru-RU" b="1" dirty="0" smtClean="0"/>
              <a:t> </a:t>
            </a:r>
            <a:r>
              <a:rPr lang="ru-RU" dirty="0" smtClean="0"/>
              <a:t>на уроке английского языка можно достичь</a:t>
            </a:r>
            <a:r>
              <a:rPr lang="ru-RU" b="1" dirty="0" smtClean="0"/>
              <a:t> </a:t>
            </a:r>
            <a:r>
              <a:rPr lang="ru-RU" dirty="0" smtClean="0"/>
              <a:t>сразу нескольких целей: </a:t>
            </a:r>
          </a:p>
          <a:p>
            <a:r>
              <a:rPr lang="ru-RU" dirty="0" smtClean="0"/>
              <a:t>расширить и закрепить изученный лексико-грамматический материал;</a:t>
            </a:r>
          </a:p>
          <a:p>
            <a:r>
              <a:rPr lang="ru-RU" dirty="0" smtClean="0"/>
              <a:t>развить речевые умения учащихся;</a:t>
            </a:r>
          </a:p>
          <a:p>
            <a:r>
              <a:rPr lang="ru-RU" dirty="0" smtClean="0"/>
              <a:t>развить память, внимание,  воображение учащихся;</a:t>
            </a:r>
          </a:p>
          <a:p>
            <a:r>
              <a:rPr lang="ru-RU" dirty="0" smtClean="0"/>
              <a:t>создать атмосферу поиска и творчества на уроке; </a:t>
            </a:r>
            <a:br>
              <a:rPr lang="ru-RU" dirty="0" smtClean="0"/>
            </a:br>
            <a:r>
              <a:rPr lang="ru-RU" dirty="0" smtClean="0"/>
              <a:t>развить творческую активность учащихся;</a:t>
            </a:r>
            <a:r>
              <a:rPr lang="ru-RU" i="1" dirty="0" smtClean="0"/>
              <a:t> </a:t>
            </a:r>
          </a:p>
          <a:p>
            <a:r>
              <a:rPr lang="ru-RU" dirty="0" smtClean="0"/>
              <a:t>научить сотрудничать в разнообразных по составу группах;</a:t>
            </a:r>
          </a:p>
          <a:p>
            <a:r>
              <a:rPr lang="ru-RU" dirty="0" smtClean="0"/>
              <a:t>снять эмоциональное напряжение, монотонность.</a:t>
            </a: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Педагогические технологии по преобладающему методу различаются </a:t>
            </a:r>
            <a:r>
              <a:rPr lang="ru-RU" sz="2400" b="1" dirty="0" smtClean="0">
                <a:solidFill>
                  <a:srgbClr val="7030A0"/>
                </a:solidFill>
              </a:rPr>
              <a:t>на: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Игровые. </a:t>
            </a:r>
          </a:p>
          <a:p>
            <a:r>
              <a:rPr lang="ru-RU" dirty="0" smtClean="0"/>
              <a:t>Догматические</a:t>
            </a:r>
            <a:r>
              <a:rPr lang="ru-RU" dirty="0"/>
              <a:t>, репродуктивные. </a:t>
            </a:r>
          </a:p>
          <a:p>
            <a:r>
              <a:rPr lang="ru-RU" dirty="0" smtClean="0"/>
              <a:t>Объяснительно-иллюстративные</a:t>
            </a:r>
            <a:r>
              <a:rPr lang="ru-RU" dirty="0"/>
              <a:t>. </a:t>
            </a:r>
          </a:p>
          <a:p>
            <a:r>
              <a:rPr lang="ru-RU" dirty="0" smtClean="0"/>
              <a:t>Развивающие</a:t>
            </a:r>
            <a:r>
              <a:rPr lang="ru-RU" dirty="0"/>
              <a:t>. </a:t>
            </a:r>
          </a:p>
          <a:p>
            <a:r>
              <a:rPr lang="ru-RU" dirty="0" smtClean="0"/>
              <a:t>Проблемные</a:t>
            </a:r>
            <a:r>
              <a:rPr lang="ru-RU" dirty="0"/>
              <a:t>, поисковые. </a:t>
            </a:r>
          </a:p>
          <a:p>
            <a:r>
              <a:rPr lang="ru-RU" dirty="0" smtClean="0"/>
              <a:t>Программированные</a:t>
            </a:r>
            <a:r>
              <a:rPr lang="ru-RU" dirty="0"/>
              <a:t>. </a:t>
            </a:r>
          </a:p>
          <a:p>
            <a:r>
              <a:rPr lang="ru-RU" dirty="0" smtClean="0"/>
              <a:t>Диалогические</a:t>
            </a:r>
            <a:r>
              <a:rPr lang="ru-RU" dirty="0"/>
              <a:t>. </a:t>
            </a:r>
          </a:p>
          <a:p>
            <a:r>
              <a:rPr lang="ru-RU" dirty="0" smtClean="0"/>
              <a:t>Творческие </a:t>
            </a:r>
            <a:endParaRPr lang="ru-RU" dirty="0"/>
          </a:p>
          <a:p>
            <a:r>
              <a:rPr lang="ru-RU" dirty="0" err="1" smtClean="0"/>
              <a:t>Саморазвивающие</a:t>
            </a:r>
            <a:r>
              <a:rPr lang="ru-RU" dirty="0"/>
              <a:t>. </a:t>
            </a:r>
          </a:p>
          <a:p>
            <a:r>
              <a:rPr lang="ru-RU" dirty="0" smtClean="0"/>
              <a:t>Информационные </a:t>
            </a:r>
            <a:r>
              <a:rPr lang="ru-RU" dirty="0"/>
              <a:t>(компьютерные).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2571744"/>
            <a:ext cx="2085975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6421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70"/>
          <a:stretch/>
        </p:blipFill>
        <p:spPr>
          <a:xfrm>
            <a:off x="5508104" y="3933056"/>
            <a:ext cx="2714625" cy="27973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Игровая </a:t>
            </a:r>
            <a:r>
              <a:rPr lang="ru-RU" dirty="0">
                <a:solidFill>
                  <a:srgbClr val="7030A0"/>
                </a:solidFill>
              </a:rPr>
              <a:t>деятельность используется в следующих случаях: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качестве самостоятельных технологий для освоения понятия, темы и даже раздела учебного предмета; </a:t>
            </a:r>
          </a:p>
          <a:p>
            <a:r>
              <a:rPr lang="ru-RU" dirty="0"/>
              <a:t> </a:t>
            </a:r>
            <a:r>
              <a:rPr lang="ru-RU" dirty="0" smtClean="0"/>
              <a:t>как </a:t>
            </a:r>
            <a:r>
              <a:rPr lang="ru-RU" dirty="0"/>
              <a:t>элементы более обширной технологии; </a:t>
            </a:r>
          </a:p>
          <a:p>
            <a:r>
              <a:rPr lang="ru-RU" dirty="0" smtClean="0"/>
              <a:t>в </a:t>
            </a:r>
            <a:r>
              <a:rPr lang="ru-RU" dirty="0"/>
              <a:t>качестве урока (занятия) и его части (введения, объяснения, закрепления, упражнения, контроля); </a:t>
            </a:r>
          </a:p>
          <a:p>
            <a:r>
              <a:rPr lang="ru-RU" dirty="0"/>
              <a:t> </a:t>
            </a:r>
            <a:r>
              <a:rPr lang="ru-RU" dirty="0" smtClean="0"/>
              <a:t>как </a:t>
            </a:r>
            <a:r>
              <a:rPr lang="ru-RU" dirty="0"/>
              <a:t>технология внеклассной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работы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67735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Основные направления: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b="1" dirty="0" smtClean="0"/>
              <a:t>дидактическая </a:t>
            </a:r>
            <a:r>
              <a:rPr lang="ru-RU" sz="2000" b="1" dirty="0"/>
              <a:t>цель ставится перед учащимися в форме игровой задачи; </a:t>
            </a:r>
          </a:p>
          <a:p>
            <a:r>
              <a:rPr lang="ru-RU" sz="2000" b="1" dirty="0" smtClean="0"/>
              <a:t>учебная </a:t>
            </a:r>
            <a:r>
              <a:rPr lang="ru-RU" sz="2000" b="1" dirty="0"/>
              <a:t>деятельность подчиняется правилам игры; </a:t>
            </a:r>
          </a:p>
          <a:p>
            <a:r>
              <a:rPr lang="ru-RU" sz="2000" b="1" dirty="0" smtClean="0"/>
              <a:t>учебный </a:t>
            </a:r>
            <a:r>
              <a:rPr lang="ru-RU" sz="2000" b="1" dirty="0"/>
              <a:t>материал используется в качестве её средства; </a:t>
            </a:r>
          </a:p>
          <a:p>
            <a:r>
              <a:rPr lang="ru-RU" sz="2000" b="1" dirty="0" smtClean="0"/>
              <a:t>в </a:t>
            </a:r>
            <a:r>
              <a:rPr lang="ru-RU" sz="2000" b="1" dirty="0"/>
              <a:t>учебную деятельность вводятся соревнования, которые способствуют переходу дидактических задач в разряд игровых; </a:t>
            </a:r>
          </a:p>
          <a:p>
            <a:r>
              <a:rPr lang="ru-RU" sz="2000" b="1" dirty="0" smtClean="0"/>
              <a:t>успешное </a:t>
            </a:r>
            <a:r>
              <a:rPr lang="ru-RU" sz="2000" b="1" dirty="0"/>
              <a:t>выполнение дидактического задания связывается с игровым результатом.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665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Факторы</a:t>
            </a:r>
            <a:r>
              <a:rPr lang="ru-RU" sz="2000" b="1" dirty="0">
                <a:solidFill>
                  <a:srgbClr val="7030A0"/>
                </a:solidFill>
              </a:rPr>
              <a:t>, способствующие </a:t>
            </a:r>
            <a:r>
              <a:rPr lang="ru-RU" sz="2000" b="1" dirty="0" smtClean="0">
                <a:solidFill>
                  <a:srgbClr val="7030A0"/>
                </a:solidFill>
              </a:rPr>
              <a:t>возникновению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>
                <a:solidFill>
                  <a:srgbClr val="7030A0"/>
                </a:solidFill>
              </a:rPr>
              <a:t>игрового интереса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удовольствие от контактов с партнерами по игре; </a:t>
            </a:r>
          </a:p>
          <a:p>
            <a:r>
              <a:rPr lang="ru-RU" dirty="0" smtClean="0"/>
              <a:t>удовольствие </a:t>
            </a:r>
            <a:r>
              <a:rPr lang="ru-RU" dirty="0"/>
              <a:t>от демонстрации партнерам своих возможностей как игрока; </a:t>
            </a:r>
          </a:p>
          <a:p>
            <a:r>
              <a:rPr lang="ru-RU" dirty="0" smtClean="0"/>
              <a:t>азарт</a:t>
            </a:r>
            <a:r>
              <a:rPr lang="ru-RU" dirty="0"/>
              <a:t>, от ожидания непредвиденных игровых ситуаций и последовательных их разрешений в ходе игры; </a:t>
            </a:r>
          </a:p>
          <a:p>
            <a:r>
              <a:rPr lang="ru-RU" dirty="0" smtClean="0"/>
              <a:t>необходимость </a:t>
            </a:r>
            <a:r>
              <a:rPr lang="ru-RU" dirty="0"/>
              <a:t>принимать решения в сложных и часто неопределенных условиях; </a:t>
            </a:r>
          </a:p>
          <a:p>
            <a:r>
              <a:rPr lang="ru-RU" dirty="0" smtClean="0"/>
              <a:t>удовлетворение </a:t>
            </a:r>
            <a:r>
              <a:rPr lang="ru-RU" dirty="0"/>
              <a:t>от успеха – промежуточного и окончательного; </a:t>
            </a:r>
          </a:p>
          <a:p>
            <a:r>
              <a:rPr lang="ru-RU" dirty="0" smtClean="0"/>
              <a:t>если </a:t>
            </a:r>
            <a:r>
              <a:rPr lang="ru-RU" dirty="0"/>
              <a:t>игра ролевая, то удовольствие от процесса – перевоплощение в роль.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9512" y="357166"/>
            <a:ext cx="1335891" cy="121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4320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В играх могут быть реализованы следующие потребности: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наличие собственной деятельности; </a:t>
            </a:r>
          </a:p>
          <a:p>
            <a:r>
              <a:rPr lang="ru-RU" dirty="0" smtClean="0"/>
              <a:t>творчество</a:t>
            </a:r>
            <a:r>
              <a:rPr lang="ru-RU" dirty="0"/>
              <a:t>; </a:t>
            </a:r>
          </a:p>
          <a:p>
            <a:r>
              <a:rPr lang="ru-RU" dirty="0" smtClean="0"/>
              <a:t>общение</a:t>
            </a:r>
            <a:r>
              <a:rPr lang="ru-RU" dirty="0"/>
              <a:t>; </a:t>
            </a:r>
          </a:p>
          <a:p>
            <a:r>
              <a:rPr lang="ru-RU" dirty="0"/>
              <a:t> </a:t>
            </a:r>
            <a:r>
              <a:rPr lang="ru-RU" dirty="0" smtClean="0"/>
              <a:t>самоопределение </a:t>
            </a:r>
            <a:r>
              <a:rPr lang="ru-RU" dirty="0"/>
              <a:t>через ролевое экспериментирование; </a:t>
            </a:r>
          </a:p>
          <a:p>
            <a:r>
              <a:rPr lang="ru-RU" dirty="0"/>
              <a:t> </a:t>
            </a:r>
            <a:r>
              <a:rPr lang="ru-RU" dirty="0" smtClean="0"/>
              <a:t>самоопределение </a:t>
            </a:r>
            <a:r>
              <a:rPr lang="ru-RU" dirty="0"/>
              <a:t>через пробы деятельностей.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7620" y="4857760"/>
            <a:ext cx="1600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90356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Требования к играм в образовании, обеспечивающие привлекательность игр: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Игровая </a:t>
            </a:r>
            <a:r>
              <a:rPr lang="ru-RU" dirty="0"/>
              <a:t>оболочка должен быть задан игровой сюжет, мотивирующий всех учеников на достижение игровых целей. </a:t>
            </a:r>
          </a:p>
          <a:p>
            <a:r>
              <a:rPr lang="ru-RU" dirty="0" smtClean="0"/>
              <a:t>Включенность </a:t>
            </a:r>
            <a:r>
              <a:rPr lang="ru-RU" dirty="0"/>
              <a:t>каждого: команды в целом и каждого игрока лично. </a:t>
            </a:r>
          </a:p>
          <a:p>
            <a:r>
              <a:rPr lang="ru-RU" dirty="0" smtClean="0"/>
              <a:t>Возможность </a:t>
            </a:r>
            <a:r>
              <a:rPr lang="ru-RU" dirty="0"/>
              <a:t>действия для каждого ученика. </a:t>
            </a:r>
          </a:p>
          <a:p>
            <a:r>
              <a:rPr lang="ru-RU" dirty="0" smtClean="0"/>
              <a:t>Результат </a:t>
            </a:r>
            <a:r>
              <a:rPr lang="ru-RU" dirty="0"/>
              <a:t>игры должен быть различен в зависимости от усилий играющих; должен быть риск неудачи. </a:t>
            </a:r>
          </a:p>
          <a:p>
            <a:r>
              <a:rPr lang="ru-RU" dirty="0" smtClean="0"/>
              <a:t>Игровые </a:t>
            </a:r>
            <a:r>
              <a:rPr lang="ru-RU" dirty="0"/>
              <a:t>задания должны быть подобраны так, чтобы их выполнение было связано с определенными сложностями. </a:t>
            </a:r>
            <a:endParaRPr lang="ru-RU" dirty="0" smtClean="0"/>
          </a:p>
          <a:p>
            <a:r>
              <a:rPr lang="ru-RU" dirty="0" smtClean="0"/>
              <a:t>Вариативность – в игре не должно быть единственно возможного пути достижения цели. </a:t>
            </a:r>
          </a:p>
          <a:p>
            <a:r>
              <a:rPr lang="ru-RU" dirty="0" smtClean="0"/>
              <a:t>Должны быть заложены разные средства для достижения игровых целей.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84009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265</TotalTime>
  <Words>815</Words>
  <Application>Microsoft Office PowerPoint</Application>
  <PresentationFormat>Экран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Игровые технологии как вид педагогических технологий</vt:lpstr>
      <vt:lpstr> </vt:lpstr>
      <vt:lpstr>И         Игровые технологии</vt:lpstr>
      <vt:lpstr>Педагогические технологии по преобладающему методу различаются на:</vt:lpstr>
      <vt:lpstr>Игровая деятельность используется в следующих случаях: </vt:lpstr>
      <vt:lpstr>Основные направления: </vt:lpstr>
      <vt:lpstr>Факторы, способствующие возникновению  игрового интереса: </vt:lpstr>
      <vt:lpstr>В играх могут быть реализованы следующие потребности: </vt:lpstr>
      <vt:lpstr>Требования к играм в образовании, обеспечивающие привлекательность игр: </vt:lpstr>
      <vt:lpstr>В структуру игры как деятельности личности входят этапы: </vt:lpstr>
      <vt:lpstr>В структуру игры как процесса входят: </vt:lpstr>
      <vt:lpstr>Преимуществами игровых технологий являются:</vt:lpstr>
      <vt:lpstr>По характеру педагогического процесса выделяются следующие группы игр:</vt:lpstr>
      <vt:lpstr>Цели:</vt:lpstr>
      <vt:lpstr>Цели:</vt:lpstr>
      <vt:lpstr>Цели:</vt:lpstr>
      <vt:lpstr>Цели:</vt:lpstr>
      <vt:lpstr>В игре все равны.  </vt:lpstr>
      <vt:lpstr>ВАЖНОСТЬ ОБУЧАЮЩИХ ИГР: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как вид педагогических технологий</dc:title>
  <dc:creator>Виктория</dc:creator>
  <cp:lastModifiedBy>Наталья</cp:lastModifiedBy>
  <cp:revision>12</cp:revision>
  <dcterms:created xsi:type="dcterms:W3CDTF">2013-03-19T18:20:46Z</dcterms:created>
  <dcterms:modified xsi:type="dcterms:W3CDTF">2021-03-08T13:21:31Z</dcterms:modified>
</cp:coreProperties>
</file>