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7" r:id="rId4"/>
    <p:sldId id="268" r:id="rId5"/>
    <p:sldId id="258" r:id="rId6"/>
    <p:sldId id="259" r:id="rId7"/>
    <p:sldId id="260" r:id="rId8"/>
    <p:sldId id="261" r:id="rId9"/>
    <p:sldId id="262" r:id="rId10"/>
    <p:sldId id="274" r:id="rId11"/>
    <p:sldId id="263" r:id="rId12"/>
    <p:sldId id="264" r:id="rId13"/>
    <p:sldId id="265" r:id="rId14"/>
    <p:sldId id="266" r:id="rId15"/>
    <p:sldId id="271" r:id="rId16"/>
    <p:sldId id="272" r:id="rId17"/>
    <p:sldId id="273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hPercent val="93"/>
      <c:rotY val="44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821086261980807"/>
          <c:y val="4.2654028436018974E-2"/>
          <c:w val="0.56869009584664532"/>
          <c:h val="0.8578199052132718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2018-2019</c:v>
                </c:pt>
              </c:strCache>
            </c:strRef>
          </c:tx>
          <c:spPr>
            <a:solidFill>
              <a:srgbClr val="9999FF"/>
            </a:solidFill>
            <a:ln w="12740">
              <a:solidFill>
                <a:srgbClr val="000000"/>
              </a:solidFill>
              <a:prstDash val="solid"/>
            </a:ln>
          </c:spPr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Sheet1!$B$2:$B$2</c:f>
              <c:numCache>
                <c:formatCode>General</c:formatCode>
                <c:ptCount val="1"/>
                <c:pt idx="0">
                  <c:v>60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2019-2020</c:v>
                </c:pt>
              </c:strCache>
            </c:strRef>
          </c:tx>
          <c:spPr>
            <a:solidFill>
              <a:srgbClr val="993366"/>
            </a:solidFill>
            <a:ln w="12740">
              <a:solidFill>
                <a:srgbClr val="000000"/>
              </a:solidFill>
              <a:prstDash val="solid"/>
            </a:ln>
          </c:spPr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Sheet1!$B$3:$B$3</c:f>
              <c:numCache>
                <c:formatCode>General</c:formatCode>
                <c:ptCount val="1"/>
                <c:pt idx="0">
                  <c:v>67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2020-2021</c:v>
                </c:pt>
              </c:strCache>
            </c:strRef>
          </c:tx>
          <c:spPr>
            <a:solidFill>
              <a:srgbClr val="FFFFCC"/>
            </a:solidFill>
            <a:ln w="12740">
              <a:solidFill>
                <a:srgbClr val="000000"/>
              </a:solidFill>
              <a:prstDash val="solid"/>
            </a:ln>
          </c:spPr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Sheet1!$B$4:$B$4</c:f>
              <c:numCache>
                <c:formatCode>General</c:formatCode>
                <c:ptCount val="1"/>
                <c:pt idx="0">
                  <c:v>69</c:v>
                </c:pt>
              </c:numCache>
            </c:numRef>
          </c:val>
        </c:ser>
        <c:gapDepth val="0"/>
        <c:shape val="cylinder"/>
        <c:axId val="74349568"/>
        <c:axId val="74371840"/>
        <c:axId val="0"/>
      </c:bar3DChart>
      <c:catAx>
        <c:axId val="74349568"/>
        <c:scaling>
          <c:orientation val="minMax"/>
        </c:scaling>
        <c:axPos val="b"/>
        <c:numFmt formatCode="General" sourceLinked="1"/>
        <c:tickLblPos val="low"/>
        <c:spPr>
          <a:ln w="318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3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4371840"/>
        <c:crosses val="autoZero"/>
        <c:auto val="1"/>
        <c:lblAlgn val="ctr"/>
        <c:lblOffset val="100"/>
        <c:tickLblSkip val="1"/>
        <c:tickMarkSkip val="1"/>
      </c:catAx>
      <c:valAx>
        <c:axId val="74371840"/>
        <c:scaling>
          <c:orientation val="minMax"/>
        </c:scaling>
        <c:axPos val="l"/>
        <c:majorGridlines>
          <c:spPr>
            <a:ln w="318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8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3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4349568"/>
        <c:crosses val="autoZero"/>
        <c:crossBetween val="between"/>
      </c:valAx>
      <c:spPr>
        <a:noFill/>
        <a:ln w="25479">
          <a:noFill/>
        </a:ln>
      </c:spPr>
    </c:plotArea>
    <c:legend>
      <c:legendPos val="r"/>
      <c:layout>
        <c:manualLayout>
          <c:xMode val="edge"/>
          <c:yMode val="edge"/>
          <c:x val="0.72204472843450707"/>
          <c:y val="0.35545023696682482"/>
          <c:w val="0.26517571884984142"/>
          <c:h val="0.2890995260663507"/>
        </c:manualLayout>
      </c:layout>
      <c:spPr>
        <a:noFill/>
        <a:ln w="3185">
          <a:solidFill>
            <a:srgbClr val="000000"/>
          </a:solidFill>
          <a:prstDash val="solid"/>
        </a:ln>
      </c:spPr>
      <c:txPr>
        <a:bodyPr/>
        <a:lstStyle/>
        <a:p>
          <a:pPr>
            <a:defRPr sz="828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903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hPercent val="92"/>
      <c:rotY val="44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2734082397003738"/>
          <c:y val="5.027932960893855E-2"/>
          <c:w val="0.55430711610486894"/>
          <c:h val="0.8379888268156426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2018-2019</c:v>
                </c:pt>
              </c:strCache>
            </c:strRef>
          </c:tx>
          <c:spPr>
            <a:solidFill>
              <a:srgbClr val="9999FF"/>
            </a:solidFill>
            <a:ln w="12654">
              <a:solidFill>
                <a:srgbClr val="000000"/>
              </a:solidFill>
              <a:prstDash val="solid"/>
            </a:ln>
          </c:spPr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Sheet1!$B$2:$B$2</c:f>
              <c:numCache>
                <c:formatCode>General</c:formatCode>
                <c:ptCount val="1"/>
                <c:pt idx="0">
                  <c:v>60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2019-2020</c:v>
                </c:pt>
              </c:strCache>
            </c:strRef>
          </c:tx>
          <c:spPr>
            <a:solidFill>
              <a:srgbClr val="993366"/>
            </a:solidFill>
            <a:ln w="12654">
              <a:solidFill>
                <a:srgbClr val="000000"/>
              </a:solidFill>
              <a:prstDash val="solid"/>
            </a:ln>
          </c:spPr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Sheet1!$B$3:$B$3</c:f>
              <c:numCache>
                <c:formatCode>General</c:formatCode>
                <c:ptCount val="1"/>
                <c:pt idx="0">
                  <c:v>67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2020-2021</c:v>
                </c:pt>
              </c:strCache>
            </c:strRef>
          </c:tx>
          <c:spPr>
            <a:solidFill>
              <a:srgbClr val="FFFFCC"/>
            </a:solidFill>
            <a:ln w="12654">
              <a:solidFill>
                <a:srgbClr val="000000"/>
              </a:solidFill>
              <a:prstDash val="solid"/>
            </a:ln>
          </c:spPr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Sheet1!$B$4:$B$4</c:f>
              <c:numCache>
                <c:formatCode>General</c:formatCode>
                <c:ptCount val="1"/>
                <c:pt idx="0">
                  <c:v>67</c:v>
                </c:pt>
              </c:numCache>
            </c:numRef>
          </c:val>
        </c:ser>
        <c:gapDepth val="0"/>
        <c:shape val="cylinder"/>
        <c:axId val="89737088"/>
        <c:axId val="89738624"/>
        <c:axId val="0"/>
      </c:bar3DChart>
      <c:catAx>
        <c:axId val="89737088"/>
        <c:scaling>
          <c:orientation val="minMax"/>
        </c:scaling>
        <c:axPos val="b"/>
        <c:numFmt formatCode="General" sourceLinked="1"/>
        <c:tickLblPos val="low"/>
        <c:spPr>
          <a:ln w="316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97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9738624"/>
        <c:crosses val="autoZero"/>
        <c:auto val="1"/>
        <c:lblAlgn val="ctr"/>
        <c:lblOffset val="100"/>
        <c:tickLblSkip val="1"/>
        <c:tickMarkSkip val="1"/>
      </c:catAx>
      <c:valAx>
        <c:axId val="89738624"/>
        <c:scaling>
          <c:orientation val="minMax"/>
        </c:scaling>
        <c:axPos val="l"/>
        <c:majorGridlines>
          <c:spPr>
            <a:ln w="3163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6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97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9737088"/>
        <c:crosses val="autoZero"/>
        <c:crossBetween val="between"/>
      </c:valAx>
      <c:spPr>
        <a:noFill/>
        <a:ln w="25308">
          <a:noFill/>
        </a:ln>
      </c:spPr>
    </c:plotArea>
    <c:legend>
      <c:legendPos val="r"/>
      <c:layout>
        <c:manualLayout>
          <c:xMode val="edge"/>
          <c:yMode val="edge"/>
          <c:x val="0.72284644194756553"/>
          <c:y val="0.34078212290502791"/>
          <c:w val="0.26217228464419484"/>
          <c:h val="0.32402234636871641"/>
        </c:manualLayout>
      </c:layout>
      <c:spPr>
        <a:noFill/>
        <a:ln w="3163">
          <a:solidFill>
            <a:srgbClr val="000000"/>
          </a:solidFill>
          <a:prstDash val="solid"/>
        </a:ln>
      </c:spPr>
      <c:txPr>
        <a:bodyPr/>
        <a:lstStyle/>
        <a:p>
          <a:pPr>
            <a:defRPr sz="732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797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06B4-33FB-462D-9947-CE797AA939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Title Text</a:t>
            </a:r>
          </a:p>
        </p:txBody>
      </p:sp>
      <p:sp>
        <p:nvSpPr>
          <p:cNvPr id="28" name="Shape 2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Body Level One</a:t>
            </a:r>
          </a:p>
          <a:p>
            <a:pPr lvl="1"/>
            <a:r>
              <a:rPr/>
              <a:t>Body Level Two</a:t>
            </a:r>
          </a:p>
          <a:p>
            <a:pPr lvl="2"/>
            <a:r>
              <a:rPr/>
              <a:t>Body Level Three</a:t>
            </a:r>
          </a:p>
          <a:p>
            <a:pPr lvl="3"/>
            <a:r>
              <a:rPr/>
              <a:t>Body Level Four</a:t>
            </a:r>
          </a:p>
          <a:p>
            <a:pPr lvl="4"/>
            <a:r>
              <a:rPr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428604"/>
            <a:ext cx="5972188" cy="98903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профессионального мастерства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«Педагог года Аромашевского района – 2021»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14554"/>
            <a:ext cx="4038600" cy="3911609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Методический семинар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«Диалог культур как средство формирования диалогового мышления обучающихся на уроках русской и татарской литературы».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Тимеркаева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Гузель Рафаиловна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 родного языка и литературы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pasted-imag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2132012" cy="153035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1026" name="Picture 2" descr="C:\Users\ново\Desktop\Гузель\ima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26102" y="1600200"/>
            <a:ext cx="368279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Сопоставительное изучение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русских и татарских народных сказок</a:t>
            </a:r>
            <a:endParaRPr lang="ru-RU" sz="3200" dirty="0"/>
          </a:p>
        </p:txBody>
      </p:sp>
      <p:pic>
        <p:nvPicPr>
          <p:cNvPr id="1026" name="Picture 2" descr="C:\Users\ново\Desktop\Гузель\a9408f3cc2e1d554add02dbf79c94e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65633"/>
            <a:ext cx="4038600" cy="3795096"/>
          </a:xfrm>
          <a:prstGeom prst="rect">
            <a:avLst/>
          </a:prstGeom>
          <a:noFill/>
        </p:spPr>
      </p:pic>
      <p:pic>
        <p:nvPicPr>
          <p:cNvPr id="1027" name="Picture 3" descr="C:\Users\ново\Desktop\Гузель\y_03ab89f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000240"/>
            <a:ext cx="4210080" cy="3714776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28596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00034" y="5715000"/>
            <a:ext cx="8229600" cy="714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«</a:t>
            </a:r>
            <a:r>
              <a:rPr lang="ru-RU" sz="24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Морозко</a:t>
            </a:r>
            <a:r>
              <a:rPr lang="ru-RU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»                                      «</a:t>
            </a:r>
            <a:r>
              <a:rPr lang="ru-RU" sz="24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Уги</a:t>
            </a:r>
            <a:r>
              <a:rPr lang="ru-RU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кыз</a:t>
            </a:r>
            <a:r>
              <a:rPr lang="ru-RU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»/«Падчерица»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3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001000" cy="1371600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Взаимосвязанное изучение произведений русской и татарской литературы</a:t>
            </a:r>
          </a:p>
        </p:txBody>
      </p:sp>
      <p:graphicFrame>
        <p:nvGraphicFramePr>
          <p:cNvPr id="24592" name="Group 16"/>
          <p:cNvGraphicFramePr>
            <a:graphicFrameLocks noGrp="1"/>
          </p:cNvGraphicFramePr>
          <p:nvPr>
            <p:ph type="tbl" idx="1"/>
          </p:nvPr>
        </p:nvGraphicFramePr>
        <p:xfrm>
          <a:off x="876300" y="1752600"/>
          <a:ext cx="8001000" cy="455295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495800"/>
                <a:gridCol w="3505200"/>
              </a:tblGrid>
              <a:tr h="455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А.С.Пушкин «Узник»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Г.Тукай «</a:t>
                      </a:r>
                      <a:r>
                        <a:rPr kumimoji="0" lang="ru-RU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Махбус</a:t>
                      </a: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(«Арестованный»)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Проблема творческого отношения к литературному наследию. Тема неволи, призыва к свободе, близость художественных образов, созвучие чувств поэтических героев.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2" marB="45712" horzOverflow="overflow"/>
                </a:tc>
              </a:tr>
            </a:tbl>
          </a:graphicData>
        </a:graphic>
      </p:graphicFrame>
      <p:sp>
        <p:nvSpPr>
          <p:cNvPr id="3" name="Арка 2"/>
          <p:cNvSpPr/>
          <p:nvPr/>
        </p:nvSpPr>
        <p:spPr>
          <a:xfrm rot="5400000">
            <a:off x="3538530" y="3176586"/>
            <a:ext cx="685800" cy="7620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3"/>
          <p:cNvSpPr>
            <a:spLocks noGrp="1" noChangeArrowheads="1"/>
          </p:cNvSpPr>
          <p:nvPr>
            <p:ph type="title"/>
          </p:nvPr>
        </p:nvSpPr>
        <p:spPr>
          <a:xfrm>
            <a:off x="574675" y="533400"/>
            <a:ext cx="8001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</a:rPr>
              <a:t>Взаимосвязанное изучение произведений </a:t>
            </a:r>
            <a:br>
              <a:rPr lang="ru-RU" sz="3200" b="1" dirty="0" smtClean="0">
                <a:latin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</a:rPr>
              <a:t>русской и татарской литературы</a:t>
            </a:r>
          </a:p>
        </p:txBody>
      </p:sp>
      <p:graphicFrame>
        <p:nvGraphicFramePr>
          <p:cNvPr id="26641" name="Group 17"/>
          <p:cNvGraphicFramePr>
            <a:graphicFrameLocks noGrp="1"/>
          </p:cNvGraphicFramePr>
          <p:nvPr>
            <p:ph type="tbl" idx="1"/>
          </p:nvPr>
        </p:nvGraphicFramePr>
        <p:xfrm>
          <a:off x="533400" y="1676400"/>
          <a:ext cx="8001000" cy="499268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191000"/>
                <a:gridCol w="3810000"/>
              </a:tblGrid>
              <a:tr h="4992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А.С.Пушкин «Поэту»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Г.Тукай  «На память»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Проблема творческого отношения к литературному наследию.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Внутренняя свобода и </a:t>
                      </a:r>
                      <a:r>
                        <a:rPr kumimoji="0" lang="ru-RU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раскрепощённость</a:t>
                      </a: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поэта в тоталитарном государстве. Противопоставление поэта толпе.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Активная социальная позиция главного героя.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1" marB="45721" horzOverflow="overflow"/>
                </a:tc>
              </a:tr>
            </a:tbl>
          </a:graphicData>
        </a:graphic>
      </p:graphicFrame>
      <p:sp>
        <p:nvSpPr>
          <p:cNvPr id="5" name="Арка 4"/>
          <p:cNvSpPr/>
          <p:nvPr/>
        </p:nvSpPr>
        <p:spPr>
          <a:xfrm rot="5400000">
            <a:off x="3252778" y="3033710"/>
            <a:ext cx="685800" cy="7620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5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889875" cy="9906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Взаимосвязанное изучение произведений русской и татарской литературы</a:t>
            </a:r>
          </a:p>
        </p:txBody>
      </p:sp>
      <p:graphicFrame>
        <p:nvGraphicFramePr>
          <p:cNvPr id="12312" name="Group 24"/>
          <p:cNvGraphicFramePr>
            <a:graphicFrameLocks noGrp="1"/>
          </p:cNvGraphicFramePr>
          <p:nvPr>
            <p:ph type="tbl" idx="1"/>
          </p:nvPr>
        </p:nvGraphicFramePr>
        <p:xfrm>
          <a:off x="566738" y="1524000"/>
          <a:ext cx="8001000" cy="421163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243262"/>
                <a:gridCol w="4757738"/>
              </a:tblGrid>
              <a:tr h="421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2400" dirty="0" smtClean="0"/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2400" dirty="0" smtClean="0"/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2400" dirty="0" smtClean="0"/>
                        <a:t>А.С.Пушкин «Памятник» 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2400" dirty="0" smtClean="0"/>
                        <a:t> Г. Тукай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2400" dirty="0" smtClean="0"/>
                        <a:t>«К народу» 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lang="ru-RU" sz="2400" dirty="0" smtClean="0"/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ru-RU" sz="2400" dirty="0" smtClean="0"/>
                        <a:t>Одинаковое понимание поэтами роли искусства в обществе.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ru-RU" sz="2400" dirty="0" smtClean="0"/>
                        <a:t>Активная гражданская позиция героя.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ru-RU" sz="2400" dirty="0" smtClean="0"/>
                        <a:t>В произведениях ставится философская проблема смерти и бессмертия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/>
                </a:tc>
              </a:tr>
            </a:tbl>
          </a:graphicData>
        </a:graphic>
      </p:graphicFrame>
      <p:sp>
        <p:nvSpPr>
          <p:cNvPr id="5" name="Арка 4"/>
          <p:cNvSpPr/>
          <p:nvPr/>
        </p:nvSpPr>
        <p:spPr>
          <a:xfrm rot="5400000">
            <a:off x="2819400" y="2895600"/>
            <a:ext cx="914400" cy="7620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6" descr="md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43636" y="428604"/>
            <a:ext cx="2000264" cy="2439012"/>
          </a:xfrm>
          <a:prstGeom prst="ellipse">
            <a:avLst/>
          </a:prstGeom>
        </p:spPr>
      </p:pic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609600" y="533400"/>
            <a:ext cx="44196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М.Джалиль. </a:t>
            </a: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Они с детьми погнали матерей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И яму рыть заставили, - а сами: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Они стояли кучка дикарей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И хриплыми смеялись голосами…</a:t>
            </a: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М.Исаковский.</a:t>
            </a: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Враги сожгли родную хату,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Сгубили всю его семью.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Куда ж теперь идти солдату?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Кому нести печаль свою?</a:t>
            </a: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.mycdn.me/i?r=AzEPZsRbOZEKgBhR0XGMT1Rk_V91X3_PkvfAsqIyGsmtZqaKTM5SRkZCeTgDn6uOy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286124"/>
            <a:ext cx="1964545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3"/>
          <p:cNvGraphicFramePr>
            <a:graphicFrameLocks noChangeAspect="1"/>
          </p:cNvGraphicFramePr>
          <p:nvPr/>
        </p:nvGraphicFramePr>
        <p:xfrm>
          <a:off x="785786" y="2857496"/>
          <a:ext cx="3429024" cy="2345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Объект 7"/>
          <p:cNvGraphicFramePr>
            <a:graphicFrameLocks noChangeAspect="1"/>
          </p:cNvGraphicFramePr>
          <p:nvPr/>
        </p:nvGraphicFramePr>
        <p:xfrm>
          <a:off x="5000628" y="2857496"/>
          <a:ext cx="3481238" cy="2386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714356"/>
            <a:ext cx="842965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Диагностика результатов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Качественная успеваемость по предметам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85786" y="5429264"/>
            <a:ext cx="783798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Татарский язык                                                                                                         Татарская литература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4" y="1357298"/>
          <a:ext cx="7500990" cy="2000265"/>
        </p:xfrm>
        <a:graphic>
          <a:graphicData uri="http://schemas.openxmlformats.org/drawingml/2006/table">
            <a:tbl>
              <a:tblPr/>
              <a:tblGrid>
                <a:gridCol w="1874659"/>
                <a:gridCol w="1875443"/>
                <a:gridCol w="2138278"/>
                <a:gridCol w="1612610"/>
              </a:tblGrid>
              <a:tr h="80010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Учебный год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Школьный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Муниципальный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Региональный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2018-2019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2019-2020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2020-2021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42910" y="285728"/>
            <a:ext cx="814393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ВсОШ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татарскому языку и литературе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Количество участников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4500570"/>
          <a:ext cx="7572428" cy="1785952"/>
        </p:xfrm>
        <a:graphic>
          <a:graphicData uri="http://schemas.openxmlformats.org/drawingml/2006/table">
            <a:tbl>
              <a:tblPr/>
              <a:tblGrid>
                <a:gridCol w="1578486"/>
                <a:gridCol w="1579145"/>
                <a:gridCol w="1964893"/>
                <a:gridCol w="2449904"/>
              </a:tblGrid>
              <a:tr h="44648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Учебный год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Школьный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Муниципальный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Региональный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8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2018-2019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8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2019-2020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8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2020-2021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857224" y="3714752"/>
            <a:ext cx="76438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Количество победителей и призеров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Фольклорная группа «</a:t>
            </a:r>
            <a:r>
              <a:rPr lang="ru-RU" sz="3200" dirty="0" err="1" smtClean="0"/>
              <a:t>Мирас</a:t>
            </a:r>
            <a:r>
              <a:rPr lang="ru-RU" sz="3200" dirty="0" smtClean="0"/>
              <a:t>» становилась лауреатом 3 степени в областном конкурсе «Утренняя звезда»</a:t>
            </a:r>
            <a:endParaRPr lang="ru-RU" sz="3200" dirty="0"/>
          </a:p>
        </p:txBody>
      </p:sp>
      <p:pic>
        <p:nvPicPr>
          <p:cNvPr id="31746" name="Picture 2" descr="C:\Users\ново\Desktop\Ак корт\IMG-c17ab9419e5456e5a03b8881bbe3c2f7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857364"/>
            <a:ext cx="5643602" cy="4232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 descr="H:\Documents and Settings\Aida\Рабочий стол\Рисунок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6000"/>
          </a:blip>
          <a:srcRect/>
          <a:stretch>
            <a:fillRect/>
          </a:stretch>
        </p:blipFill>
        <p:spPr>
          <a:xfrm>
            <a:off x="228600" y="157163"/>
            <a:ext cx="8686800" cy="6548437"/>
          </a:xfrm>
          <a:noFill/>
          <a:ln w="31750">
            <a:solidFill>
              <a:srgbClr val="C00000"/>
            </a:solidFill>
          </a:ln>
        </p:spPr>
      </p:pic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990600" y="228600"/>
            <a:ext cx="708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00B050"/>
                </a:solidFill>
                <a:latin typeface="Arial" charset="0"/>
              </a:rPr>
              <a:t>Мы ведём диалог культур!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3108" y="6072206"/>
            <a:ext cx="564360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основу технологии диалога культур положены идеи М.М.Бахтина «о культуре как диалоге», идеи «внутренней речи» Л.С.Выготского и положения «философской логики культуры» В.С.Библера.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58204" cy="4000528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928670"/>
            <a:ext cx="8229600" cy="514353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Данная технология имеет следующие 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целевые ориентации: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формирование диалогического мышления;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обновление предметного содержания, сопряжение в нем различных культур, форм деятельности, смысловых спектров.</a:t>
            </a:r>
            <a:endParaRPr lang="ru-RU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Основные задачи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031" y="1520279"/>
            <a:ext cx="8643938" cy="4909117"/>
          </a:xfrm>
        </p:spPr>
        <p:txBody>
          <a:bodyPr>
            <a:noAutofit/>
          </a:bodyPr>
          <a:lstStyle/>
          <a:p>
            <a:pPr eaLnBrk="1" hangingPunct="1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познакомить обучающихся с приемами технологии Диалог культур;</a:t>
            </a:r>
          </a:p>
          <a:p>
            <a:pPr eaLnBrk="1" hangingPunct="1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внедрить элементы выбранной технологии на уроках литературы с учетом различных методов и приемов; </a:t>
            </a:r>
          </a:p>
          <a:p>
            <a:pPr eaLnBrk="1" hangingPunct="1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диагностика результатов работы;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Методическая особенность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урока-диалога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643050"/>
            <a:ext cx="7786742" cy="450059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Позиция учителя:</a:t>
            </a:r>
          </a:p>
          <a:p>
            <a:pPr algn="l"/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-ставит учебную проблему;</a:t>
            </a:r>
          </a:p>
          <a:p>
            <a:pPr algn="l"/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выслушивает все варианты и переопределения;</a:t>
            </a:r>
          </a:p>
          <a:p>
            <a:pPr algn="l">
              <a:buFontTx/>
              <a:buChar char="-"/>
            </a:pPr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помогает проявить различные формы логики разных культур;</a:t>
            </a:r>
          </a:p>
          <a:p>
            <a:pPr algn="l"/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Позиция ученика:</a:t>
            </a:r>
          </a:p>
          <a:p>
            <a:pPr algn="l"/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-ученик изучает различные культуры;</a:t>
            </a:r>
          </a:p>
          <a:p>
            <a:pPr algn="l"/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-предлагает свое видение мира;</a:t>
            </a:r>
          </a:p>
          <a:p>
            <a:pPr algn="l">
              <a:buFontTx/>
              <a:buChar char="-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228600" y="2954338"/>
            <a:ext cx="201529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Личностные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результаты</a:t>
            </a:r>
          </a:p>
        </p:txBody>
      </p:sp>
      <p:sp>
        <p:nvSpPr>
          <p:cNvPr id="5" name="Стрелка вправо 4"/>
          <p:cNvSpPr/>
          <p:nvPr/>
        </p:nvSpPr>
        <p:spPr>
          <a:xfrm rot="19507707">
            <a:off x="2422525" y="1954213"/>
            <a:ext cx="1135063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 rot="1315844">
            <a:off x="2335213" y="4000500"/>
            <a:ext cx="1139825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365" name="TextBox 7"/>
          <p:cNvSpPr txBox="1">
            <a:spLocks noChangeArrowheads="1"/>
          </p:cNvSpPr>
          <p:nvPr/>
        </p:nvSpPr>
        <p:spPr bwMode="auto">
          <a:xfrm>
            <a:off x="5715000" y="15240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5366" name="TextBox 9"/>
          <p:cNvSpPr txBox="1">
            <a:spLocks noChangeArrowheads="1"/>
          </p:cNvSpPr>
          <p:nvPr/>
        </p:nvSpPr>
        <p:spPr bwMode="auto">
          <a:xfrm>
            <a:off x="3962400" y="461963"/>
            <a:ext cx="4800600" cy="230822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Воспитание гражданской российской идентичности: патриотизма, любви и уважения к Отечеству, чувства гордости за свою Родину, прошлое и будущее многонационального народа России, осознание своей этнической принадлежности, знание литературы, истории, культуры своего народа, своего края.</a:t>
            </a:r>
          </a:p>
          <a:p>
            <a:endParaRPr lang="ru-RU" dirty="0"/>
          </a:p>
        </p:txBody>
      </p:sp>
      <p:sp>
        <p:nvSpPr>
          <p:cNvPr id="15367" name="TextBox 10"/>
          <p:cNvSpPr txBox="1">
            <a:spLocks noChangeArrowheads="1"/>
          </p:cNvSpPr>
          <p:nvPr/>
        </p:nvSpPr>
        <p:spPr bwMode="auto">
          <a:xfrm>
            <a:off x="3962400" y="3886200"/>
            <a:ext cx="4800600" cy="230822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осознанного, уважительного и доброжелательного отношения к другому человеку, его культуре, к истории, традициям, ценностям народов России и народов мира; готовности и способности вести диалог с другими людьми и достигать в нём взаимопонимания</a:t>
            </a:r>
          </a:p>
          <a:p>
            <a:endParaRPr lang="ru-RU" dirty="0"/>
          </a:p>
        </p:txBody>
      </p:sp>
      <p:pic>
        <p:nvPicPr>
          <p:cNvPr id="15368" name="Рисунок 42" descr="кк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8788" y="4691063"/>
            <a:ext cx="1758950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0" y="2697163"/>
            <a:ext cx="310515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результаты</a:t>
            </a:r>
          </a:p>
        </p:txBody>
      </p:sp>
      <p:sp>
        <p:nvSpPr>
          <p:cNvPr id="7" name="Стрелка вправо 6"/>
          <p:cNvSpPr/>
          <p:nvPr/>
        </p:nvSpPr>
        <p:spPr>
          <a:xfrm rot="19996222">
            <a:off x="3074988" y="2057400"/>
            <a:ext cx="1522412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439061">
            <a:off x="3214688" y="3308350"/>
            <a:ext cx="1385887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89" name="TextBox 9"/>
          <p:cNvSpPr txBox="1">
            <a:spLocks noChangeArrowheads="1"/>
          </p:cNvSpPr>
          <p:nvPr/>
        </p:nvSpPr>
        <p:spPr bwMode="auto">
          <a:xfrm>
            <a:off x="4902200" y="1139825"/>
            <a:ext cx="3962400" cy="120015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Развивать мотивы и интересы своей познавательной деятельности.</a:t>
            </a:r>
          </a:p>
          <a:p>
            <a:pPr algn="ctr"/>
            <a:endParaRPr lang="ru-RU"/>
          </a:p>
        </p:txBody>
      </p:sp>
      <p:sp>
        <p:nvSpPr>
          <p:cNvPr id="16390" name="TextBox 11"/>
          <p:cNvSpPr txBox="1">
            <a:spLocks noChangeArrowheads="1"/>
          </p:cNvSpPr>
          <p:nvPr/>
        </p:nvSpPr>
        <p:spPr bwMode="auto">
          <a:xfrm>
            <a:off x="4902200" y="3429000"/>
            <a:ext cx="3962400" cy="175418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Умение создавать обобщения, устанавливать аналогии, классифицировать, строить логическое рассуждение, и делать выводы.</a:t>
            </a:r>
          </a:p>
          <a:p>
            <a:endParaRPr lang="ru-RU"/>
          </a:p>
        </p:txBody>
      </p:sp>
      <p:pic>
        <p:nvPicPr>
          <p:cNvPr id="16391" name="Рисунок 42" descr="кк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4572000"/>
            <a:ext cx="2027238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3"/>
          <p:cNvSpPr txBox="1">
            <a:spLocks noChangeArrowheads="1"/>
          </p:cNvSpPr>
          <p:nvPr/>
        </p:nvSpPr>
        <p:spPr bwMode="auto">
          <a:xfrm>
            <a:off x="457200" y="2898775"/>
            <a:ext cx="19923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Предметные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sz="2400" dirty="0"/>
          </a:p>
        </p:txBody>
      </p:sp>
      <p:sp>
        <p:nvSpPr>
          <p:cNvPr id="5" name="Стрелка вправо 4"/>
          <p:cNvSpPr/>
          <p:nvPr/>
        </p:nvSpPr>
        <p:spPr>
          <a:xfrm rot="20360555">
            <a:off x="2886075" y="2024063"/>
            <a:ext cx="1404938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927148">
            <a:off x="2909888" y="3808413"/>
            <a:ext cx="1335087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5181600" y="1219200"/>
            <a:ext cx="3581400" cy="120015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Понимание ключевых проблем изученных произведений народов России. </a:t>
            </a:r>
          </a:p>
          <a:p>
            <a:endParaRPr lang="ru-RU"/>
          </a:p>
        </p:txBody>
      </p:sp>
      <p:sp>
        <p:nvSpPr>
          <p:cNvPr id="17414" name="TextBox 7"/>
          <p:cNvSpPr txBox="1">
            <a:spLocks noChangeArrowheads="1"/>
          </p:cNvSpPr>
          <p:nvPr/>
        </p:nvSpPr>
        <p:spPr bwMode="auto">
          <a:xfrm>
            <a:off x="5181600" y="3733800"/>
            <a:ext cx="3581400" cy="203200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Приобщение к духовно-нравственным ценностям русской литературы и культуры, сопоставление их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духовно-нравственными ценностями  других народов.</a:t>
            </a:r>
          </a:p>
          <a:p>
            <a:endParaRPr lang="ru-RU" b="1" dirty="0"/>
          </a:p>
        </p:txBody>
      </p:sp>
      <p:pic>
        <p:nvPicPr>
          <p:cNvPr id="17415" name="Рисунок 42" descr="кк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4572000"/>
            <a:ext cx="2027238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Сопоставительное изучение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русских и татарских народных сказок</a:t>
            </a:r>
          </a:p>
        </p:txBody>
      </p:sp>
      <p:pic>
        <p:nvPicPr>
          <p:cNvPr id="19459" name="Picture 2" descr="C:\Users\Зуфар\Desktop\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29190" y="1724028"/>
            <a:ext cx="3071810" cy="3686172"/>
          </a:xfrm>
          <a:noFill/>
          <a:ln w="28575">
            <a:solidFill>
              <a:srgbClr val="00B050"/>
            </a:solidFill>
          </a:ln>
        </p:spPr>
      </p:pic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5486400" y="5410200"/>
            <a:ext cx="2316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Танбатыр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19461" name="Picture 5" descr="C:\Users\Зуфар\Desktop\001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2538" y="1752600"/>
            <a:ext cx="3048000" cy="3541713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19462" name="TextBox 5"/>
          <p:cNvSpPr txBox="1">
            <a:spLocks noChangeArrowheads="1"/>
          </p:cNvSpPr>
          <p:nvPr/>
        </p:nvSpPr>
        <p:spPr bwMode="auto">
          <a:xfrm>
            <a:off x="990600" y="5410200"/>
            <a:ext cx="3276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«Иван- крестьянский сын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чудо-юдо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860</TotalTime>
  <Words>564</Words>
  <PresentationFormat>Экран (4:3)</PresentationFormat>
  <Paragraphs>122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Конкурс  профессионального мастерства «Педагог года Аромашевского района – 2021» </vt:lpstr>
      <vt:lpstr>В основу технологии диалога культур положены идеи М.М.Бахтина «о культуре как диалоге», идеи «внутренней речи» Л.С.Выготского и положения «философской логики культуры» В.С.Библера. </vt:lpstr>
      <vt:lpstr> </vt:lpstr>
      <vt:lpstr>Основные задачи</vt:lpstr>
      <vt:lpstr>Методическая особенность  урока-диалога</vt:lpstr>
      <vt:lpstr>Слайд 6</vt:lpstr>
      <vt:lpstr>   Метапредметные результаты</vt:lpstr>
      <vt:lpstr>Слайд 8</vt:lpstr>
      <vt:lpstr>Сопоставительное изучение  русских и татарских народных сказок</vt:lpstr>
      <vt:lpstr>Сопоставительное изучение  русских и татарских народных сказок</vt:lpstr>
      <vt:lpstr>Взаимосвязанное изучение произведений русской и татарской литературы</vt:lpstr>
      <vt:lpstr>Взаимосвязанное изучение произведений  русской и татарской литературы</vt:lpstr>
      <vt:lpstr>Взаимосвязанное изучение произведений русской и татарской литературы</vt:lpstr>
      <vt:lpstr>Слайд 14</vt:lpstr>
      <vt:lpstr>Слайд 15</vt:lpstr>
      <vt:lpstr>Слайд 16</vt:lpstr>
      <vt:lpstr>Фольклорная группа «Мирас» становилась лауреатом 3 степени в областном конкурсе «Утренняя звезда»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 профессионального мастерства «Педагог года Аромашевского района – 2021» </dc:title>
  <dc:creator>ново</dc:creator>
  <cp:lastModifiedBy>ново</cp:lastModifiedBy>
  <cp:revision>73</cp:revision>
  <dcterms:created xsi:type="dcterms:W3CDTF">2021-03-11T04:47:37Z</dcterms:created>
  <dcterms:modified xsi:type="dcterms:W3CDTF">2021-03-12T11:24:47Z</dcterms:modified>
</cp:coreProperties>
</file>