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770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6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487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15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2494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3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3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1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30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1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7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98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5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82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85196-7D1A-43D8-8D79-AF94EA36EDC1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071F705-2FCA-4103-A3CA-FE9A7C862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88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7522" y="464024"/>
            <a:ext cx="9144000" cy="1392071"/>
          </a:xfrm>
        </p:spPr>
        <p:txBody>
          <a:bodyPr>
            <a:normAutofit fontScale="90000"/>
          </a:bodyPr>
          <a:lstStyle/>
          <a:p>
            <a:pPr lvl="0" defTabSz="584200" fontAlgn="base">
              <a:lnSpc>
                <a:spcPct val="100000"/>
              </a:lnSpc>
              <a:spcAft>
                <a:spcPct val="0"/>
              </a:spcAft>
            </a:pPr>
            <a:r>
              <a:rPr lang="ru-RU" sz="2400" i="1" dirty="0" smtClean="0">
                <a:latin typeface="Cambria" panose="02040503050406030204" pitchFamily="18" charset="0"/>
                <a:sym typeface="Palatino"/>
              </a:rPr>
              <a:t>Конкурс </a:t>
            </a:r>
            <a:br>
              <a:rPr lang="ru-RU" sz="2400" i="1" dirty="0" smtClean="0">
                <a:latin typeface="Cambria" panose="02040503050406030204" pitchFamily="18" charset="0"/>
                <a:sym typeface="Palatino"/>
              </a:rPr>
            </a:br>
            <a:r>
              <a:rPr lang="ru-RU" sz="2400" i="1" dirty="0" smtClean="0">
                <a:latin typeface="Cambria" panose="02040503050406030204" pitchFamily="18" charset="0"/>
                <a:sym typeface="Palatino"/>
              </a:rPr>
              <a:t>профессионального мастерства</a:t>
            </a:r>
            <a:br>
              <a:rPr lang="ru-RU" sz="2400" i="1" dirty="0" smtClean="0">
                <a:latin typeface="Cambria" panose="02040503050406030204" pitchFamily="18" charset="0"/>
                <a:sym typeface="Palatino"/>
              </a:rPr>
            </a:br>
            <a:r>
              <a:rPr lang="ru-RU" sz="2400" i="1" dirty="0" smtClean="0">
                <a:latin typeface="Cambria" panose="02040503050406030204" pitchFamily="18" charset="0"/>
                <a:sym typeface="Palatino"/>
              </a:rPr>
              <a:t>«Педагог года»</a:t>
            </a:r>
            <a:br>
              <a:rPr lang="ru-RU" sz="2400" i="1" dirty="0" smtClean="0">
                <a:latin typeface="Cambria" panose="02040503050406030204" pitchFamily="18" charset="0"/>
                <a:sym typeface="Palatino"/>
              </a:rPr>
            </a:br>
            <a:r>
              <a:rPr lang="ru-RU" sz="2400" i="1" dirty="0" smtClean="0">
                <a:latin typeface="Cambria" panose="02040503050406030204" pitchFamily="18" charset="0"/>
                <a:sym typeface="Palatino"/>
              </a:rPr>
              <a:t> Методический семинар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593075"/>
            <a:ext cx="9144000" cy="3384644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 smtClean="0">
                <a:solidFill>
                  <a:schemeClr val="accent5"/>
                </a:solidFill>
              </a:rPr>
              <a:t>Технология развития критического мышления и проблемного обучение на уроках русского языка и литературы</a:t>
            </a:r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 smtClean="0"/>
              <a:t>Учитель русского языка и литературы:</a:t>
            </a:r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Порохова</a:t>
            </a:r>
            <a:r>
              <a:rPr lang="ru-RU" dirty="0" smtClean="0"/>
              <a:t> Л.В.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r>
              <a:rPr lang="ru-RU" dirty="0" smtClean="0"/>
              <a:t>Филиал МАОУ «</a:t>
            </a:r>
            <a:r>
              <a:rPr lang="ru-RU" dirty="0" err="1" smtClean="0"/>
              <a:t>Аромашевская</a:t>
            </a:r>
            <a:r>
              <a:rPr lang="ru-RU" dirty="0" smtClean="0"/>
              <a:t> СОШ </a:t>
            </a:r>
            <a:r>
              <a:rPr lang="ru-RU" dirty="0" err="1" smtClean="0"/>
              <a:t>им.В.Д</a:t>
            </a:r>
            <a:r>
              <a:rPr lang="ru-RU" dirty="0" smtClean="0"/>
              <a:t>. </a:t>
            </a:r>
            <a:r>
              <a:rPr lang="ru-RU" dirty="0" err="1" smtClean="0"/>
              <a:t>Кармацкого</a:t>
            </a:r>
            <a:r>
              <a:rPr lang="ru-RU" dirty="0" smtClean="0"/>
              <a:t>» </a:t>
            </a:r>
            <a:r>
              <a:rPr lang="ru-RU" dirty="0" err="1" smtClean="0"/>
              <a:t>Новопетровская</a:t>
            </a:r>
            <a:r>
              <a:rPr lang="ru-RU" dirty="0" smtClean="0"/>
              <a:t> СОШ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087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создания проблемных ситуаций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Чтобы создать проблемную ситуацию, перед учащимися следует поставить такое практическое или теоретическое задание, выполнение которого требует открытия новых знаний и овладения новыми умениями; здесь может идти речь об общей закономерности, общем способе деятельности или общих условиях реализации деятельности.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Задание должно соответствовать интеллектуальным возможностям учащегося. Степень трудности проблемного задания зависит от уровня новизны материала преподавания и от степени его обобщения.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Проблемное задание дается до объяснения усваиваемого материала.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Одна и та же проблемная ситуация может быть вызвана различными типами заданий.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Очень трудную проблемную ситуацию учитель направляет путем указания учащемуся причин невыполнения данного ему практического задания или невозможности объяснения им тех или других фактов.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611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85725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Результативность применения технологии проблемного обучения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87" y="2333766"/>
            <a:ext cx="9593925" cy="357745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Качественная успеваемость в 6 классе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187034"/>
              </p:ext>
            </p:extLst>
          </p:nvPr>
        </p:nvGraphicFramePr>
        <p:xfrm>
          <a:off x="2032000" y="2906972"/>
          <a:ext cx="8128000" cy="1247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60732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Гласные в приставках пре и при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Гласные в суффиксах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существительных –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 –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ик</a:t>
                      </a:r>
                      <a:endParaRPr lang="ru-RU" dirty="0"/>
                    </a:p>
                  </a:txBody>
                  <a:tcPr/>
                </a:tc>
              </a:tr>
              <a:tr h="6073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818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 применения ТРКМ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1630" y="2133600"/>
            <a:ext cx="9552982" cy="377762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Качественная успеваемость</a:t>
            </a:r>
          </a:p>
          <a:p>
            <a:pPr marL="0" indent="0">
              <a:buNone/>
            </a:pP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535029"/>
              </p:ext>
            </p:extLst>
          </p:nvPr>
        </p:nvGraphicFramePr>
        <p:xfrm>
          <a:off x="2032000" y="3084394"/>
          <a:ext cx="8128000" cy="1228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614149">
                <a:tc>
                  <a:txBody>
                    <a:bodyPr/>
                    <a:lstStyle/>
                    <a:p>
                      <a:r>
                        <a:rPr lang="ru-RU" dirty="0" smtClean="0"/>
                        <a:t>Л.Н. Андреев «Кусака»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А.П. Платонов «Юшка»</a:t>
                      </a:r>
                      <a:endParaRPr lang="ru-RU" dirty="0"/>
                    </a:p>
                  </a:txBody>
                  <a:tcPr/>
                </a:tc>
              </a:tr>
              <a:tr h="6141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61%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527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образом, активные формы работы с применением технологии проблемного обучения и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ТРКМ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формируют у учащихся ключевые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компетенции.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3983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lvl="0" indent="0" algn="ctr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None/>
            </a:pPr>
            <a:r>
              <a:rPr lang="ru-RU" sz="4400" dirty="0">
                <a:solidFill>
                  <a:schemeClr val="accent1"/>
                </a:solidFill>
                <a:latin typeface="Palatino"/>
                <a:sym typeface="Palatino"/>
              </a:rPr>
              <a:t>это одна из технологий личностно-ориентированного обучения, ключевым принципом которой является  самостоятельное конструирование процесса обучения учащимся, исходя из реальных и конкретных целей, где он сам отслеживает направления своего развития и сам определяет конечный результат</a:t>
            </a:r>
          </a:p>
          <a:p>
            <a:pPr marL="0" lvl="0" indent="0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None/>
            </a:pPr>
            <a:r>
              <a:rPr lang="ru-RU" sz="3600" dirty="0">
                <a:solidFill>
                  <a:srgbClr val="90061A"/>
                </a:solidFill>
                <a:latin typeface="Palatino"/>
                <a:sym typeface="Palatino"/>
              </a:rPr>
              <a:t>(основоположники идеи - </a:t>
            </a:r>
            <a:r>
              <a:rPr lang="ru-RU" sz="3600" dirty="0" err="1">
                <a:solidFill>
                  <a:srgbClr val="324863"/>
                </a:solidFill>
                <a:latin typeface="Palatino"/>
                <a:sym typeface="Palatino"/>
              </a:rPr>
              <a:t>Эстес</a:t>
            </a:r>
            <a:r>
              <a:rPr lang="ru-RU" sz="3600" dirty="0">
                <a:solidFill>
                  <a:srgbClr val="324863"/>
                </a:solidFill>
                <a:latin typeface="Palatino"/>
                <a:sym typeface="Palatino"/>
              </a:rPr>
              <a:t>, Томпсон, </a:t>
            </a:r>
            <a:r>
              <a:rPr lang="ru-RU" sz="3600" dirty="0" err="1">
                <a:solidFill>
                  <a:srgbClr val="324863"/>
                </a:solidFill>
                <a:latin typeface="Palatino"/>
                <a:sym typeface="Palatino"/>
              </a:rPr>
              <a:t>Джоди</a:t>
            </a:r>
            <a:r>
              <a:rPr lang="ru-RU" sz="3600" dirty="0">
                <a:solidFill>
                  <a:srgbClr val="324863"/>
                </a:solidFill>
                <a:latin typeface="Palatino"/>
                <a:sym typeface="Palatino"/>
              </a:rPr>
              <a:t>, </a:t>
            </a:r>
            <a:r>
              <a:rPr lang="ru-RU" sz="3600" dirty="0" err="1">
                <a:solidFill>
                  <a:srgbClr val="324863"/>
                </a:solidFill>
                <a:latin typeface="Palatino"/>
                <a:sym typeface="Palatino"/>
              </a:rPr>
              <a:t>Блум</a:t>
            </a:r>
            <a:r>
              <a:rPr lang="ru-RU" sz="3600" dirty="0">
                <a:solidFill>
                  <a:srgbClr val="324863"/>
                </a:solidFill>
                <a:latin typeface="Palatino"/>
                <a:sym typeface="Palatino"/>
              </a:rPr>
              <a:t> </a:t>
            </a:r>
            <a:r>
              <a:rPr lang="ru-RU" sz="3600" dirty="0">
                <a:solidFill>
                  <a:srgbClr val="90061A"/>
                </a:solidFill>
                <a:latin typeface="Palatino"/>
                <a:sym typeface="Palatino"/>
              </a:rPr>
              <a:t>)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5" y="1064524"/>
            <a:ext cx="8911687" cy="840475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>
            <a:lvl1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1pPr>
            <a:lvl2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2pPr>
            <a:lvl3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3pPr>
            <a:lvl4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4pPr>
            <a:lvl5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5pPr>
            <a:lvl6pPr indent="1143000" defTabSz="584200"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6pPr>
            <a:lvl7pPr indent="1371600" defTabSz="584200"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7pPr>
            <a:lvl8pPr indent="1600200" defTabSz="584200"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8pPr>
            <a:lvl9pPr indent="1828800" defTabSz="584200">
              <a:defRPr sz="6400" spc="-128">
                <a:solidFill>
                  <a:srgbClr val="314864"/>
                </a:solidFill>
                <a:latin typeface="+mn-lt"/>
                <a:ea typeface="+mn-ea"/>
                <a:cs typeface="+mn-cs"/>
                <a:sym typeface="Didot"/>
              </a:defRPr>
            </a:lvl9pPr>
          </a:lstStyle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800" b="1" i="0" u="none" strike="noStrike" kern="0" cap="none" spc="-128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idot"/>
                <a:sym typeface="Didot"/>
              </a:rPr>
              <a:t/>
            </a:r>
            <a:br>
              <a:rPr kumimoji="0" lang="ru-RU" sz="5800" b="1" i="0" u="none" strike="noStrike" kern="0" cap="none" spc="-128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idot"/>
                <a:sym typeface="Didot"/>
              </a:rPr>
            </a:br>
            <a:r>
              <a:rPr kumimoji="0" lang="ru-RU" sz="5800" b="1" i="0" u="none" strike="noStrike" kern="0" cap="none" spc="-128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idot"/>
                <a:sym typeface="Didot"/>
              </a:rPr>
              <a:t>Технология развития критического мышления </a:t>
            </a:r>
            <a:br>
              <a:rPr kumimoji="0" lang="ru-RU" sz="5800" b="1" i="0" u="none" strike="noStrike" kern="0" cap="none" spc="-128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idot"/>
                <a:sym typeface="Didot"/>
              </a:rPr>
            </a:br>
            <a:r>
              <a:rPr kumimoji="0" lang="ru-RU" sz="5800" b="1" i="0" u="none" strike="noStrike" kern="0" cap="none" spc="-128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idot"/>
                <a:sym typeface="Didot"/>
              </a:rPr>
              <a:t/>
            </a:r>
            <a:br>
              <a:rPr kumimoji="0" lang="ru-RU" sz="5800" b="1" i="0" u="none" strike="noStrike" kern="0" cap="none" spc="-128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idot"/>
                <a:sym typeface="Didot"/>
              </a:rPr>
            </a:br>
            <a:endParaRPr kumimoji="0" lang="ru-RU" sz="5800" b="1" i="0" u="none" strike="noStrike" kern="0" cap="none" spc="-128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idot"/>
              <a:sym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801844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Цель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08000" lvl="0" indent="-508000" algn="ctr" defTabSz="584200" fontAlgn="base">
              <a:lnSpc>
                <a:spcPct val="150000"/>
              </a:lnSpc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None/>
            </a:pPr>
            <a:r>
              <a:rPr lang="ru-RU" sz="6000" kern="0" dirty="0">
                <a:solidFill>
                  <a:srgbClr val="000000"/>
                </a:solidFill>
                <a:latin typeface="Palatino"/>
                <a:sym typeface="Palatino"/>
              </a:rPr>
              <a:t>развитие речевой компетенции обучающихся на </a:t>
            </a:r>
            <a:r>
              <a:rPr lang="ru-RU" sz="6000" kern="0" dirty="0" smtClean="0">
                <a:solidFill>
                  <a:srgbClr val="000000"/>
                </a:solidFill>
                <a:latin typeface="Palatino"/>
                <a:sym typeface="Palatino"/>
              </a:rPr>
              <a:t>уроках русского </a:t>
            </a:r>
            <a:r>
              <a:rPr lang="ru-RU" sz="6000" kern="0" dirty="0">
                <a:solidFill>
                  <a:srgbClr val="000000"/>
                </a:solidFill>
                <a:latin typeface="Palatino"/>
                <a:sym typeface="Palatino"/>
              </a:rPr>
              <a:t>языка </a:t>
            </a:r>
            <a:r>
              <a:rPr lang="ru-RU" sz="6000" kern="0" dirty="0" smtClean="0">
                <a:solidFill>
                  <a:srgbClr val="000000"/>
                </a:solidFill>
                <a:latin typeface="Palatino"/>
                <a:sym typeface="Palatino"/>
              </a:rPr>
              <a:t>и литературы через ТПО </a:t>
            </a:r>
            <a:r>
              <a:rPr lang="ru-RU" sz="6000" kern="0" dirty="0">
                <a:solidFill>
                  <a:srgbClr val="000000"/>
                </a:solidFill>
                <a:latin typeface="Palatino"/>
                <a:sym typeface="Palatino"/>
              </a:rPr>
              <a:t>и ТРКМ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3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41946"/>
            <a:ext cx="8915400" cy="4669276"/>
          </a:xfrm>
        </p:spPr>
        <p:txBody>
          <a:bodyPr>
            <a:normAutofit fontScale="92500" lnSpcReduction="10000"/>
          </a:bodyPr>
          <a:lstStyle/>
          <a:p>
            <a:pPr marL="0" lvl="0" indent="0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None/>
            </a:pP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1.Знакомство </a:t>
            </a:r>
            <a:r>
              <a:rPr lang="ru-RU" sz="3000" kern="0" dirty="0">
                <a:solidFill>
                  <a:srgbClr val="000000"/>
                </a:solidFill>
                <a:latin typeface="Palatino"/>
                <a:sym typeface="Palatino"/>
              </a:rPr>
              <a:t>учащихся </a:t>
            </a: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с приемами </a:t>
            </a:r>
            <a:r>
              <a:rPr lang="ru-RU" sz="3000" kern="0" dirty="0">
                <a:solidFill>
                  <a:srgbClr val="000000"/>
                </a:solidFill>
                <a:latin typeface="Palatino"/>
                <a:sym typeface="Palatino"/>
              </a:rPr>
              <a:t>технологии развития критического </a:t>
            </a: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мышления</a:t>
            </a:r>
            <a:r>
              <a:rPr lang="ru-RU" sz="3000" kern="0" dirty="0">
                <a:solidFill>
                  <a:srgbClr val="000000"/>
                </a:solidFill>
                <a:latin typeface="Palatino"/>
                <a:sym typeface="Palatino"/>
              </a:rPr>
              <a:t> </a:t>
            </a: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и проблемного обучения</a:t>
            </a:r>
          </a:p>
          <a:p>
            <a:pPr marL="0" lvl="0" indent="0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None/>
            </a:pP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2.Активное </a:t>
            </a:r>
            <a:r>
              <a:rPr lang="ru-RU" sz="3000" kern="0" dirty="0">
                <a:solidFill>
                  <a:srgbClr val="000000"/>
                </a:solidFill>
                <a:latin typeface="Palatino"/>
                <a:sym typeface="Palatino"/>
              </a:rPr>
              <a:t>внедрение элементов выбранных технологий на уроках </a:t>
            </a: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русского языка и литературы </a:t>
            </a:r>
            <a:r>
              <a:rPr lang="ru-RU" sz="3000" kern="0" dirty="0">
                <a:solidFill>
                  <a:srgbClr val="000000"/>
                </a:solidFill>
                <a:latin typeface="Palatino"/>
                <a:sym typeface="Palatino"/>
              </a:rPr>
              <a:t>с учетом различных приемов и </a:t>
            </a: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форм</a:t>
            </a:r>
          </a:p>
          <a:p>
            <a:pPr marL="0" lvl="0" indent="0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None/>
            </a:pP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3.</a:t>
            </a:r>
            <a:r>
              <a:rPr lang="ru-RU" sz="3000" kern="0" dirty="0">
                <a:solidFill>
                  <a:srgbClr val="000000"/>
                </a:solidFill>
                <a:latin typeface="Palatino"/>
                <a:sym typeface="Palatino"/>
              </a:rPr>
              <a:t> </a:t>
            </a:r>
            <a:r>
              <a:rPr lang="ru-RU" sz="3000" kern="0" dirty="0" smtClean="0">
                <a:solidFill>
                  <a:srgbClr val="000000"/>
                </a:solidFill>
                <a:latin typeface="Palatino"/>
                <a:sym typeface="Palatino"/>
              </a:rPr>
              <a:t>Сравнение </a:t>
            </a:r>
            <a:r>
              <a:rPr lang="ru-RU" sz="3000" kern="0" dirty="0">
                <a:solidFill>
                  <a:srgbClr val="000000"/>
                </a:solidFill>
                <a:latin typeface="Palatino"/>
                <a:sym typeface="Palatino"/>
              </a:rPr>
              <a:t>результатов использования выбранных технологий обучения с традиционными приёмами обучения </a:t>
            </a:r>
          </a:p>
          <a:p>
            <a:pPr marL="508000" lvl="0" indent="-508000" algn="just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Font typeface="Zapf Dingbats"/>
              <a:buChar char="✤"/>
            </a:pPr>
            <a:endParaRPr lang="ru-RU" sz="3600" kern="0" dirty="0">
              <a:solidFill>
                <a:srgbClr val="000000"/>
              </a:solidFill>
              <a:latin typeface="Palatino"/>
              <a:sym typeface="Palatino"/>
            </a:endParaRPr>
          </a:p>
          <a:p>
            <a:pPr marL="0" lvl="0" indent="0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None/>
            </a:pPr>
            <a:endParaRPr lang="ru-RU" sz="3600" kern="0" dirty="0">
              <a:solidFill>
                <a:srgbClr val="000000"/>
              </a:solidFill>
              <a:latin typeface="Palatino"/>
              <a:sym typeface="Palatino"/>
            </a:endParaRPr>
          </a:p>
          <a:p>
            <a:pPr marL="742950" lvl="0" indent="-742950" defTabSz="584200" fontAlgn="base">
              <a:spcBef>
                <a:spcPts val="4200"/>
              </a:spcBef>
              <a:spcAft>
                <a:spcPct val="0"/>
              </a:spcAft>
              <a:buClr>
                <a:srgbClr val="5C86B9"/>
              </a:buClr>
              <a:buSzPct val="70000"/>
              <a:buAutoNum type="arabicPeriod"/>
            </a:pPr>
            <a:endParaRPr lang="ru-RU" sz="3600" kern="0" dirty="0">
              <a:solidFill>
                <a:srgbClr val="000000"/>
              </a:solidFill>
              <a:latin typeface="Palatino"/>
              <a:sym typeface="Palatin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164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развития критического мышления включает три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этапа: 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вызов 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осмысление 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рефлексия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69994"/>
            <a:ext cx="8915400" cy="374122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666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091821"/>
            <a:ext cx="8915400" cy="5172501"/>
          </a:xfrm>
        </p:spPr>
        <p:txBody>
          <a:bodyPr>
            <a:normAutofit/>
          </a:bodyPr>
          <a:lstStyle/>
          <a:p>
            <a:r>
              <a:rPr lang="ru-RU" sz="2800" b="1" kern="0" dirty="0" smtClean="0">
                <a:solidFill>
                  <a:srgbClr val="324863"/>
                </a:solidFill>
                <a:latin typeface="Palatino"/>
                <a:sym typeface="Palatino"/>
              </a:rPr>
              <a:t>Вызов</a:t>
            </a:r>
            <a:r>
              <a:rPr lang="ru-RU" sz="2800" kern="0" dirty="0" smtClean="0">
                <a:solidFill>
                  <a:srgbClr val="324863"/>
                </a:solidFill>
                <a:latin typeface="Palatino"/>
                <a:sym typeface="Palatino"/>
              </a:rPr>
              <a:t> </a:t>
            </a:r>
            <a:r>
              <a:rPr lang="ru-RU" sz="2800" kern="0" dirty="0">
                <a:solidFill>
                  <a:srgbClr val="324863"/>
                </a:solidFill>
                <a:latin typeface="Palatino"/>
                <a:sym typeface="Palatino"/>
              </a:rPr>
              <a:t>активного интереса к теме; актуализация знаний;  создание условий, при которых учащиеся сами определяют свои личные цели изучения определенной </a:t>
            </a:r>
            <a:r>
              <a:rPr lang="ru-RU" sz="2800" kern="0" dirty="0" smtClean="0">
                <a:solidFill>
                  <a:srgbClr val="324863"/>
                </a:solidFill>
                <a:latin typeface="Palatino"/>
                <a:sym typeface="Palatino"/>
              </a:rPr>
              <a:t>темы</a:t>
            </a:r>
          </a:p>
          <a:p>
            <a:r>
              <a:rPr lang="ru-RU" sz="2800" b="1" kern="0" dirty="0" smtClean="0">
                <a:solidFill>
                  <a:srgbClr val="324863"/>
                </a:solidFill>
                <a:latin typeface="Palatino"/>
                <a:sym typeface="Palatino"/>
              </a:rPr>
              <a:t>Осмысление</a:t>
            </a:r>
            <a:r>
              <a:rPr lang="ru-RU" sz="2800" kern="0" dirty="0" smtClean="0">
                <a:solidFill>
                  <a:srgbClr val="324863"/>
                </a:solidFill>
                <a:latin typeface="Palatino"/>
                <a:sym typeface="Palatino"/>
              </a:rPr>
              <a:t> </a:t>
            </a:r>
            <a:r>
              <a:rPr lang="ru-RU" sz="2800" kern="0" dirty="0">
                <a:solidFill>
                  <a:srgbClr val="324863"/>
                </a:solidFill>
                <a:latin typeface="Palatino"/>
                <a:sym typeface="Palatino"/>
              </a:rPr>
              <a:t>создание условий для самостоятельного соотнесения учащимися своих прежних знаний с новой информацией, содержащейся в источнике </a:t>
            </a:r>
            <a:r>
              <a:rPr lang="ru-RU" sz="2800" kern="0" dirty="0" smtClean="0">
                <a:solidFill>
                  <a:srgbClr val="324863"/>
                </a:solidFill>
                <a:latin typeface="Palatino"/>
                <a:sym typeface="Palatino"/>
              </a:rPr>
              <a:t>информации</a:t>
            </a:r>
          </a:p>
          <a:p>
            <a:r>
              <a:rPr lang="ru-RU" sz="3200" b="1" kern="0" dirty="0" smtClean="0">
                <a:solidFill>
                  <a:srgbClr val="324863"/>
                </a:solidFill>
                <a:latin typeface="Palatino"/>
                <a:sym typeface="Palatino"/>
              </a:rPr>
              <a:t>Рефлексия </a:t>
            </a:r>
            <a:r>
              <a:rPr lang="ru-RU" sz="2800" kern="0" dirty="0">
                <a:solidFill>
                  <a:srgbClr val="324863"/>
                </a:solidFill>
                <a:latin typeface="Palatino"/>
                <a:sym typeface="Palatino"/>
              </a:rPr>
              <a:t>представление результата работы группы, обратная связь</a:t>
            </a:r>
            <a:endParaRPr lang="ru-RU" sz="2800" b="1" kern="0" dirty="0" smtClean="0">
              <a:solidFill>
                <a:srgbClr val="324863"/>
              </a:solidFill>
              <a:latin typeface="Palatino"/>
              <a:sym typeface="Palatin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622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методические приемы развития критического мышления: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226257"/>
          </a:xfrm>
        </p:spPr>
        <p:txBody>
          <a:bodyPr>
            <a:normAutofit fontScale="40000" lnSpcReduction="20000"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Прием </a:t>
            </a:r>
            <a:r>
              <a:rPr lang="ru-RU" sz="9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«Кластер</a:t>
            </a: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9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Интеллектуальная </a:t>
            </a:r>
            <a:r>
              <a:rPr lang="ru-RU" sz="9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  <a:endParaRPr lang="ru-RU" sz="9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Приём </a:t>
            </a:r>
            <a:r>
              <a:rPr lang="ru-RU" sz="9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«Корзина идей</a:t>
            </a: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9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Приём </a:t>
            </a:r>
            <a:r>
              <a:rPr lang="ru-RU" sz="9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«Знаю../Хочу узнать…/Узнал</a:t>
            </a: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9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9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Приём </a:t>
            </a:r>
            <a:r>
              <a:rPr lang="ru-RU" sz="9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«Чтение с остановками» </a:t>
            </a:r>
            <a:endParaRPr lang="ru-RU" sz="9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endParaRPr lang="ru-RU" sz="9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393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  проблемного обучения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653051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Учащиеся при проблемном учении усваивают знания и способы умственных действий путём восприятия объяснения учителя в условиях проблемной ситуации, самостоятельно анализируют изученное, формулируют и решают учебные проблемы посредствам выдвижения гипотез и их доказательства, а также поверки правильности решения, что способствует интеллектуальной активности личности.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218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75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Проблемная ситуация - проблема - поиск способов ее решения - решение проблемы.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Этапы:</a:t>
            </a:r>
          </a:p>
          <a:p>
            <a:pPr marL="114300" indent="0" algn="just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1.возникновение проблемной ситуации,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осознание сущности затруднения и постановка проблемы,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 algn="just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3.нахождение способа решения путем догадки или выдвижения предположений и обоснование гипотезы,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 algn="just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4.доказательство гипотезы,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 algn="just"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5.проверка правильности решения проблем.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72066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113</TotalTime>
  <Words>534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Calibri</vt:lpstr>
      <vt:lpstr>Cambria</vt:lpstr>
      <vt:lpstr>Century Gothic</vt:lpstr>
      <vt:lpstr>Didot</vt:lpstr>
      <vt:lpstr>Helvetica</vt:lpstr>
      <vt:lpstr>Palatino</vt:lpstr>
      <vt:lpstr>Times New Roman</vt:lpstr>
      <vt:lpstr>Wingdings 3</vt:lpstr>
      <vt:lpstr>Zapf Dingbats</vt:lpstr>
      <vt:lpstr>Легкий дым</vt:lpstr>
      <vt:lpstr>Конкурс  профессионального мастерства «Педагог года»  Методический семинар</vt:lpstr>
      <vt:lpstr> Технология развития критического мышления   </vt:lpstr>
      <vt:lpstr>Цель работы:</vt:lpstr>
      <vt:lpstr>Основные задачи:</vt:lpstr>
      <vt:lpstr>Методика развития критического мышления включает три этапа:   - вызов  - осмысление  - рефлексия </vt:lpstr>
      <vt:lpstr>Презентация PowerPoint</vt:lpstr>
      <vt:lpstr>Основные методические приемы развития критического мышления:</vt:lpstr>
      <vt:lpstr>Технология   проблемного обучения </vt:lpstr>
      <vt:lpstr>Проблемная ситуация - проблема - поиск способов ее решения - решение проблемы. </vt:lpstr>
      <vt:lpstr>Правила создания проблемных ситуаций </vt:lpstr>
      <vt:lpstr>Результативность применения технологии проблемного обучения  </vt:lpstr>
      <vt:lpstr>Результативность применения ТРКМ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 профессионального мастерства «Педагог года»  Методический семинар</dc:title>
  <dc:creator>класс</dc:creator>
  <cp:lastModifiedBy>класс</cp:lastModifiedBy>
  <cp:revision>12</cp:revision>
  <dcterms:created xsi:type="dcterms:W3CDTF">2021-03-13T09:35:00Z</dcterms:created>
  <dcterms:modified xsi:type="dcterms:W3CDTF">2021-03-13T11:41:23Z</dcterms:modified>
</cp:coreProperties>
</file>