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2" r:id="rId13"/>
    <p:sldId id="273" r:id="rId14"/>
    <p:sldId id="274" r:id="rId15"/>
    <p:sldId id="275" r:id="rId16"/>
    <p:sldId id="276" r:id="rId17"/>
    <p:sldId id="278" r:id="rId18"/>
    <p:sldId id="27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D2FB2-BB91-4B41-AAA8-A3FAAC9BF786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3E156-36E1-454C-B74A-D402317123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605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785926"/>
            <a:ext cx="7851648" cy="2219138"/>
          </a:xfrm>
        </p:spPr>
        <p:txBody>
          <a:bodyPr>
            <a:normAutofit fontScale="90000"/>
          </a:bodyPr>
          <a:lstStyle/>
          <a:p>
            <a:r>
              <a:rPr lang="ru-RU" sz="2000" b="1" kern="10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Конкурс </a:t>
            </a:r>
            <a:br>
              <a:rPr lang="ru-RU" sz="2000" b="1" kern="10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kern="10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Профессионального мастерства  </a:t>
            </a:r>
            <a:br>
              <a:rPr lang="ru-RU" sz="2000" b="1" kern="10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kern="10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« Педагог года Аромашево-2021»</a:t>
            </a:r>
            <a:r>
              <a:rPr lang="ru-RU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4005263"/>
            <a:ext cx="7854950" cy="2160587"/>
          </a:xfrm>
        </p:spPr>
        <p:txBody>
          <a:bodyPr/>
          <a:lstStyle/>
          <a:p>
            <a:pPr marR="0"/>
            <a:endParaRPr lang="ru-RU" dirty="0" smtClean="0"/>
          </a:p>
          <a:p>
            <a:pPr marR="0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5"/>
            <a:ext cx="742955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«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Применение проблемно-поисковых технологий на уроках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в начальной школе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»</a:t>
            </a:r>
          </a:p>
          <a:p>
            <a:pPr algn="ctr"/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Маматуллина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Олеся Александровна 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у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читель начальных классов</a:t>
            </a:r>
          </a:p>
          <a:p>
            <a:pPr algn="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МАОУ «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Аромашевская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СОШ им.В.Д.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Кармацкого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»</a:t>
            </a:r>
          </a:p>
          <a:p>
            <a:pPr algn="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ct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algn="r"/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0825" y="758825"/>
            <a:ext cx="87137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</a:rPr>
              <a:t>Психологические  условия для успешного применения проблемного обучения: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71550" y="2779713"/>
            <a:ext cx="770413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проблемные ситуации должны отвечать целям формирования системы знаний;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77900" y="4941888"/>
            <a:ext cx="7231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быть доступными для учащихся;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250825" y="758825"/>
            <a:ext cx="87137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Cambria" pitchFamily="18" charset="0"/>
              </a:rPr>
              <a:t>Психологические  условия для успешного применения проблемного обучения: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71550" y="2636838"/>
            <a:ext cx="76327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 dirty="0">
                <a:latin typeface="Calibri" pitchFamily="34" charset="0"/>
              </a:rPr>
              <a:t>задания должны быть таковыми, чтобы учащийся не мог выполнить их, опираясь на уже имеющиеся знания, но достаточными для самостоятельного анализа проблемы и нахождения неизвестного.</a:t>
            </a:r>
          </a:p>
          <a:p>
            <a:pPr marL="571500" indent="-571500" algn="just">
              <a:buFont typeface="Wingdings" pitchFamily="2" charset="2"/>
              <a:buChar char="v"/>
            </a:pPr>
            <a:endParaRPr lang="ru-RU" sz="3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Цель :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dirty="0" smtClean="0"/>
              <a:t>-</a:t>
            </a:r>
            <a:r>
              <a:rPr lang="fr-FR" sz="3200" dirty="0" smtClean="0">
                <a:latin typeface="Calibri" pitchFamily="34" charset="0"/>
              </a:rPr>
              <a:t>научить </a:t>
            </a:r>
            <a:r>
              <a:rPr lang="fr-FR" sz="3200" dirty="0" smtClean="0">
                <a:latin typeface="Calibri" pitchFamily="34" charset="0"/>
              </a:rPr>
              <a:t>работе над словом, понимать художественный текст с точки зрения содержания, художественных средств </a:t>
            </a:r>
            <a:r>
              <a:rPr lang="fr-FR" sz="3200" dirty="0" smtClean="0">
                <a:latin typeface="Calibri" pitchFamily="34" charset="0"/>
              </a:rPr>
              <a:t>выразительности</a:t>
            </a:r>
            <a:r>
              <a:rPr lang="ru-RU" sz="3200" i="1" dirty="0" smtClean="0">
                <a:latin typeface="Calibri" pitchFamily="34" charset="0"/>
              </a:rPr>
              <a:t>,</a:t>
            </a:r>
            <a:endParaRPr lang="ru-RU" sz="3200" dirty="0" smtClean="0">
              <a:latin typeface="Calibri" pitchFamily="34" charset="0"/>
            </a:endParaRPr>
          </a:p>
          <a:p>
            <a:pPr algn="ctr"/>
            <a:r>
              <a:rPr lang="ru-RU" sz="3200" dirty="0" smtClean="0">
                <a:latin typeface="Calibri" pitchFamily="34" charset="0"/>
              </a:rPr>
              <a:t>-</a:t>
            </a:r>
            <a:r>
              <a:rPr lang="fr-FR" sz="3200" dirty="0" smtClean="0">
                <a:latin typeface="Calibri" pitchFamily="34" charset="0"/>
              </a:rPr>
              <a:t> развивать умение видеть красоту природы в произведениях поэтов, </a:t>
            </a:r>
            <a:r>
              <a:rPr lang="fr-FR" sz="3200" dirty="0" smtClean="0">
                <a:latin typeface="Calibri" pitchFamily="34" charset="0"/>
              </a:rPr>
              <a:t>художников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smtClean="0">
                <a:latin typeface="Calibri" pitchFamily="34" charset="0"/>
              </a:rPr>
              <a:t>через  т</a:t>
            </a:r>
            <a:r>
              <a:rPr lang="ru-RU" sz="3200" i="1" dirty="0" smtClean="0">
                <a:latin typeface="Calibri" pitchFamily="34" charset="0"/>
              </a:rPr>
              <a:t>ехнологию проблемного обучения.</a:t>
            </a:r>
            <a:endParaRPr lang="ru-RU" sz="3200" b="1" dirty="0" smtClean="0">
              <a:latin typeface="Calibri" pitchFamily="34" charset="0"/>
            </a:endParaRPr>
          </a:p>
          <a:p>
            <a:pPr algn="ctr"/>
            <a:endParaRPr lang="ru-RU" b="1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0"/>
            <a:ext cx="671517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учащихся с работой в сотрудничестве и приемами технологии проблемно-диалогического обучения.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внедрение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проблемного обучения на уроке  литературного чтения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3200" dirty="0" smtClean="0"/>
              <a:t>Алгоритм роботы</a:t>
            </a:r>
          </a:p>
          <a:p>
            <a:pPr algn="ctr"/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Три </a:t>
            </a:r>
            <a:r>
              <a:rPr lang="ru-RU" sz="3600" b="1" dirty="0" smtClean="0"/>
              <a:t>вида проблемного обучения</a:t>
            </a:r>
            <a:r>
              <a:rPr lang="ru-RU" sz="3600" b="1" dirty="0" smtClean="0"/>
              <a:t>:</a:t>
            </a:r>
          </a:p>
          <a:p>
            <a:pPr algn="ctr"/>
            <a:endParaRPr lang="ru-RU" sz="3600" b="1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714348" y="2571744"/>
            <a:ext cx="80010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Первый вид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(«научное» творчество) - это теоретическое исследование. В основе этого вида проблемного обучения лежит постановка и решение теоретических учебных проблем.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69294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Второй вид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(практическое творчество) - поиск практического решения, то есть поиск способа применения известного знания в новой ситуации. В основе этого вида проблемного обучения лежит постановка и решение практических учебных проблем.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Третий вид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(художественное творчество) - это художественное отображение действительности на основе творческого воображения, включающее в себя рисование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0"/>
            <a:ext cx="87868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уроках нужно создавать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условия для проявления познавательной активности учеников. Учащиеся не получают готовые знания, а в результате постановки проблемной ситуации испытывают затруднение, либо удивление и начинают поиск решения, открывая новые знания самостоятельно.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85794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Ситуация </a:t>
            </a:r>
            <a:r>
              <a:rPr lang="ru-RU" sz="3600" dirty="0" smtClean="0"/>
              <a:t>затруднения школьника в решении задач приводит к пониманию учеником недостаточности имеющихся у него знаний, что в свою очередь вызывает интерес к познанию и установку на приобретение </a:t>
            </a:r>
            <a:r>
              <a:rPr lang="ru-RU" sz="3600" dirty="0" smtClean="0"/>
              <a:t>новых знаний.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85794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pPr algn="r"/>
            <a:r>
              <a:rPr lang="ru-RU" sz="3600" b="1" dirty="0" smtClean="0"/>
              <a:t>Ученик –это не сосуд, </a:t>
            </a:r>
          </a:p>
          <a:p>
            <a:pPr algn="r"/>
            <a:r>
              <a:rPr lang="ru-RU" sz="3600" b="1" dirty="0" smtClean="0"/>
              <a:t>который надо наполнить , </a:t>
            </a:r>
          </a:p>
          <a:p>
            <a:pPr algn="r"/>
            <a:r>
              <a:rPr lang="ru-RU" sz="3600" b="1" dirty="0" smtClean="0"/>
              <a:t>а факел, который надо зажечь. </a:t>
            </a:r>
          </a:p>
          <a:p>
            <a:pPr algn="r"/>
            <a:r>
              <a:rPr lang="ru-RU" sz="3600" b="1" dirty="0" smtClean="0"/>
              <a:t>Плутарх</a:t>
            </a:r>
          </a:p>
          <a:p>
            <a:pPr algn="r"/>
            <a:r>
              <a:rPr lang="ru-RU" sz="3600" dirty="0" smtClean="0"/>
              <a:t> 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3850" y="1700213"/>
            <a:ext cx="8496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«Если  мы будем учить сегодня так, как мы учили вчера,</a:t>
            </a:r>
          </a:p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мы украдём  у детей завтра»</a:t>
            </a:r>
          </a:p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Дьюи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00113" y="1989138"/>
            <a:ext cx="770413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</a:rPr>
              <a:t>В чем специфика </a:t>
            </a:r>
            <a:r>
              <a:rPr lang="ru-RU" sz="3600" b="1" dirty="0" smtClean="0">
                <a:latin typeface="Times New Roman" pitchFamily="18" charset="0"/>
              </a:rPr>
              <a:t>проблемно-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</a:rPr>
              <a:t>поисковых </a:t>
            </a:r>
            <a:r>
              <a:rPr lang="ru-RU" sz="3600" b="1" dirty="0">
                <a:latin typeface="Times New Roman" pitchFamily="18" charset="0"/>
              </a:rPr>
              <a:t>технологий?</a:t>
            </a: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1481138"/>
            <a:ext cx="8497887" cy="2368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latin typeface="Calibri" pitchFamily="34" charset="0"/>
              </a:rPr>
              <a:t>Проблемно-поисковые технологии</a:t>
            </a:r>
            <a:r>
              <a:rPr lang="ru-RU" sz="3600" dirty="0">
                <a:latin typeface="Calibri" pitchFamily="34" charset="0"/>
              </a:rPr>
              <a:t> – это такие технологии,</a:t>
            </a:r>
            <a:r>
              <a:rPr lang="ru-RU" sz="3600" dirty="0">
                <a:solidFill>
                  <a:srgbClr val="C9FAFC"/>
                </a:solidFill>
                <a:latin typeface="Calibri" pitchFamily="34" charset="0"/>
              </a:rPr>
              <a:t> </a:t>
            </a:r>
            <a:r>
              <a:rPr lang="ru-RU" sz="3600" dirty="0">
                <a:latin typeface="Calibri" pitchFamily="34" charset="0"/>
              </a:rPr>
              <a:t>которые направлены на развитие мышления учащихся и творческих способностей</a:t>
            </a:r>
            <a:r>
              <a:rPr lang="ru-RU" sz="40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357298"/>
            <a:ext cx="8116887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Суть</a:t>
            </a:r>
            <a:r>
              <a:rPr lang="ru-RU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-</a:t>
            </a:r>
            <a:r>
              <a:rPr lang="ru-RU" sz="3600" dirty="0">
                <a:latin typeface="+mn-lt"/>
              </a:rPr>
              <a:t>проблемно-поисковых технологий заключается в том, что школьники самостоятельно ищут решение проблемы, задачи, поставленной учителем перед ними.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875"/>
            <a:ext cx="83536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</a:rPr>
              <a:t>Сущность</a:t>
            </a:r>
            <a:r>
              <a:rPr lang="ru-RU" sz="3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ru-RU" sz="3200" dirty="0">
                <a:latin typeface="+mn-lt"/>
              </a:rPr>
              <a:t>проблемного обучения сводится к тому, что в процессе обучения в корне изменяется характер и структура </a:t>
            </a:r>
            <a:r>
              <a:rPr lang="ru-RU" sz="3200" dirty="0" smtClean="0">
                <a:latin typeface="+mn-lt"/>
              </a:rPr>
              <a:t>познавательной деятельности </a:t>
            </a:r>
            <a:r>
              <a:rPr lang="ru-RU" sz="3200" dirty="0">
                <a:latin typeface="+mn-lt"/>
              </a:rPr>
              <a:t>обучающегося, приводящее к развитию творческого потенциала личности.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2133600"/>
            <a:ext cx="85693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 b="1" dirty="0">
                <a:latin typeface="Calibri" pitchFamily="34" charset="0"/>
              </a:rPr>
              <a:t>Как организовать процесс совместной деятельности в проблемно-поисковых технологиях?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0825" y="404813"/>
            <a:ext cx="86423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ru-RU" sz="3200" b="1" dirty="0">
                <a:latin typeface="Calibri" pitchFamily="34" charset="0"/>
              </a:rPr>
              <a:t>Во-первых,</a:t>
            </a:r>
            <a:r>
              <a:rPr lang="ru-RU" sz="3200" dirty="0">
                <a:latin typeface="Calibri" pitchFamily="34" charset="0"/>
              </a:rPr>
              <a:t> необходимо построить задание, чтобы возникла проблемная ситуация и у ученика появился познаватель</a:t>
            </a:r>
            <a:r>
              <a:rPr lang="ru-RU" sz="3200" dirty="0">
                <a:latin typeface="Times New Roman" pitchFamily="18" charset="0"/>
              </a:rPr>
              <a:t>ный интерес.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2133600"/>
            <a:ext cx="86423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3200" b="1" dirty="0">
                <a:latin typeface="Calibri" pitchFamily="34" charset="0"/>
              </a:rPr>
              <a:t>Во-вторых,</a:t>
            </a:r>
            <a:r>
              <a:rPr lang="ru-RU" sz="3200" dirty="0">
                <a:latin typeface="Calibri" pitchFamily="34" charset="0"/>
              </a:rPr>
              <a:t>  организовать деятельность учеников по постановке учебной задачи.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2413" y="3441700"/>
            <a:ext cx="86407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3200" b="1" dirty="0">
                <a:latin typeface="Calibri" pitchFamily="34" charset="0"/>
              </a:rPr>
              <a:t>В-третьих,</a:t>
            </a:r>
            <a:r>
              <a:rPr lang="ru-RU" sz="3200" dirty="0">
                <a:latin typeface="Calibri" pitchFamily="34" charset="0"/>
              </a:rPr>
              <a:t> необходимо организовать поисковую деятельность по решению проблемы</a:t>
            </a:r>
            <a:r>
              <a:rPr lang="ru-RU" dirty="0">
                <a:latin typeface="Calibri" pitchFamily="34" charset="0"/>
              </a:rPr>
              <a:t>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3850" y="5035550"/>
            <a:ext cx="86407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3200" b="1" dirty="0">
                <a:latin typeface="Calibri" pitchFamily="34" charset="0"/>
              </a:rPr>
              <a:t>В-четвёртых,</a:t>
            </a:r>
            <a:r>
              <a:rPr lang="ru-RU" sz="3200" dirty="0">
                <a:latin typeface="Calibri" pitchFamily="34" charset="0"/>
              </a:rPr>
              <a:t> необходимо организовать обобщение, рефлексию полученных результатов.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0825" y="758825"/>
            <a:ext cx="871378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Методы  </a:t>
            </a:r>
            <a:r>
              <a:rPr lang="ru-RU" sz="3600" b="1" dirty="0">
                <a:latin typeface="Times New Roman" pitchFamily="18" charset="0"/>
              </a:rPr>
              <a:t>и формы организации деятельности в проблемно-поисковых технологиях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71550" y="2779713"/>
            <a:ext cx="7491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	Метод проблемного изложения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76313" y="3425825"/>
            <a:ext cx="6645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	Частично-поисковый метод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71550" y="4076700"/>
            <a:ext cx="630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	Исследовательский метод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76313" y="4746625"/>
            <a:ext cx="4783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>
                <a:latin typeface="Times New Roman" pitchFamily="18" charset="0"/>
              </a:rPr>
              <a:t>	Креативный метод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</TotalTime>
  <Words>461</Words>
  <Application>Microsoft Office PowerPoint</Application>
  <PresentationFormat>Экран (4:3)</PresentationFormat>
  <Paragraphs>71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Конкурс   Профессионального мастерства   « Педагог года Аромашево-2021»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«Применение проблемно-поисковых технологий на уроках в начальной школе»</dc:title>
  <cp:lastModifiedBy>1</cp:lastModifiedBy>
  <cp:revision>14</cp:revision>
  <dcterms:modified xsi:type="dcterms:W3CDTF">2021-03-14T12:14:04Z</dcterms:modified>
</cp:coreProperties>
</file>