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1" r:id="rId1"/>
  </p:sldMasterIdLst>
  <p:sldIdLst>
    <p:sldId id="256" r:id="rId2"/>
    <p:sldId id="257" r:id="rId3"/>
    <p:sldId id="258" r:id="rId4"/>
    <p:sldId id="259" r:id="rId5"/>
    <p:sldId id="260" r:id="rId6"/>
    <p:sldId id="271" r:id="rId7"/>
    <p:sldId id="272" r:id="rId8"/>
    <p:sldId id="273" r:id="rId9"/>
    <p:sldId id="274" r:id="rId10"/>
    <p:sldId id="276" r:id="rId11"/>
    <p:sldId id="277" r:id="rId12"/>
    <p:sldId id="275" r:id="rId13"/>
    <p:sldId id="278" r:id="rId14"/>
    <p:sldId id="279" r:id="rId15"/>
    <p:sldId id="280" r:id="rId16"/>
    <p:sldId id="281" r:id="rId17"/>
    <p:sldId id="282" r:id="rId18"/>
    <p:sldId id="269" r:id="rId19"/>
    <p:sldId id="283" r:id="rId20"/>
    <p:sldId id="270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A0000"/>
    <a:srgbClr val="FF8B8B"/>
    <a:srgbClr val="B07BD7"/>
    <a:srgbClr val="D1B2E8"/>
    <a:srgbClr val="C39B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0FB88-89EF-48B3-9F31-6F9283428A0C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37611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3/14/2021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60136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3/14/2021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288476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3/14/2021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77416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3/14/2021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601659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 smtClean="0"/>
              <a:pPr/>
              <a:t>3/14/2021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43913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0FB88-89EF-48B3-9F31-6F9283428A0C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98407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0FB88-89EF-48B3-9F31-6F9283428A0C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17587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0FB88-89EF-48B3-9F31-6F9283428A0C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1202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0FB88-89EF-48B3-9F31-6F9283428A0C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5758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0FB88-89EF-48B3-9F31-6F9283428A0C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55624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0FB88-89EF-48B3-9F31-6F9283428A0C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4432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0FB88-89EF-48B3-9F31-6F9283428A0C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88784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0FB88-89EF-48B3-9F31-6F9283428A0C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35562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0FB88-89EF-48B3-9F31-6F9283428A0C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67956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0FB88-89EF-48B3-9F31-6F9283428A0C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66017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749"/>
            <a:ext cx="1952272" cy="6852504"/>
            <a:chOff x="6627813" y="196102"/>
            <a:chExt cx="1952625" cy="5677649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6102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36636D-D922-432D-A958-524484B5923D}" type="datetimeFigureOut">
              <a:rPr lang="en-US" smtClean="0"/>
              <a:pPr/>
              <a:t>3/14/2021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F28FB93-0A08-4E7D-8E63-9EFA29F1E09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7724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  <p:sldLayoutId id="2147483751" r:id="rId10"/>
    <p:sldLayoutId id="2147483752" r:id="rId11"/>
    <p:sldLayoutId id="2147483753" r:id="rId12"/>
    <p:sldLayoutId id="2147483754" r:id="rId13"/>
    <p:sldLayoutId id="2147483755" r:id="rId14"/>
    <p:sldLayoutId id="2147483756" r:id="rId15"/>
    <p:sldLayoutId id="214748375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1187623" y="908720"/>
            <a:ext cx="7694218" cy="5993507"/>
            <a:chOff x="1159900" y="2059664"/>
            <a:chExt cx="7350062" cy="6456709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59900" y="2059664"/>
              <a:ext cx="7165477" cy="109415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ru-RU" sz="6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chemeClr val="accent3">
                      <a:lumMod val="50000"/>
                    </a:schemeClr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onotype Corsiva" pitchFamily="66" charset="0"/>
                </a:rPr>
                <a:t>Методический семинар</a:t>
              </a: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260496" y="7024340"/>
              <a:ext cx="6249466" cy="14920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defRPr/>
              </a:pPr>
              <a:r>
                <a:rPr lang="ru-RU" sz="2800" dirty="0" smtClean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Учитель физики </a:t>
              </a:r>
            </a:p>
            <a:p>
              <a:pPr algn="r">
                <a:defRPr/>
              </a:pPr>
              <a:r>
                <a:rPr lang="ru-RU" sz="2800" dirty="0" smtClean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МАОУ «</a:t>
              </a:r>
              <a:r>
                <a:rPr lang="ru-RU" sz="2800" dirty="0" err="1" smtClean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Аромашевская</a:t>
              </a:r>
              <a:r>
                <a:rPr lang="ru-RU" sz="2800" dirty="0" smtClean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 СОШ»</a:t>
              </a:r>
            </a:p>
            <a:p>
              <a:pPr algn="r">
                <a:defRPr/>
              </a:pPr>
              <a:r>
                <a:rPr lang="ru-RU" sz="2800" dirty="0" err="1" smtClean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Кармацких</a:t>
              </a:r>
              <a:r>
                <a:rPr lang="ru-RU" sz="2800" dirty="0" smtClean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  Анастасия Александровна </a:t>
              </a:r>
              <a:endParaRPr lang="ru-RU" sz="2800" dirty="0">
                <a:solidFill>
                  <a:schemeClr val="accent3">
                    <a:lumMod val="50000"/>
                  </a:schemeClr>
                </a:solidFill>
              </a:endParaRPr>
            </a:p>
          </p:txBody>
        </p:sp>
      </p:grp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115616" y="2996952"/>
            <a:ext cx="756084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«Технологии и методики, направленные на реализацию требований ФГОС и профессионального стандарта»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40982" y="1844824"/>
            <a:ext cx="7994849" cy="23042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dirty="0" smtClean="0">
                <a:latin typeface="+mn-lt"/>
              </a:rPr>
              <a:t>  Исследовательский</a:t>
            </a:r>
            <a:r>
              <a:rPr lang="ru-RU" sz="6000" dirty="0">
                <a:latin typeface="+mn-lt"/>
              </a:rPr>
              <a:t>    урок​</a:t>
            </a:r>
            <a:endParaRPr lang="ru-RU" sz="6000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5454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1" y="1268760"/>
            <a:ext cx="7634809" cy="5256584"/>
          </a:xfrm>
        </p:spPr>
        <p:txBody>
          <a:bodyPr>
            <a:normAutofit/>
          </a:bodyPr>
          <a:lstStyle/>
          <a:p>
            <a:pPr marL="0" indent="0" fontAlgn="base">
              <a:buNone/>
            </a:pPr>
            <a:r>
              <a:rPr lang="ru-RU" b="1" dirty="0"/>
              <a:t>Исследовательский урок</a:t>
            </a:r>
            <a:r>
              <a:rPr lang="ru-RU" dirty="0"/>
              <a:t> – это форма обучения школьников на основе познания окружающего мира, организации исследования того или иного предмета или явления.</a:t>
            </a:r>
            <a:r>
              <a:rPr lang="en-US" dirty="0"/>
              <a:t>​</a:t>
            </a:r>
          </a:p>
          <a:p>
            <a:pPr marL="0" indent="0" fontAlgn="base">
              <a:buNone/>
            </a:pPr>
            <a:r>
              <a:rPr lang="ru-RU" dirty="0"/>
              <a:t> </a:t>
            </a:r>
            <a:r>
              <a:rPr lang="ru-RU" b="1" dirty="0"/>
              <a:t>Цель исследовательского урока </a:t>
            </a:r>
            <a:r>
              <a:rPr lang="ru-RU" dirty="0"/>
              <a:t>– использование, развитие и обобщение опыта учащихся и их представлений о мире.</a:t>
            </a:r>
            <a:r>
              <a:rPr lang="en-US" dirty="0"/>
              <a:t>​</a:t>
            </a:r>
          </a:p>
          <a:p>
            <a:pPr marL="0" indent="0" fontAlgn="base">
              <a:buNone/>
            </a:pPr>
            <a:r>
              <a:rPr lang="en-US" dirty="0"/>
              <a:t>​</a:t>
            </a:r>
          </a:p>
          <a:p>
            <a:pPr marL="0" indent="0" fontAlgn="base">
              <a:buNone/>
            </a:pPr>
            <a:r>
              <a:rPr lang="ru-RU" dirty="0"/>
              <a:t>В основе такого урока – организация практического лабораторного исследования проблемы, темы или поставленной задачи. </a:t>
            </a:r>
            <a:r>
              <a:rPr lang="en-US" dirty="0"/>
              <a:t>​</a:t>
            </a:r>
          </a:p>
          <a:p>
            <a:pPr marL="0" indent="0" fontAlgn="base">
              <a:buNone/>
            </a:pPr>
            <a:r>
              <a:rPr lang="ru-RU" dirty="0"/>
              <a:t>Учащиеся на уроке сами подбирают вопросы для </a:t>
            </a:r>
            <a:r>
              <a:rPr lang="ru-RU" dirty="0" smtClean="0"/>
              <a:t>изучения, ведут</a:t>
            </a:r>
            <a:r>
              <a:rPr lang="ru-RU" dirty="0"/>
              <a:t> поиск решения проблемы, обмениваются мнениями, экспериментируют, вырабатывая идеальный вариант предложений для изучения.</a:t>
            </a:r>
            <a:r>
              <a:rPr lang="en-US" dirty="0"/>
              <a:t>​</a:t>
            </a:r>
          </a:p>
          <a:p>
            <a:pPr marL="0" indent="0" fontAlgn="base">
              <a:buNone/>
            </a:pPr>
            <a:r>
              <a:rPr lang="en-US" dirty="0"/>
              <a:t>​</a:t>
            </a:r>
          </a:p>
          <a:p>
            <a:pPr marL="0" indent="0" fontAlgn="base">
              <a:buNone/>
            </a:pPr>
            <a:r>
              <a:rPr lang="ru-RU" dirty="0"/>
              <a:t>Цель деятельности учащихся на исследовательском уроке – получение конкретного результата (продукта). </a:t>
            </a:r>
            <a:r>
              <a:rPr lang="en-US" dirty="0"/>
              <a:t>​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6937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1" y="116632"/>
            <a:ext cx="7202760" cy="1224136"/>
          </a:xfrm>
        </p:spPr>
        <p:txBody>
          <a:bodyPr>
            <a:normAutofit/>
          </a:bodyPr>
          <a:lstStyle/>
          <a:p>
            <a:r>
              <a:rPr lang="ru-RU" sz="2400" b="1" dirty="0"/>
              <a:t>К поисковым видам деятельности могут быть отнесены следующие задания:</a:t>
            </a:r>
            <a:r>
              <a:rPr lang="ru-RU" sz="2400" dirty="0"/>
              <a:t>​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196752"/>
            <a:ext cx="7920880" cy="5328592"/>
          </a:xfrm>
        </p:spPr>
        <p:txBody>
          <a:bodyPr>
            <a:normAutofit fontScale="92500" lnSpcReduction="20000"/>
          </a:bodyPr>
          <a:lstStyle/>
          <a:p>
            <a:pPr fontAlgn="base"/>
            <a:r>
              <a:rPr lang="ru-RU" dirty="0"/>
              <a:t>Подбор цифр и фактов для тематических таблиц (например, «скорость в живой природе», «технические характеристики современных автомобилей»);</a:t>
            </a:r>
            <a:r>
              <a:rPr lang="en-US" dirty="0"/>
              <a:t>​</a:t>
            </a:r>
          </a:p>
          <a:p>
            <a:pPr fontAlgn="base"/>
            <a:endParaRPr lang="en-US" dirty="0"/>
          </a:p>
          <a:p>
            <a:pPr fontAlgn="base"/>
            <a:r>
              <a:rPr lang="ru-RU" dirty="0"/>
              <a:t>Поиск и подбор пословиц, поговорок, народных примет, загадок, которые могут быть отнесены с точки зрения физики;</a:t>
            </a:r>
            <a:r>
              <a:rPr lang="en-US" dirty="0"/>
              <a:t>​</a:t>
            </a:r>
          </a:p>
          <a:p>
            <a:pPr marL="0" indent="0" fontAlgn="base">
              <a:buNone/>
            </a:pPr>
            <a:r>
              <a:rPr lang="en-US" dirty="0"/>
              <a:t>​</a:t>
            </a:r>
          </a:p>
          <a:p>
            <a:pPr fontAlgn="base"/>
            <a:r>
              <a:rPr lang="ru-RU" dirty="0"/>
              <a:t>Поиск отрывков из стихотворных произведений, в которых идет речь о физических явлениях;</a:t>
            </a:r>
            <a:r>
              <a:rPr lang="en-US" dirty="0"/>
              <a:t>​</a:t>
            </a:r>
          </a:p>
          <a:p>
            <a:pPr marL="0" indent="0" fontAlgn="base">
              <a:buNone/>
            </a:pPr>
            <a:r>
              <a:rPr lang="en-US" dirty="0"/>
              <a:t>​</a:t>
            </a:r>
          </a:p>
          <a:p>
            <a:pPr fontAlgn="base"/>
            <a:r>
              <a:rPr lang="ru-RU" dirty="0"/>
              <a:t>Нахождение статей по физической или технической теме: а) в периодической печати, б) в Интернете;</a:t>
            </a:r>
            <a:r>
              <a:rPr lang="en-US" dirty="0"/>
              <a:t>​</a:t>
            </a:r>
          </a:p>
          <a:p>
            <a:pPr marL="0" indent="0" fontAlgn="base">
              <a:buNone/>
            </a:pPr>
            <a:r>
              <a:rPr lang="en-US" dirty="0"/>
              <a:t>​</a:t>
            </a:r>
          </a:p>
          <a:p>
            <a:pPr fontAlgn="base"/>
            <a:r>
              <a:rPr lang="ru-RU" dirty="0"/>
              <a:t>Подбор иллюстраций к историческому материалу, информационному, биографическому и др.;</a:t>
            </a:r>
            <a:r>
              <a:rPr lang="en-US" dirty="0"/>
              <a:t>​</a:t>
            </a:r>
          </a:p>
          <a:p>
            <a:pPr marL="0" indent="0" fontAlgn="base">
              <a:buNone/>
            </a:pPr>
            <a:r>
              <a:rPr lang="en-US" dirty="0"/>
              <a:t>​</a:t>
            </a:r>
          </a:p>
          <a:p>
            <a:pPr fontAlgn="base"/>
            <a:r>
              <a:rPr lang="ru-RU" dirty="0"/>
              <a:t>Поиск высказываний ученых, деятелей техники о науке, её отдельных вопросов.</a:t>
            </a:r>
            <a:r>
              <a:rPr lang="en-US" dirty="0"/>
              <a:t>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76471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9" y="188640"/>
            <a:ext cx="7130752" cy="1716360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+mn-lt"/>
              </a:rPr>
              <a:t>Уроки дифференцированного обучения​</a:t>
            </a:r>
            <a:endParaRPr lang="ru-RU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1" y="1340768"/>
            <a:ext cx="7202760" cy="4570454"/>
          </a:xfrm>
        </p:spPr>
        <p:txBody>
          <a:bodyPr/>
          <a:lstStyle/>
          <a:p>
            <a:pPr marL="0" indent="0" fontAlgn="base">
              <a:buNone/>
            </a:pPr>
            <a:r>
              <a:rPr lang="ru-RU" u="sng" dirty="0"/>
              <a:t>Цель дифференцированного обучения </a:t>
            </a:r>
            <a:r>
              <a:rPr lang="ru-RU" dirty="0"/>
              <a:t>– развитие и формирование способностей каждого учащегося. </a:t>
            </a:r>
            <a:r>
              <a:rPr lang="en-US" dirty="0" smtClean="0"/>
              <a:t>​​</a:t>
            </a:r>
            <a:endParaRPr lang="en-US" dirty="0"/>
          </a:p>
          <a:p>
            <a:pPr marL="0" indent="0" fontAlgn="base">
              <a:buNone/>
            </a:pPr>
            <a:r>
              <a:rPr lang="ru-RU" dirty="0"/>
              <a:t>Организация учебной деятельности на таких уроках специфична и требует рассмотрения индивидуальных принципов обучения.</a:t>
            </a:r>
            <a:r>
              <a:rPr lang="en-US" dirty="0"/>
              <a:t>​</a:t>
            </a:r>
          </a:p>
          <a:p>
            <a:pPr marL="0" indent="0" fontAlgn="base">
              <a:buNone/>
            </a:pPr>
            <a:r>
              <a:rPr lang="ru-RU" dirty="0"/>
              <a:t>На уроках дифференцированного обучения процесс освоения определенной темы, раздела может повторяться несколько раз, до тех пор, пока школьник не научится определенным действиям.​</a:t>
            </a:r>
            <a:br>
              <a:rPr lang="ru-RU" dirty="0"/>
            </a:br>
            <a:r>
              <a:rPr lang="ru-RU" dirty="0"/>
              <a:t>​</a:t>
            </a:r>
            <a:br>
              <a:rPr lang="ru-RU" dirty="0"/>
            </a:br>
            <a:r>
              <a:rPr lang="en-US" dirty="0" smtClean="0"/>
              <a:t>​</a:t>
            </a:r>
            <a:endParaRPr lang="en-US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44676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+mn-lt"/>
              </a:rPr>
              <a:t>Проблемные уроки​</a:t>
            </a:r>
            <a:endParaRPr lang="ru-RU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7" y="1412776"/>
            <a:ext cx="7778824" cy="4498446"/>
          </a:xfrm>
        </p:spPr>
        <p:txBody>
          <a:bodyPr>
            <a:normAutofit/>
          </a:bodyPr>
          <a:lstStyle/>
          <a:p>
            <a:pPr marL="0" indent="0" fontAlgn="base">
              <a:buNone/>
            </a:pPr>
            <a:r>
              <a:rPr lang="ru-RU" sz="2000" u="sng" dirty="0"/>
              <a:t>Проблемные уроки</a:t>
            </a:r>
            <a:r>
              <a:rPr lang="ru-RU" sz="2000" dirty="0"/>
              <a:t> – форма организации обучения учащихся на основе создания проблемной ситуации.</a:t>
            </a:r>
            <a:r>
              <a:rPr lang="en-US" sz="2000" dirty="0"/>
              <a:t>​</a:t>
            </a:r>
          </a:p>
          <a:p>
            <a:pPr marL="0" indent="0" fontAlgn="base">
              <a:buNone/>
            </a:pPr>
            <a:r>
              <a:rPr lang="ru-RU" sz="2000" dirty="0"/>
              <a:t> На таком уроке перед школьниками либо ставится, либо вместе с ними определяется проблема. </a:t>
            </a:r>
            <a:r>
              <a:rPr lang="en-US" sz="2000" dirty="0"/>
              <a:t>​</a:t>
            </a:r>
          </a:p>
          <a:p>
            <a:pPr marL="0" indent="0" fontAlgn="base">
              <a:buNone/>
            </a:pPr>
            <a:r>
              <a:rPr lang="ru-RU" sz="2000" u="sng" dirty="0" smtClean="0"/>
              <a:t>Цель </a:t>
            </a:r>
            <a:r>
              <a:rPr lang="ru-RU" sz="2000" u="sng" dirty="0"/>
              <a:t>проблемного обучения </a:t>
            </a:r>
            <a:r>
              <a:rPr lang="ru-RU" sz="2000" dirty="0"/>
              <a:t>– активизация познавательной сферы деятельности учащихся на основе выявления причинно-следственных связей.</a:t>
            </a:r>
            <a:r>
              <a:rPr lang="en-US" sz="2000" dirty="0"/>
              <a:t>​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899832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Урок на основе проектной деятельности 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3" y="2133600"/>
            <a:ext cx="7994848" cy="3777622"/>
          </a:xfrm>
        </p:spPr>
        <p:txBody>
          <a:bodyPr>
            <a:normAutofit lnSpcReduction="10000"/>
          </a:bodyPr>
          <a:lstStyle/>
          <a:p>
            <a:pPr marL="0" indent="0" fontAlgn="base">
              <a:buNone/>
            </a:pPr>
            <a:r>
              <a:rPr lang="ru-RU" dirty="0"/>
              <a:t>Уроки на основе проектной деятельности предусматривают развитие познавательных навыков учащихся, умения самостоятельно конструировать свои знания, анализировать полученную информацию, выдвигать гипотезы и находить решения.</a:t>
            </a:r>
            <a:r>
              <a:rPr lang="en-US" dirty="0"/>
              <a:t>​</a:t>
            </a:r>
          </a:p>
          <a:p>
            <a:pPr marL="0" indent="0" fontAlgn="base">
              <a:buNone/>
            </a:pPr>
            <a:r>
              <a:rPr lang="en-US" dirty="0"/>
              <a:t>​</a:t>
            </a:r>
          </a:p>
          <a:p>
            <a:pPr marL="0" indent="0" fontAlgn="base">
              <a:buNone/>
            </a:pPr>
            <a:r>
              <a:rPr lang="ru-RU" dirty="0"/>
              <a:t> Использование метода проектов делает учебный процесс творческим, целенаправленным, а ученика – ответственным и целеустремленным.</a:t>
            </a:r>
            <a:r>
              <a:rPr lang="en-US" dirty="0"/>
              <a:t>​</a:t>
            </a:r>
          </a:p>
          <a:p>
            <a:pPr fontAlgn="base"/>
            <a:endParaRPr lang="en-US" dirty="0"/>
          </a:p>
          <a:p>
            <a:pPr marL="0" indent="0" fontAlgn="base">
              <a:buNone/>
            </a:pPr>
            <a:r>
              <a:rPr lang="ru-RU" dirty="0"/>
              <a:t> Обязанность учителя – подготовить всех учащихся к посильной для каждого, но обязательной познавательной деятельности.</a:t>
            </a:r>
            <a:r>
              <a:rPr lang="en-US" dirty="0"/>
              <a:t>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70103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7" y="624110"/>
            <a:ext cx="7058744" cy="1280890"/>
          </a:xfrm>
        </p:spPr>
        <p:txBody>
          <a:bodyPr>
            <a:normAutofit fontScale="90000"/>
          </a:bodyPr>
          <a:lstStyle/>
          <a:p>
            <a:r>
              <a:rPr lang="ru-RU" dirty="0"/>
              <a:t>Урок на основе информационных технологий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988840"/>
            <a:ext cx="7024033" cy="4464496"/>
          </a:xfrm>
        </p:spPr>
        <p:txBody>
          <a:bodyPr>
            <a:normAutofit lnSpcReduction="10000"/>
          </a:bodyPr>
          <a:lstStyle/>
          <a:p>
            <a:pPr fontAlgn="base"/>
            <a:r>
              <a:rPr lang="ru-RU" dirty="0"/>
              <a:t>Использование Интернет-ресурсов на уроках физики</a:t>
            </a:r>
            <a:r>
              <a:rPr lang="en-US" dirty="0"/>
              <a:t>​</a:t>
            </a:r>
          </a:p>
          <a:p>
            <a:pPr marL="0" indent="0" fontAlgn="base">
              <a:buNone/>
            </a:pPr>
            <a:r>
              <a:rPr lang="en-US" dirty="0"/>
              <a:t>​</a:t>
            </a:r>
          </a:p>
          <a:p>
            <a:pPr fontAlgn="base"/>
            <a:r>
              <a:rPr lang="ru-RU" dirty="0"/>
              <a:t>повышает информационную культуру учащихся;</a:t>
            </a:r>
            <a:r>
              <a:rPr lang="en-US" dirty="0"/>
              <a:t>​</a:t>
            </a:r>
          </a:p>
          <a:p>
            <a:pPr marL="0" indent="0" fontAlgn="base">
              <a:buNone/>
            </a:pPr>
            <a:r>
              <a:rPr lang="en-US" dirty="0"/>
              <a:t>​</a:t>
            </a:r>
          </a:p>
          <a:p>
            <a:pPr fontAlgn="base"/>
            <a:r>
              <a:rPr lang="ru-RU" dirty="0"/>
              <a:t> помогает им творчески расти; </a:t>
            </a:r>
            <a:r>
              <a:rPr lang="en-US" dirty="0"/>
              <a:t>​</a:t>
            </a:r>
          </a:p>
          <a:p>
            <a:pPr marL="0" indent="0" fontAlgn="base">
              <a:buNone/>
            </a:pPr>
            <a:r>
              <a:rPr lang="en-US" dirty="0"/>
              <a:t>​</a:t>
            </a:r>
          </a:p>
          <a:p>
            <a:pPr fontAlgn="base"/>
            <a:r>
              <a:rPr lang="ru-RU" dirty="0"/>
              <a:t>позволяет использовать более обширную информацию; </a:t>
            </a:r>
            <a:r>
              <a:rPr lang="en-US" dirty="0"/>
              <a:t>​</a:t>
            </a:r>
          </a:p>
          <a:p>
            <a:pPr marL="0" indent="0" fontAlgn="base">
              <a:buNone/>
            </a:pPr>
            <a:r>
              <a:rPr lang="en-US" dirty="0"/>
              <a:t>​</a:t>
            </a:r>
          </a:p>
          <a:p>
            <a:pPr fontAlgn="base"/>
            <a:r>
              <a:rPr lang="ru-RU" dirty="0"/>
              <a:t>обеспечивает оперативность пополнения учебного материала новыми сведениями .</a:t>
            </a:r>
            <a:r>
              <a:rPr lang="en-US" dirty="0"/>
              <a:t>​</a:t>
            </a:r>
          </a:p>
          <a:p>
            <a:pPr marL="0" indent="0" fontAlgn="base">
              <a:buNone/>
            </a:pPr>
            <a:r>
              <a:rPr lang="en-US" dirty="0"/>
              <a:t>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395184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data:image/png;base64,%20iVBORw0KGgoAAAANSUhEUgAAA0UAAACFCAYAAACUh1OcAAAAAXNSR0IArs4c6QAAAARnQU1BAACxjwv8YQUAAAAJcEhZcwAADsMAAA7DAcdvqGQAAI09SURBVHhe7Z0HgB5F/f6f3bdd77lL7tJ7J5BQQgkECL2ELioo/kT8o4iIYqMIoihFBFFpUkRKQgi9E0JIhfTe293leq9v3f1/n3nfF47jfa8klxDCfHR4L2/ZnZ351tnZGWg0Go1Go9FoNBqNRqPRaDQajUaj0Wg0Go1Go9FoNBqNRqPRaDQajUaj0Wg0Go1Go9FoNBqNRqPRaDQajUaj0Wg0Go1Go9FoNBqNRqPRaDQajUaj0Wg0Go1Go9FoNBqNRqPRaDQajUaj0Wg0Go1Go9FoNBqNRqPRaDQajUaj0Wg0Go1Go9FoNBqNRqPRaDQajUaj0Wg0Go1Go9FoNBqNRqPRaDQajUaj0Wg0Go1Go9FoNBqNRqPRaDQajUaj0Wg0Go1Go9FoNBqNRqPRaDQajUaj0Wg0Go1Go9FoNBqNRqPRaDQajUaj0Wg0Go1Go9FoNBqNRqPRaDQajUaj0Wg0Go1Go9FoNBqNRqPRaDQajUaj0Wg0Go1Go9FoNBqNRqPRaDQajUaj0Wg0Go1Go9FoNBqNRqPRaDQajUaj0Wg0Go1Go9FoNBqNRqPRaDQajUaj0Wg0Go1Go9FoNBqNRqPRaDQajUaj0Wg0Go1Go9FoNBqNRqPRaDQazf7EiLweesy03WiGGfnX/sGPEK4xApF/xce2Dbwt9Sk39m97D0QQU41g5F8ajUaj0Wg0Go2mCxyaSdGPHknCGT98CaZxJAzDp66yp67UlhLif5Aoyc6rCJo/xKVGiG/E5U8remH0hFflr6FSp8B+qY+BJPn7v7jAvD78gUaj0Wg0Go1Go+kKh1pSxOtJlpKPF+tmIT19nNEYhNHYCLO5EbAs9SVJlGCbXb+JZIQ+z3nspBSE0jKAVCfgs5aiofV8XJFSGvm4PaxPGlyZ/TCj6DUkJQ8ymqU+DQ0wW5o+q4/tcKjXLmHbMNpeh6pPerQ+H6G88SJcnVET/oJGo9FoNBqNRqPpjEMtKWKmkydlLP65+T4MGT7O8MtFNrUCTfVwVJXBUb5HSikMSZI6TYyYgJgOhHJyEeo7CFavPrAysmClJAEJ0nTNwXXwtVyEy9O3RH7RHmY7+VLG4d9b/4aBQ0dwsp3R2CKlVupRAkdJIRwVJbCZeHUyu86Q+lgJSbBypR7RkpYJKzkR8Kj6fAp/+cW4vG9R5CcajUaj0Wg0Go2mEw7FpKiXlIkYdewxGHLUIAyZ0BuDJvRDTr9cJKUmw+1ym3UN8Hz8HkxJkiTrUT+MiWUhOOow+I4+QRKkkIXWlmbUl1djz7ZCVO1cLr99E57mRbj/Rsm6YsKD95ZyBIZPPkbqNBBDJ+Vj0GEDkF2QjcSUZDmG07VqKdyrP+04KZK62BmZaD35HNhZ6YAvGIRX6lNbUoniTYUo3/4J3ElvwxX4FP+43hf5lUaj0Wg0Go1Go+mEQy0p4vWkSBkgpZ+UTCmcTpeMjNx0jDmpNy65+WSMGDfctXw53MsWAg6nfBwD2wZcLnhPPAOhfv2Bxa+9h6du+gAlmyvk0zophVJ2SGmUEpnP9iVi1SdVSjLS89Lx7dsn4dxrzjIrqpH4+gx5uwNUgjYevhOmAMVFRXju1peweWExSrayPvVSdkUK66MeetJoNBqNRqPRaDSd08n8sa8dTAaapWyTsljKPCnzpSxBXcVSLJy5DDXF5eqqu/BMkc2chneSLB7XWiIJERdL+FDKAimbpTSpr8UnWp+tUqL1+VjKUtSXr8O6eTwGbJeHL51iO13hI/qbt2LuU89KQvSW/OsjKZLdqWvmuTqqj0aj0Wg0Go1Go2nHoZYUEd618Urh3Zw9Uvi8z8pIKYHpDC+hbca5Q9QWTmcL30myMWTSdnnlsYqlVEtpkcIVGDpLQlgfTmdrW581UrZJYtYgr3IOR/hcnRG9q5XVp0T+u1pKrPpoNBqNRqPRaDSabnAoJkXtiSYlfO6nBb7mVt4Asl3uztMZ05DvSSJiyzGcnuiKbvt6J4aJS7g+LjeTty5ju1zhCXmms1b+y+SuK0mZRqPRaDQajUaj6YBvQlJEmEoweeASb/Ge//ky/EU05TAdPZl8sA5BDD9mQDjJUe9pNBqNRqPRaDSar4BvWjhuwzC++jsrl1zrxj/W/QjT/u+H8IbgWrdK0qSu52owzK/+GjQajUaj0Wg0mkMEfY/iQPOzx/JwwV1PYPDoXxp+v9Mz7z241ywL38vSaDQajUaj0Wg0BxydFB1I7l0+Ecd/9yVkp11illcbCR+8DueOzbCSU3j3J/IljUaj0Wg0Go1GcyDRkfiB4p9bp2PwuJeQmnCcc9M2JMx5HWZ5CUJ9B8I35XRJivStIs3XiNtsE7athVaj6QmoTywazcHObXYXlu7VaL6efFOCGl5nmpSx+N2rN+Gk885zrt0Mz8fvAs44+m3bsD0J8E47H1ZWThCNNdNxRfabkU+7ziW3uXHmNT9FVt7tcJoprlUr4F65BEYwgMCIcfAfdbx6nihpxpPy5Q4eFZLv+I88HoHDJwCNrQ/i0qTrI5/E5hHbhQw7F8790Md+OaYHLbjQrFYGcoScx7MfEmyex4QXlxpV6lmwl6xc+bcHat+og4ig1CcVVTjL5KqCe8dtt5kY84e+cAZHirhyAY7eMB2p8poln6aHv4R6OVOtyGarvG6FHdwG27kdF5ncwHc/IYnPf5t6ITG5AK7QEKlbP6nXIITsUVK3rVL+hvNN7pEVhonSG3Y+gsYw2KFRME35vsENi3vzU/lftRQuRV8m/9wuv1+L84xd3X7W7y3Lg1b0ivyrZ6HcWUYTvmPUYqbtlmvqtd/0KBPNOMOMrmy597CeCRgMKzhK6t4bDrNA+sojZ+gjn3IjNG67ViG60wLLrpN/bZI234EAtol+cb+17vGclb9fdH7fCaFK7MU1RnjrhYMPA882ZCMhpQCOkPSX0V/6apC8PVL6pURa9D7Rp/WR74Z5yeoj7w8VJzAKMAeKPnFD8nw5EtdFrZVXbt5dLnK6Q/5eixXSr7d3Y0GhfYXJ3Ehvf7idI6Vu/WGY1PVU+Zu2i36X0sctKWrlGrn6K7eS2Cafbxfdr1KfH0hmlqfAlTkClin1NXvBIfpiwy31oq44pFDXW+Q92tUaadc98k6F9MF2lIitaitbb1lpaDIy4LB7tr1pGxKMRlxgsN2+yOz6bBipSXvlB3ncdJGXsyLbgXTEW1s8aOyXD3fCAPnhQMA9UH49RNojXz59HhnG/zDV+HwF3RlWorJBNoZLvCJt68iS1syRetL++1R7GmL7Q3axvK5HirEe0wzK7oGFttJpiy8T/+RwyLUYeVKfRKlfrnqltNKOGCiR/zao/qd+WYFCVLm3Sv9z+5MvQ5/kR7b8Zv/YRY8RRLLEGVPltbu8ZudIuyful9jJlJYKiK/cGz9yEKKTov2ZFP2/uzJx7DX3ICvjKniDpmfJPLi2blCbsPonHI3A2MPFBBswmluRNOspdc64dDcp+ufOUejT/zVxPGmiBpZqAd6N2pceZ/3Cpp/rlM/Hc3d8C5Om5WD45LfkwBKESXrA45v7cBI2gSr8jyEOylqHXR9fiL7HfAtOz81ybJec48A5/M5gNS1JDA37HUl6f4ZzxDh0lWeq0pCQPhVux9nSN5PkHbZhpjgWl3K7NH0+adKAX/WdWpLd7RT5kffZxAFx3KYEG5YEQrBfhM94XwxToXzSPV6xUmH7xNF68uR65BX9pZ37yScSiGGE/LuXnCNFHFyahA4wuLi9IGk34A1dhwudD+HFxvFwJZ4kXXaufH+8fJIu36UZF38q8bgvnC/abvmR0yGv8g9LrjCkArpdCIVeRaL5vCQInydYHfHYnuOQ0+dFqS9NstpneZ/l25LOZH8CUkl7Ni5w/AiPbR6F7GFvyXGT+A11/H2W78/OQz36GKvMS/YqiH2puS/MxNOlPmdIvcbJO72kNTKk3U0VqsgRDa+0Oxdxofy4pdGdZrTtLWn7Jvkdk9SFUmbIOwtiBmFtue4BD0669ncS8PxYbJe6mvAHBwHsHVsCdBPPoGb373HVoG5tedBjvGsliy5mS9PkIRjKkbbqK+0vyYIElAZGSovlyrdSYNqiT4YR7Ss7QV69oZsx3fknzPaOguGcKvp0jlyPOArVrwkGN2GgPrFfhc/0ibrIQC6o9KlI2uF1Oc/zmG5uUJ/0NE/WZiA9/WSRtLPkmiZJHZlQZEqi7DLEXElNROfFiAWkKNslQuf+rJ621JOBJWVtlfz+RbTYH+Ayk8Hn/uFl3ziYrjOlLlPl7BzQyRItl8SNOiKfU0Voo6I+WOmLC3ZiJL4N8IqkvgYq5XWZfH8+ako+Fvt9DhKTfi/HDMsabdDehsQ8NW0QMaR2tv282KDrwm8oaHhszGq9Bw7Pj+TvcHDe2TmVlsp/+CqplpSHJPG+RZID6ZBGaYeUHOm1PPiDORIPSbKgEu6xUvrLbzggR7vv4e8Nr8RFCXK+oLUZQWMaHKXVCGYdL77jbLEHp8h3+4qfSJViGtKcSgaC4gQcciqPdL7EO0oG6LvCA3xL5fVZSUXexukmN5/fP8xs6Q+X+0ypx8lyPupTjiSyolOif1SlqLxa7OYI0v9WgoQg9LdM6aAG86qlXdbLvz6Sun8i76zFFZEE85mKE5Cc/aj0h+i+HHFfZCEKzxqWCR6pXtrvPJxnbOIbXYS/s/CS/1E4nJfI8fZdTsnn9SIcHrtHZOquyL+/1lDJvgnwOg9sUvSnD0Zj2OQHkJZ0qllZB8+iuXAU7YSVlgHf5KkIDRkEtPr8Eui7jdYeTYoo6pk46rzxuOXFV+F0pxotop8N9TCbGyWgpd2hQkhw1IXgzmBAJcV2i01MSYeVKjlWqjg4n1WI+759PJa8no0Xq95CQmIfo1kC+Ho5T1O9GBjRPXWOzjXP4HXzPJE2t5PTYKVInJ7iEdNiNeHxX5yKC2/4DfoOmG6WyPErS9Wxo6jfd9R2Qmf1CId3UocOEYPets3YLtKfob69xcjb66Q/z8NliTsjn8bnWe9IJLqvELdxvri+MTy3USN9U18FR3UFzPJSmC2N6qustxESQ83CNpLgwhaZVefNyYOVnQsrrzfsJJHjAMoRtGfJ0e6V4HaXOkB7Zs50wHPxOWLQjhTDJgmP0UcMbY5cGkfzMsUBJCoJku4zvH6YlBeRG7OuOlwaJeby++E/4liE+g8QoQzMlqDMA4d5olxLmtEkv6ksh4PXINdiyG8RYmLHLE9g3U1xNHIdrHuoT1+E8gpgZ0pEGECVtONbCBl34eK4hp8juVm46KYTcNWfZ0nQaBgtAVUvnsvwSsamDL7IHl874TP5TkgUmaNsS0kRr+0NrZDg9DQcPm0M7njzHThciUZzQPSoLnwuJqo8RydyRQyVbEXkOzEJVpLIdvQ8fmsPdm0fguuHh6PcTrENzAqeJIH2d+A0zhR3lK/0u1b0oq5K6YajujKs59zsWemGnFsFp1JXl7S/6LKVmYNQluS6vfpIER/uknDbh53y/X/KMZ+IM5LsxqjjhuG2V55AVs5RZrGcr7bqi7rI9uyEntBFlQW300WL15Mv1+INzUVFycW4uv++34HrHAOzrTMkwZksocdw+VeBtEdYn3gf0CHJNCWWAWKr6IZX4lilTzURfZK8wOtFYPyRCA4dJn/7X4fL5VcBpgsZlDmzMmwTHNXlMJqkW2Lpk7wqfeot+tRb9ClLcviABPEhvCN1+wvONbnZ977zgm+sBItXqODMhZFGSHqiVvROrsVRVa7kz2xuYqtIkX5mkMmgmHJI20X5S8tEiHaL9isvT3RC5NSPUgm0Z4ju/g0XmEXhk+0jT9dnIyX5PLFNl4uuHCW2Ld2sE8MmbajsbGUZzPoaGH7pHMot27StH2HbMplLTgnrCuucng07XXQ3Udq8NSSGQFrY48hiUG02e8P2oUWun8dS9qETGyTnU/adSUNiMqxk2gYpydJ2zdZCSYqOj3yTB2LanIX7lv4eYyb9Pw6amQ3NMMQeqTaX49iSICvkMgwV4BtyzGQ5Xqr4bjHxDPJ9lgQi9lo5Zz+x9RnyJcZGGaL3DpEZ8d2WyGqrsiEqbqitlPNIPijtRhvpn3IGJJ0qkn59U/r0RGnXYXI+p1kncl1WDIfYf9oiSJLJGTGqbcUWczCYOqvqIjZfyWperlgVsT1+bFK2px7/xZU9lBzdV5iI/rmnSAx0hfT/CSKvfYwm2vAGpXsO6X+jRq7NJz6DfUA5bWu/2Cfs/wSx2VnZSmbtjBwVw9mpci0B2y/9vgb+1p/gsuR1+N69F2D6tQ9ILJRtNogs1Iss0P+xDUQXlN3rRBxI2CexA6Ubk1JULGRlSm7KZLQpeCoucM2JfLUr8M5XDh7b+S8MHHgOBzSNxiYYTdJXlFOpm7If3YgFlVxHZTVNdCFJrstnzcZ55sXyrTYK9PWkC110SMDrPHBJ0T+2TEPBgH8i2T3MsW0XeIeITjDUpx98x5wIq6AXsGPbTiyYsQyX//4So6lHkyKOw/QXwZ2Ex3bdi/S8fKmHqQxdAwPvGjhLdsO5Y4s44EgAGQ+2gRjBwKjxEmwMFIcgxoDOwCsRoWXvxM2nXYxN8wbiHxv+it6DRiA5wWF4Q+JoxJBW7IFr42pxmNWdnEOK9EGo3yAE+w9hWwOpknwlyXlaxLNYoWr8/qSf4+LfX4qp517oXL0BCfPeEaMc7Tc5tgS0TBTiI46niXd2O2hfGkAxfnHryvclGQgH3ZG3OAVSghnfSVOABv+buNhznrzdxqq244EtvdC77/9DUuJ1El7mmDWtcOzYDGfh9nBwKcERZ5GFsvMQGjhUHEbfSJ3k/5JkmmVFcG7bKLJUG66P8nzi9CTIsCS5CIw6TF4zGYAVipG/E27zv+2m9DmR0jsTj679N3JzLmKgBl8IjgoJEOqrQUOpjCUD6oA4NDmnwSCOziJ60ZRRlwu+E6YhOGSoetvwBuAo3AXnrq3S7xIUMXDj96RuNgMjGtxoIPxZF8gf6m+RMUkSQgX9w/XPl/5ngGTZtyHdeDLGVAHe5xiEvsNPwJ8X3I3kjHQkuUyzVZxaozg7kTfHHqnLzq1yDeE7bHGhfGdkhc/bu5+0Y7q0t9SzVX4YkqTo0sQrkJA8EQ+uvweZffqIHjmN1qC0vzi70kK4Nq9RQUNn54AkIcEB0p99RYdEvm0m/AxOeB7YO7Br+XG48djOA/inS0YhKes3SPJcLmd0mRU1cGzfCOee3SoYM0Q+mfQEGWwMHKbkCAxEpI2ZZDsKd8Ah7aISJrWwi9RNPrekDVi/4Mgx4uQk7mq1F0uUcCumuz5Q5w3DH3AEdCzuW34nxh9xrHvBYriXLwoHO4T9TXkVXYqL2DGDzrgjGIzyOPGQ86hBF47sR5reEBn1HXsyAkeJfaxu/hcuS/lJ+JP9Co1OCp4pux998r4f1idLkgMJtCQoZBBJu2O2MkgO2w5lPxgktdUnaS/WPThylHrb8AXhKNoNh+iTo7wkPBDRXp/4ykMoHSLyh/qbiXey8jVBketQX5GBgF0tVukO0ZxH9nqK75M7eyOp90+Q6PmpBLEZZk2LyN4mOIt2KNul+kPqF+rVGyHKOgc6PBKPqesROyf64ty2SQWKYX3h9ZjiUyRBYl1Hi4/Jk/jcix2ie39EP8ezmLSXUyAfeMuD3OMuRWLKTUg0x3LQwLFHgnXRFQ7WGF6RfwZ3kniLJKlAXyU81M1k3hgJtzXl1JRE1FFa/LmsUTYlUPVPOErad6TY/foG+PwW0jLT4HaaHBSiLjp3b4Vz68awrMcbBJA+tXJyERguepfKQFvseLokLlQfbyAkNvAD/OW6c7H80Wg7pEgZjQt/8y1Mv/EH6pwuh2HUit0TO+SQhMS5SWyStLchbRvKF5s6YpxcmySeaSlMZEQWpLA6FJ/6ZpFVSQyYVNH2c1CJNp9Jotj98J0zujNeuCBtZknC7Z12nsiYmGF521FZC3P3NvFhETngb4mcXyWEKhGI/D4qq5Rl/kM+s7JyERw8AsHho6VdXTZ89hxJzq4XOd23O5zPVp2KpIxfS8J6KhNWR3ml9Mc61ZfRgTrWgwOqSl+k7ykDTNhVfVmkLRxMCEuLoOIHXgYTArFNwaGj4D9mMttkM9YuOgu/PSGIsaecj2sfuQH5AweqfmkWWRB5d1aI7IndNas4GzPaCHFgfSTpYizEpNFmMp6WzPPYCARF1lr+D9/JfCny7c5gjZn0jsWvXrwBE888W2IPFxymYTT61ICMWbwTrk1rw34+2k8xMEQOLInLAkNHq4E0+k0rVerlkN+0SKfb1vtY/5cLcPvt7f311474rXBowevc/0nRiSc68b1nf4TM3nfB7UhzrVkjQcNCNaoXHDxcHN+JYnTFUWxesRB3X/oC+o/Nx22v/NZo6NGkiBfEaVhHIHfgWIw6ri8GH5GLAXKughF9kNU7Bx5PonPnTng+eku+Fk8EpC6GA96Tz5QAawBQVVGJ4s27sWv1TpTvXIaa8g8w/1nOBx8nAeM4jJjcD8OP7I0hE/ui35i+yM3vY1ZWqRX2Pg/CYhC9rvFyXT6JHOol0ivbXozdG3ajbOtq7F63BKveC+GHD34f5173XUdJscF6q5FS9pEEmN5TzhWHIs6sfTDG9mSgKEFI0mvPiUOQ38RSfBr77F5qwQsaSCUT7b9nSTBcVgrPgvfDBoTtJtfkm3wSgmMkmKmqvQ9XZP0y/OUvYeDpirORmvUnJDnGmzUNcK1epoJUjshFvqHOHTjsSHG2YyX4kco3SJTfKF6HH6ZlpyM9PcNo8hmeT+erZOozZ0sHzyLyGhg5Vo5xlMiu04bfugcXOn4d/pLqaN4NGo6bXvwZTr34CjoLo0GMY7UYfkmKHGK0DY6gilNXx2MbtHfobFNpH98xUyWY6StB0S71W36fd0Fsj5SEhHAbia1UI7I8bkskEIkVMNPx8jOnWwUIgYlHyzHE6frtx8RBXtcukGMELgKJiSLPozFycgEGH56H/mP6oGBkH2TkZsHtSnCtXwf3ko++XP8olB3q96nnSjCWC1SUlGLPpiLsXL0NVYWforroAyx8iR09ATn9x2LkMfkYJmXI4QXoN7ofcnJzHUXFSPhQTAKTxngORc7jm3IagsOG8c6wF3Vl1SilfK/dhfJdK1BZ/DaWzGIAwGHd2HDK2rHfvw5JKb+Cx8x17N4D17oV4WAtem45D2XYf+QJCPUT9Q+I16+vrkVLfRMckimxXVKTkh1yeveCD2DWVEbaRvqTbS8+l87Yr+RP5NmyGxEMXYULXFEHzC8zKZqA38y+HlMuONu5cRM8i+dGfi86JAGx98TTIcGo9HO7dud3pK6GOOLEN2bG7xf5Xii/H3zHTxN5kK7mlNH2yKVRd9S5VcIuuNzwnnSGJAH9RBcrr8dVuQ+GP9ivUJ+G4KePXYNzf/hjZTIb/Kpt1V0gyj4LEwGORMfTJ3nPf9QUCYQGw1EsyRAHSOQaaQ+YWNiJieFkivrEYyt9kiAtcofhS0T1yeFCcMhI+CdNFjspya7PegEB8+puzv038XTVdKRl3IlExyizqk7ZLmfRTgmcOUAk10NdSk4R33Q0gqKSIomWShYaqzk9zkBabjoy0tLNhhbDveRjOCSI/qwdWE8pKtAcNU7Jn6T7FgLWH3GB4w/hL3WDp4snI6nXnUhyn2T4LdO5aZ0Ew+ulT+iqhDbntTKz5ZzjERw0TPyHR4I7EaYgByoiJLg94gMdnkXz4NywOuwX2F/U6RPPkGsdCrz/3Nt45nfLMOnMfhg4IVfsQ3/kj+iLjPQMc0+5GsBTQXgsebck75Gg1ztN/Fe6+J2y0hJsWLABJVuL0Fy9Gq0t7+Ddh7fym+EfqDtFopxi+4ZNGoahR8r5JvXG5AsnIysj3bFzNxLmiD2S/g+MPlxswbHyVbmmPbuKUbiuEEUbynHGj05GXq9sJvCmmAclpyJvvLuvEvmWSHAcLW1hm+X2UfbMaJWkeE+h8u1qWrfIqSXJIn9D2aS8MklTCb03PGvkS8dTbcn+F4nh4NSk4yXZGEi7XyafXo3zzTfCX+wGD28Zgsy+NyMx8XKRXI9jx064N6yEWSGHFB+u5JX1oMxJfYMjxN9IgmNniSoHpEO8zOqkXsQlBsjjcrk2bFQ2U+ka6yx6Fxg3Ef7jjwPqml/Dt1IukG/3l3I0+gwbhTFT+mHA+FzxGf2RNzgfGTmZRiDoSPjwLZh7dsfWWaLat7eKQ6zUVButza2oKioRn7RTYq8N8vfbWPv6ApSXizPtEmxw2qjD4E4+HKOOHYyB47IxeEJvDBhXgPxh/ZGanOxauQruZQu/3D9RIvrtnXq22PgcqVdLK6pLylG6pRi71uxAddknqNzzDj6dxdkpkcb7+hKnFQ45eJ37Nyn6wV9TMfWHdyIj46cIWqZnyQI4t6xTxiAw9gj4jzhavhT0Y/WCV3HHWQ8h6A3gpO+ehpue+UMPJ0VRRegrhQ9EcuiL/+YoUyLO/dk4fP/ey4yA3534xqywc42lDLx+CTRaLv6+GDwxenec9Tsse5sGms/MlEgplcJAjnPJea5MKTxHmhiEAtyz5Hq4EhMSJRnhXbKYTiHSxj5xCqGsnADe+McLePznH8snnDvGkfNyKTxfPs77xbdw5Z9/bDa3JHDlPkPyBf4+MPow+I+bAlRX1mD7ctYvglhbj0QC404Q7xBE8swnOk6KcnLhPW06bC7ssHXZZjTXtsLkMIjAzXJHHTceiclJHnE6zt071PVwypVPgupQdq8QSnd8Hz8e8j/1/S/ixH/Lb0RG9i3iYJNd69dIQLscvCMjxw/Xh+0g/pfOJjRYbGtpSQk+fPoDvPPoBlTuYtbkQna/DFxx12RM/fbJch1G4ruvSnAkzdO2XSk/YrA5Quibcqo4WukOr/VnSYx+H/kGZWGcOO4Tcexlh6NgWB4Khueh14A8aaskOAwnRwc9H70jDo/GO4Zu8Bzyvv+IY9QUCCtJkiD5qTgUaURGafyCHZI2c0jdHHA5HLy7wkDItWlNeLQsliwQ/pSBQl6+BMWnSp9kSCBn/wNu/KpNYsQfU5f5zBNlj39/Lt9X/OUYXHTT+WZttZnw3qufjWB/CVZXEunWi66QustFXzfmV5KsUKYZPVG+6Zj5Qw4wsET1KBWTzhmK37/2U9EhI/GVZ8MBazwdojM58yJYbncLnr/9abz052XySVS+eT4+R8F/RwOfL3Ljf3Nx1PR7kJp6Je8ou1ZJQLp1nbozouSHROVXAjU7M83GtnUb8OaDc/DxC7vhbaSOejD8mFxc/eAZGHfkGAZrie+/roLsL9RbjkMCoydIkC4O3zAaELSvwoXmbPVBuA3G4/v3/QDTb/ieo6zE8Hz0dnh0WK7VP+k4sU+Hy1UVl2LX6t2f6Y8lnZqZl4GRE0ebNfVIfOmZ+DIgdQj1HaCSVXibm7Hl003SPwHpCf7PhsPtwBjRacPhTHzzRZXQE45cek89j/JYLwHEJbhu9Pvqg/0L5WEM+o6agpO+c6QEw7miT72ROzAXCSkpkhg6EQjCM/99dRc1pj6pTEqSosOOQqhAcn1JgNQIbCDE3EI6OaJP7Gzqk1v0iXd3JSl0blwDR4WIEPswlvwRJlfZIhsniD71zpE2tZ9CA37axSlKbvyv4rdIz/61VDPRtU5s1/oVEuTz7kcb2yV20MtAbqCoSXFRET586gO8++hGVBdTZ93oNTADV91zPE64+ESj1YuEd15RAbgKUKPwMmm7+g2C74RTwjbFF7oFFzrvjHyjcx4v/A5y8v8uoXCOY/tuuNcuVXeu5USfyxvPI/8MDhsD38RjgCTJM8qLS7DmozVYP28ndq+vleuSDmlx4KLfTsKJl051FBcqm/jZQFxGpsiaxAWJCU14+b7b8Mxv1sqRuagE5SENvYfn4NY3voXBwwa5Vq2B+1NxaW2vtS0i70pvJorebN24Cree+hfUlhTLJ7ytQDvEgRmptIIKz4EJBuB8Li0dQ44ciTs//BWSUhIT3n1FJSocnGg9Q+J0l9PCa39/Cv/5xQL5LkcPknHKVYdh+FEDUTCyF/KH9kFaryy4PFxkwnTsKQIHMeNCOyOy5D/qBDVgEcqSS2a7BsUY2RE55YspUT9l32Ea1Hfn5rVwbt8UtsUd6D2ThcAYJnPSL5ZdCX/o27j4C3erO+aB1ceg78gnkOIeZe6pVPs/8pEF+hQlr1Hk35yZ4DtqCuwcCVvq6uuw7qNVWL9gB7YsKZe6GPA2GTj+sqG48MazDV8ggb7ErI/M0JCY0Tv1rPAATPmeX+GHfe+Vo9I2sl/ok3h3JhwLOZ0p+Oun38aYw0e5Fy+Bi3tSxmkDzjzhs+b+4+T6N29Yhz+d9zTKtocX+wj7I8oF/RP7sqtwZgUXPmGMRtlhvSinKfje3cfh4l9d6CgtDfc772DHsiNiQ3j313fKWbCry/bg71c+jtXvMwHiFOu2/pI2JSqrX1viSKimW9z2zlCcfu0LyMn6mVnfZCbMeQvOTasl0HWr4M5/tAi5VzzJe888gFtPvl0SIo4M14uidke4uwqFkkEWE4RPpMyXMk/KIinr0VgrSi/eh6spx3OkUTgCxDnKISsgjp7H+EjKUinbpfCBXo44itXBp1KYzPBc61C0brc6Bwd5lTGKoyc0oGJgbFO+aNl+JGctlnclU1XnYd03S2HU04KiDVXweX0c3VHTMvhbSdro3JQUL3n5Ddx+5qNS/iPlCdx+1v/w9G94rK6rKR2XT/rppT+/hD+e81jkWE/jD6fPwMbFEhFIU/QbrIw3cy72byhD7IxttaJiC9vli3zngTQ8XXEXMnP/Iolysmf+HLg/mSdBhdgOBkjR9heHQGegEqKSPdvxwA/E0f7uYUmI3pFP2e5LUV20EX//7ptYNWepGP3wIh1sg7ZEDDanqngWfCjnkZjEbV6PWfb0yDfEK0miuX3lCnHkL+MvFz2LGw5/FNcMux8PXvUU6qqqbY9HHaOzNmM/hPJyYDdVF2PuC+/jiRufkuM9hFtPuR8/GnI3bjv9ITx0zVN4+z/v2tVFxcGRI+3WMy9USWz4ADFOwPpLu5hlJRJIfiCBk4iXy7gOfkmKPoeRO40xZWOJFMocZY+ysxGtjZUie/KdTmSbcOEBiqchAaJt0vmyrZdLoUxTh6J6xPPwHAwuNmDPlmI6VtslbdWRDsk1cmDBlvhA/m5BSiaP8Z4Unoc6w0Ul4idEv391EI688H9IT73SrKoVx/UGXBtWwuDlRZ18RA/8E48VBy/54YZP5uD2abfivcf+JwkRr4nnXCnOfq308WwU7iqy8vMQHDRcBaFfgM5arse1YRXcS8VccGENJ+7GTJvOnojXhA9F6ysQCgQ57UjZCOpCUrK6K6Hc9ZsPzWijP0/ij2f/D+8+tkC1dZd1UUpLfRUe/vH/cMeZjyud/sOZz+CWU2Zi94ZtSDBVAK0OKOe35PxWGv29VY1V763hIQ4AvKtQgeKNq/G/m1/B3Zc8hxsnPoZrhvwd9337P6gqKYVH+r4jfYq8r541k6TF8jaU4uMX5+Dp3z6t9Om20/6u9OnWU/6BB69+Em8+8rZdtnNXcMhQ23vmBQiMnxTut1j6RESfePdX6VNlnci88X3p1Vsjn8bne/dn4JnK+5DR6w+GL5jomfeBBPfzw3e229ouaXuOmocTosJN+Nt3bsVztz4mCRFtb9h2Ve7aiHsvewNrF6y00xPE1k1QNu8LRG1X8U64F86VAFoEye34FWZZp0e+0REOPLr75+iV/6jhcOS4Fy9Gwty3wncHqCfRIJRtJH/7Dz9G/PJJck7RyTnPzcIvJ92Cv1/xAN5//AVsWfw2Ni/6ADtXrcKMO+ajqbGFg0y2svMRWeP07gyRNcsqw+ZPZsqRo36WZSXKtmzBq/d+gJagFRg2Wk0R+9L1tsElSYNRJ+3ab+RhuONdNixtA4POtgkRocIyCGUSRpu0Bj968HBkpCQ6dm8PJ8hyfYFxR0jIK3pZtnOuJEQPyfc+lLJQ/W7Okx/g3/9vJm6e+jSuHfEQfn743/Hh03OomxyY69CeETm+lZ0jfi/dj81LV+GVB2bjge8/grumP4ifH3EPrh9/H/568SN45uYXsOz9pZbb0eQ//ng15U5NjW9vc6Kwj6SNmDS4VooJdhi94HI8jlctcfBd4MGVZ0tCNBPJ7lHOdZuR8J4kiLsia/a0TYjk/Jz65pt6pvRpuoXlc+fi9tP/gD9Pv1f67BlsXPCW9P+72L1mKV784xKU7Sqxs8TXiQxEdUw9k9lLcp+gOIGS9XPVm1/0SbS5LMskYdyJgFf8i/yL8UUnzav6gOLq8myQhIh36aN9t04KY6Huxoy0URx4WymF/ov1oq/ciqCvIa5dagvFXuy8mn7pcJahroxxSdS30F/ulnJIJEQkYi00e82/Np+AcVNeEcN0lmN3scq4nbu2q7mgvpPPQXC0BB9VlXvwwp2/wz//71/yix1SmEzEt5L7DoWTAQwDLo400MBulLJdDE8dgv4AHZu67R3PmRJ+TkW27GZMuZSrmtEgU/mpaPxh9Dy8HiosH5Bl4YMWtjIAnRiBz3A4LIw9kSMh/D3vEPE8HGmkFfVj3dxSBFtb7SRRTk7PCgYQ5DMa2eKsGpp3oGjL0/I9jg6z0FBJEpPA6Rvdw5XklXpEkzMeiwapEHOe+BStITvUf4gKYJShSM8CPNI+Af8ePHp7+1XfXJh6/m/Qq9cvjRYvEj56D84t68PtGXXSRBwB5+EHR44DWoM+LHv7Pqx692X5ZJUUJs9cnpeGJ2x85jzxCZp8fjXfOC0jdv9J3/JOj2ud2EETyXDbf8BLjRxZZHuyntEk9mMx2gtRX74c855dg9amJk6+/Px5rTiofpX/UIK3fPIB7rv8Xrz+9+ex9PXXsF6cSvWej7F27hx88J/38dAPZ+PGSY/ixXtfEblr9k8+QY2Kd4gERxzhdTOxC6jr+wVmczniz+CZKYOUEcoKdYpttUvO0YBQMKgCN06/6lC+OYgmcInwceexXSjD1BnKNH/I87TVI36nGE43z9t12SZOVxCTptN5REeBeUxeQ2w7MO3HuRg75V/ISp5mFleoaTFq1LttQEqYUEuCE+rXF6hrKMZ/b7sDNWVh+Q+3CZ0p706tlWRmK9Z8sJpnDPYdILIrDrh9+/DYUly8C7FLqus2hsBjRacxURd92PDRHgQDQfVslNgIPigeHDhM5DFReqRmJTYseka+x4eBqT8c4NgAdyJtRPdISGvG4AmUUyaSPBYDjkIsfmkpa6ISO9WHBizqonQ3/P5d+M/PKRMHAsoGAw4OiET1aQEaqpZhwYw1aKptUJOZHVwwswM5JGx3fmXnmvm4+9J78Mo9zyp9WjfvTaVP6+fPwdwn38e/fvwyfjHxcTz/x1mirw0ccGNCHP59nHOIzHBKn1sSI961lcr8FC9ZR0Y+jYUHJ15yK3Jyfmo0Nqu7JHweSNmtdrIXyi1AYMRYCd8DrVg4625smP+afELbRX8TtV0r5Ls78dH/PkFzIMBpt2q6cxzbxedTnOvlEOHVLu/AyzZH3uNhiA/+CfL63W2ErCT3/A/hWiunlOTlC3aWSH2DQ0ciMGGi2NqWJrx8/18lifsLaspp62nz2Y/Rskn0ZRe2L1svraGmv6v6SoAdys2nXZXe967Apy9Tn2kPOFrOARQuaLENc55ei81L1iDFqWaKqLrEul55n88lKt/gkcbtN/pq+SID36gNag/tBe14E75z53AMGn8srQhXteWdGD63GBwwREJUsYMbFz4g36MdoN2i7WHdooHxfHhblkhCv0oSAW6tANsZsYcdwf43RKhbm2ow8/ZH8MTP/yW+YzaWvfWatNcc7NkyD5+8+gFm3fU27jjjWdx88sNYs3iN1ScX3lPOkmQiT64gTmKkjm3AvepTODeJvCUYA6TNfqkWB+qIP300Df3GPokEdz/XsuVwL2FSLU3UfpqanNfK66Oe67YdDhsLX30St5x8iyS2r8qnHDSmX4z2/1r4vYVY+8EqpiGhgdKmtJdK5vtIDCJtEPBtwu51HEAj7KuoT+JdE/okJknl8LeopEgNOLKh4xBdgEhZ2ZQsyhWPzVfOluGAZpyG6xT+jjNOeBzaK9ZtD5yJlKOuwytMzmjGOb+knLNejAeZDMWT1a8l7ayGphsY+E/hVegzZBaSEsc4122SwPdt5Xw4R7l12jmiSGI8t29ehgeuugEv/3WW/IYCSeE80FBgKbh+FTByJJ0GqL3TaA9/xUKPnpwWO3j7IvwODXo3RjNoCOXFlv+5EmP9jjXwiQGqQ2NtnRrRSkpWI/AhGn/ameb6t/H6fRyVZELFBJAOoEIcbPeUnjicIRz/XTo49hWPxbtiRVj9wTaUbt5hp7jVQ+lc2YdTllTd/d7lKF5CgxjFgV++eBay+lzPVvcs+hAcyftSQEsnKYF7cMzhEiSIMawsfg3/uvpF+aRaCuWEfcY2oeFhfXajcEMRakrLmRhyHjaNdEykbxnYmqUS57uMw2B6OO+ZsE14fBo1Gm0GMOvg9lSJw2dbd4/+h9HAzpfCoIJBKx0L/6bzZVmKppr1eOpXc/HEjTPh8wUCh01SCW1c50gcJhylRXCIsxfnmAnT/m3kk1iw3mH5tkIBaRNbyXZnK+pEgxSubuFJ6cq1h+XbUAsjdxfRoeSu6kUizr72Z0jNOMOsaEDC/PfUAilKftoi9WdwqUaGWaPtq/+Bte+y/en82M88H9uFgwPUiRIJ1LajxevlA8Xh5D7GZVNGrSDcqyU2aJJDOMzz8IqfS8bzmF6U7qhBS0MDkxA+C8IpsFwYRNFUPQOb5q+Qv3g+6k842XS62upH13Al+HHe9ZTTqF5TF/dg+VubUVFcZmVmhKecCXyeSvWOt5kBzYGCZ2SbcHoL6xjVJ67sVSHJfRzl7IB+o9hu8fSJ738Kb8N6PHfbx/j3j59DU7M3MPYwlZTGtQVEAi5HZakEm2sZfCeJPt0sfR9LQRz47SsXICP3WvhELRbOgaNYmp53u9rbLrHBSva4KE5F4Sw8eeMr8gnboq3tYjIc7sPdq4tQW17FZ864wEKHtkuSIqNcxNhhHCXCfW7kk/YY+Pkz09B7wC3yPZfrE05Zl+SCut+2rkTOxTsV/iMmS63kvMvf+Tue/f1j8gkHDmjvOfOB9WZ/ss4MbCvw8XNL4bXVg+/0Ozw2kzplcRqqwjMRPocXxOMUIugrwlsPf4z6xka1aA7lNN71Sl1VUlPLGQTmFMz2RW11POi4szDpnIuRlpTtKNwJR0kRLNFndSeeq5RVlc7G36/k4AgtA2vLV15XdBCJgyW8e7ANCem8I9U93EmtOOpc6hoHDSmflFPeMWNyQTldKNe7CtuWrpPE4wWs+Gi5nZUG/6Tj1XRLlbTGImJ7+MykUSvd4TAvhefikyOftsfEid8diiET7kWSs5dz7Vq4ly8Jr+ZHGWiLnI+2yifnR5IYrh2rZ+GvF94tn1BfaaNoM9kO7H++coCsCq/evwyNDc2h3vkIZeaE/X5+P5F9frPpI/znxvAA2ZfhBfJYARVzKeTa2stlPJwe6s/+gnVjDNgVn9cO+U2/MV31Y19LOomKNTG59qEUPF1+J3oVPGqYRq578SJ4+CCe1wv/uEnwnnKmBCtJISyf/zpuP/tXWP4mR02pZPtT0DsjbBidZhxr9NWglpd20MLYPgSDDP7bEzUuPtTsqeRVWFyyOycvPH2mJViL3RuYcO5NoNoVGMxVoaGyBKs+XE27xvm1HCHnkthM0hBoZcASPb+JyRcOw+Gn3Ikkd5Jz83o1/18FFe1RUzFSw062Va69dNOz8i5HX2LBkaJq1JZVqqmYDEgZ1KpujQGNr98XfpaBdtjmcplfIOoo2bZc9i6wV0YyI4+OlsEE+451ZOG/6SyYyDHo4J2KLXjn4eVY/NoCznLmghJclS1mUK6QSksQwdX2DAbmTvNEvGpx/6N4hK/HlGugVev+lewHJGnh3SqVDIuj9bewbTrDieseOxX9ht/Aa3Ct+lQSIgaHMeRHHHSoN1cCShM9aFiLHcv5QAD7sz1sDfZPFSoLyxEMBBiYqOVm4zWUYaoHsPmwtMh4tmhhdBoTr8GHuvJKdhFXp+TqYaG83lIH33ZsXsGpFfsDVpTnrsL25buwbcVGyhEXJ+CKe2qAgt9orWVA9lVBW0V7wXqKrd8LfUrJYkDG0l6feGeRD8jwDgyD0c34+PnVmPfCXMq70qfEyLTieMhH6tkOLkvtNCdjts0HXdvikCBzFMafdIcEjh7XhjXqGZXYsie2Kz1dPf+H5kAdijY9J+8ysIxFuN+qSyrha2nmPjUqMI4re4a66+Hkggy0rzba2y7iwJipg3H4aX9EsifHuXGDSiy+FAy3gSux2RkJYkX3vIenbn5c3uIdW7Zt+4qwH9nelVj1/naUbN5upycpWVPTHCU4hjfUiqKNTAbaQ5vKxHAP5j+7Hqvmreb+U4ExkqxQ32L1j9TZaKqX+ktC5xL9N1w/xeOVqZFPY+HChb8+EgXDzqG2c/UwLigU6jcQof4SsDd4q7D4Rc5KieVPCSvBwJb94pOEufu+k7+ZdDb7OyqffGXhOXn9HMRgwrECfu8u/OeGt1FaVhnqL8nFwMhdt3hIAk/b49y5hVfKkZtLI5+0JwuX3noz0tPHO4rK4F7NvEyOGyvxsGxpm8GwCsRO1TZux5wn+RwQ78Swvu1jIlaOOlihnjPdvGi1uls4ZKSa3hbK4RYc8mlzMxPAjhIEHodLHB5atDYealf0BXRS1FVMZ1iLfz2zP0743lPIzf2d0dLq9Hz4jgpcONXMf+zJ4PxZBP0t+PD5f+HOM25F+XZOH+BI7SGdXe89ol9hIybBbMxnrKJJkVcZKDHffKg6OHQE7GTxmC2NS3D7tFjOqadgndh/VVjy8npUVVRxCgDvFqkpIK12EE2NnCZCeCGJOOPaS5GaMcasqIV7LfOBOFCiuMJUqnjNkFWK287kNKF4sB7VqJdg1N/aymBBbcbZkXMRTMnlpI4Mgkbi+TpuzNeeiIHjLsLywsN1fMjuwr6LBnO78dYDi1FeWmHl5iKoRk878McSLDhqqiILSqA/QoH2QdzBD2WbxRY5tp2dBR+MPrMwesrVSPEkObdvgZOrDLafBhKBIXd4Cqf8IxRaKoEH2zge4cC0qqgSoWBITZ1Vz8aFP/wSrDNXOyuXpIhy4XAchXveTZa/wkF7lSRXgtKFIZzGJv9orJ6D+7/F5x32FwxFGHBVYcHMVWhoaVHLORcMFFsgiaE32Ijawo7a4CuiRxWKSRfbnoMNu/HmQ5+gZNceKzu8jG9n+sSVJdU+b070EpMS3QOHsJeTcMaPvo3U9GGO0iq1qEJ8JOHnflspYoOsUBH+dE5He6ew36pRu6cCAWY78q94CUIU24KjYk/YejjN0ZhZE32ujbCuCfj2H65AVq+jzIq6sJ3l3YeYAXEI3GfG6j8IaAq2iuz+F2UbeUeuI31koF+Fit1F2LCIm3WqoFo9N+eWsMnfuhylpfGmafK3HBAqxbM3f4jq+qZQ374IcgpWvLtFcklc4tysrOf1TkVW5oWRD9pDY5COE771baQlpanVCkuLpOeSEBg7kXZSal30Xzz1K94F6kzwwo1lRButm3Ia8MVo7M/ghXJgLDyNbOeqbVg0ayHfDQwbJf3f0YCYYIjt52AiJcfG6Xh8Y/sk0YWfPjUNffpfYLSG4Fr5iVoJL2ZSzPN4PNJ3I8K1qiuZKXpD4e4oJgvLLO8YLnplJZoCQaugP4LDRof9vi+wG/VV3dlEtXtwcSfNV4JOiroCp4/5mkL466IjcOS5s5GVcpFjTxkS3ntNBS188JDLFQbGjxGDVFOGV+67HfdfeT9aWrbIrzmSHs8SHvyEzZ6N/OFdSeroZHxiZGlQehIGAi0o3sApDWHnNGp82KQVbviP/DfW6HhPQePEQLAKaz/cjsKNO7ijt//oE8XRSiBm+3aipjLqHLn08WDkDjiV88O5V47axybe6KX4Ij5PpM7gcKRhduCfeNV+ImZ5xXoSLzQ9goc2/hx9hvRTLe1wRronDnJ8s6UVplqpz0iBZXIFmlgYaK3nbf6QcrkSLHf6DET3oDzwTmkhNizcgl3rtjGI5vKjHBWMiwrM/TDLJb5gE5rOY9Uu7D2PjXP/0BWZpcSJfJt7J99Od2eN6saUyychs89RlGjucxI3yBVHr6ZQZmaHWzcxdRJeCT0WU3ZYXg49hf9V/h2/ful7kognUnDUnjcdwSC6ri6sXbbRG70PF4GPjAaX7yhnnwSHjkZoCDcdDfqwfsFT8tn+tHU8Nkd2q/Dxs5tQtrvETk+En88IpEikbfk2YmdFeDoLp4bxObQZ/hPxsv+Eni3WCXLsozDXjnELRSGKzSWbgkG2UafP6HWf8AAJk6Jdq7Zj6/LN1NtQXh9lE+IGm9SnQACOMsbrgsNxDJ7cyWWeiVPsyjBk9zuFSYtjxxaojWLj2S7RW/V8iLJdrmzM9j8SU+5YaLueb3gYD669Dr365bMX2SYd2y5TLQ9tcn8Y20iD5ciPfEKcSM4QO9t/GtxGeO82biMQz5ZQV7gXEZe9DgULMevPXdn8korHOyFVeP/xlaivqw8N6g//kUczdRSdaF2E/1zNBD0W0d9yyuBOfDJ7AS+WqzrGnbJKXeOeNlyxlpdhGj+Lc7fIhfNvmISC4WfSK6q9AIOB8P4xuTmShjTtwEfPPinf64q/DtNc41P9yLvaPQuPygSRU0tL8O4jK9HQ2MyprtwTLvxxHOi7uMFxDfvV7IP0gW0fRGUL5SJ/yGlI8aSZxbvU9MGYdzQV0v+ShHO/JgSsALZ8wtU02T4dVEDZGt4trMKnL29F6ZYdVk4KfMeJrcmksgU2497vMb7bP5hIxG2vJWFGXdaXyjNWGt6yPbjN7sSAa/YG3aidovTGQkLixRg66SUkJ0x0bNgKz4dvqR2Rg1xC9BQ+PyTxZtHO9Xj4mhvxv1s4DYqeh8F0R4p38EMDbhhuBIwzJBA4Uxzc2XHLjObzcOf8M3HlPUeLg3L24JWHk62dq8tQV9NoV0owtHvTOmxb/ThWvMI5zfsbhp0MQqrx8QvLUNvQbHsbKlG0ax1Kdz2PZa9yTjpx4+QrxyG7YKLRIMGHeo6oAxUTR8i59Xz42QjZuYbTeZX4gtjFNL5vJCVfbvQfeaqRkNbLaBGbzpVQI4eKCaMOcZjhZamRALeTiy3Eg8/jfJYU7QcYWnO6SiUK1+3ivyyu6NTZ3S5TnCOnj7EHLAyAbyvvVvQc6tRGMtJazpVg96yYch0tzzech9veOx1nXnuECjB7FgpKIk64/GQkp+Y5SkvCy013FOh5JClKSIbRLPIDY7xhmj/8ktxEi8P8npGWc7ExYPTxhm16uDSy0VG7K+So3lYJulRilgPTw+XdOEDRiuJNZaipa7YrdhfbOzeuws41D+Hp2/fnXaIolCNOMa3CJy8vRX2zz26pL0PhrhUo2/kcHv1OOCmadmkagr67kOj6CIYUsyeL8bH01ksoqY8VtEbhxtMqKVL61HO2MArbgQMNFSgSfWoNhey0LCUTHZ6M+sQEgr1o2/3gSGCiSzw4+XsTkNn7MKPeG96HqCM7ILYrlCa2S+yQYdn5htMVW+5YaLuSU79l9Bt1iuFJzVLyyqXCI4eKiaiXwS2D+MA8l5KGs5d6X30idvb8G49Cet4Eo84HPlPTYYIvn1mZ8nN+xe9bi6VvqcG1TmD1woNhmxfvwpq5K7Fx1WYs/3A+Fn/0KDbPn6G+FR9WnH6hBG/+8xOUFpVYeTkI8E5TvLtF0t7ObZthVNdLtmMegZzs70Q+icIryMCU734bqUnpjiJJBiTBtVIz1OanKowv2fEkZt7enTsYNppqONAh55SkSDqsh2GtqJOlqCstR1VhCX2MegawE/tDGeFGuNLjzKDbznJwY/jRg9B35DS2snM7H+Xr4FjyEac82h45sd+3HRUb+WxiVwjbmrqKPVj6tvT/2m1YOW8JFn74AjYt+gcqN3DAu2dRt//l1ZPwPUw6dzWS0j9tV5Yiw1ggKd07OEJs0Kv2v8Vv3S7+6WLMsoZhpi0OVbMvdGBJNIqw4nqQkv5/cDkHuj9dioQF76n9ffyjJ8B38pkS3KXbWL/8A9xx3g1YOIsPX/LOAd3OIYBcv2mmIDH5CTiM18Vovhq3JCTNxrjjH8X5P/+VKHV0BLInoGFtwYZFu3HD4Xfi55Puxo2H/QE/n/BnvHgvk5X9TXTUqALvP7ocN0z4E66Xct2Y3+DaUf/Ea/dw9JrDVOnI6j8CaYlJ3KRS7c/UyWg897BInP3fcHnhia6Vl55W31cPFXc4uidBLR865f4DdCSWFSuIo4Az6pWyF89AdB0em06kFjtXFXP1MislPfzMTYfOMfx8geoBWLnwp3CyWM8Q9f9ORx6SkmZKwPjal2S6bUlKfQlHTHsYZ1z9Ewlg5Nc92lyUn1xk5I7gFo3c9DO86XGcIEWCUm6ImzDnNSS+LLIzS2QilqzEKpQ17h/GDVw7Cnx5asoOlwC37WSEgmqinpRWzH1mLa477A78YuJfRQ9vkdf7JUgIB1f7F55fIiXRxRdu+xg3HHY7fnH4n/D/Rt6E68Zx1TuOAKdg1YIhaKjMYas6C3eY7k/nm+6lC/etyDFc61dJw8sZDAntakpiKTeFgtIqEd1+1SdCu1OL7av2IOj3W1wNUD2nF/4wNmF9MkLqS9nSmrzvQTKQVTASaQkePsOmFvboyHaJznoWf7h3tkvklVPFOrNdHPQxQiJ/htguw2JCTsKJQf6wcchITDJrK2HWiguId0eLcPCJiySwV0LByDrNXYKyxMSzBHdf9hx+edS9uPWU+/D7qffgzxdFp0zHg2djMlCM7cu3Yckrn1ByQ3yuidOvYiVGouvUeS6JH+FnmNHMPdIIpc6Jy26bhIIhp3KQiHeSucpacNgosYxZQFPjOrzxMJ/t6updIgoB95SLUZkehfWpRUN1NapLKqiTliTUnZpPaSPDLyaFXWvZ3P+HsB2SMezo0UjPKTCaW+Aol9yzEz9rJYv48Jd2cCd2bOuqnYramjI88+t3ceMR9+KWk/6GW075C26dxqWyecSeQ/rfrCiHc9M2OHdsy3Du2DFUyhDn9m1Stg9Rf+/aNdhZWDTOrKw6yWzxTpcr+zE8xq3iu2YgwViORCyQROmPkiRN2k+zKg55OpYkTRgRLaPVb3CvBteKxfIPB/xHHAf/CVNhm6LwC197Anec8zsUrYuu/NRVo3TwwmDM2wLPgjlqjwt5dXS5LPzQVL+ZNye80V8nBqsLsD0rYAVWobLwPTRXvQu/nw85csTvQLU1DekuMdRLUb7zHdSVSh1a+MAQjSbNO4PaDKTn9ue/1HV3avWBwPgj1aatvpPOVEu4d6ucNh3esy6JX86+FN4zLoSVny8Vsvzw+zoa2eq8svsGj8/srAUl28N7CXFUu6Ppc0TE0PD7xfarf6XBH+yZkTAGIPX18Hy8D/ItuqFGs+MlLt3DjeT0PLiTelGiO0yIiAQMdmKymsap5Gfq2bFlpIPiPeOi2HITLSI/vqlnSRDHEeRQM7ytHOihvpXCJ7JfXfgummveR8jPB/959+ZA6SJH8LdL0LwYpdvfRl35ewj5uNwwBy4oZx74WvPRVJfGf5l7dsG9Zql67mSfyuql4Yf5KYuWbaChKp5hYx0OhD6xvUWftlSq6Xpu0Sc1haiDU1OmKLNqWqaRIvpHfeKPMpGa00+1Fzf07izeE5semHB0xHadFVO+OiynXRBb5qKFsne62C4u4CEChlYvE0DC+mYjMbUf+0Ft4t2Z+vGa1Ypn/Fv5jK7CRuIUuTXiez6UwmXh+fwq7wCpkaZOoL5wgLQMT/92Icp2Fls5aWpZ8LgDQaYBTrt2lEg1PcYouFw/jHzCq0zHxNMvQEZ6nllaou7mcQXSALdzoCTs2fgo5vybCxx0FVYiWvYn1BjedalHS10to06112BHp2WfqaRImpBaZhjRZdkpq2nIKRiofENTo7i2znI6OQ/7X2mrUY4ls7rSd4QHpjJskrrME3vDZ37nS+FzUryeHm83zorgflN8VdMHudgNV2HdtQXODSvVRtCe919B4tuzkPDas0h68Rkkzp4Jz6KPTOfmTalGQ9ORYv1uhsOYB5f9Kl6zJkcOreki+xytHtJQMZ0OmNXcOPE1uLasB/fm8IojCBw9EWhoqMHbj92Fv0z/KxrK+OArR4Y609CvCdxmSK6fQeu+lJ4hOmLD9fG5lCjn8tK5xVo5aH/BOvCuFKcmROvA6WB0fKwDLzYJ6ZxoL6LDwKILNePu6NxjJpSaXB8yAqVSyrpV4O+42L5Su6a8BA316+FtjDxM8JXBFvGhvrRRggLL9nBDuE5kRH6hFgWgpbLtRjSWsh96BoYZsWS2O0UdZJ9FkAdxovfADHhSMsNJEeN+vt0BDlM91xEq6GuFPGa16u9YMhKvtJeVL5VAmRVoLkVlxR40N61G7a5oUk094JwVjpZTJ6kHDBIOFAxqeE7aXOoiR/9Zp2iwo3pW5CXcgE43rISkfS9ceUxNTztooOD5UV/WIEGb6JNcLle57EgcGYwrfRLZta1mNNcynKYgJyElK5e/DQ/odA6fZ+MCAqGUxDqRp/1gu7yldnVZCRob18LXwMVaCIPiFKRm9VJ1VQlcR7AxDNjRO0kOZ3cT92hiw0CYSzdT7qicXfHz/A4T9SL4m4vx7mNzKaGBkePjb6cgyabhbQnfLaI0OyQper41PHXsxMvGYMD46bQP7o2rVMIQGDUOXBlPEvQlePyXXIW1o97/KmG7t8AnFydiGt3rLy6UU+kzZfvZTAE/25FQVhOQ1bcPfQLvlqsFNjrhMz9jmPQfXem7KKw3bQtXqmPCybiDdek5P/QZNoLDR8E35QT4J0wK+cdOCPjHTwz6TjzJ9p1xJrxnX4TW8y4PrzTpciofYTQ3qlkFzo1rkfDxu0h6YwYS3noTzt27kySpPlsu+H3MDt2Bt6yem2FxiNOJ1z1k4HVy7vRY/O7Vm3DSeec5126GR4Qo5lLJRJSSy4ZytREua2zWVCOUlw/fCafA6p0NFBdvw4t33YV3/sXRo+4GBfSsA3Hy9y7CL5+602hoRdKsp8KGIB5iQP1HHo/A4RNEJVsfxKVJ10c+6Sq0CgU48fLL8KN//s5wp2QkvDs78txCjNyY15+WgZYLLg9/bnXLkDAkMXnGxNkzlNKGA8h2yDXxuRLvqefBTk6qQE3lBfhBHu8A7SscTRyIw047C3e+ez98QSS/+IQYVvEysUbfWY+cXHhPv1Ccp7EbtRVn4f/yGXB1B8rXONw594+YeNJU14qVcC9bGLtto0gb+447BcFRI4EPZryNB7//ERK46UdPYlhwOKqRnrVCGnsjipcwkWwLK8j5+ofh4e0PYMjgkZ4P5sK1aU14alt7KKOiM77jpyE4aDBQ3/ALfDf9/sinncEDDsCY40/DH97/G1wJnsRXn4VZVxu/nawQgoNHwjd1mqTA3nlYPucC/OUc3o1tDxV5IKbfeBW+c8cNpjeUmPDBK/EXumCf985H6zkXUrZZui/f0hZJM54KJzAx5SqkNnr0TZsuTtnYiqry83F1fqzV0VjBbAybeCpumvUn5A0c5Pnw7fCSxLH0hkj97eQUpTtWapoPT970NN759/Yelx/DCEpSUYys3kvRN20X5s3rblDJIeFBuOBXV+DHd//GrKgXm/BMB/1tSaA9AN5p50o4GlyFnZ+ejl8dR/vaVdgR2UjJPg5//uhPGDl2jFHP5+p6KGeT4MrKkEsKWmXYtOSwGHULn5+24MG192D02InueYvUXSYV4LWH+iRt4Zs8FcGRYgcamm7H5anRzXI7gzLfFwPGTsVfFj2AlNTUxNdnRTb5jSc3IpP9BovcSLzk938q1zAdN5/IwbxJuGvRn3HY5GNdS5fCveqT+H2kMMQXig0YNhR496lX8a9rFiEhZT/YLmcVkrOXw9VrE3bP4936DHg8E3Hv8r9hyJjx7gUfq/3YOq6rOOdjTkJwzGj6zttwWdIdkbcPBJQH3uUYi9ScSbj9/asxZsIo5+p18CyZJ5/GsBsKG96Tz0Fo6ABJJawHcYHjZty39EGMnvR9R2GxWuSJz6N6Txfb4nEHsG7BD3HzSf+N/LirMFAeiOMumY7fzfyL0exD0otPKh2MCW1mbp+wn7RD21C58wz8eHhXns/hRaZKGYXfzPo1TrnoAuemnfB88HqH8Rc/8045A6H+0gZ1Vdfiyl7/lk9oT0bitrduw9Fnnu/csAGexdwfugOk3kxE/SdMkbb0v4z3nroMj14THUDZn/CaJ+AP79yGo04/xbV6jcQE3L0jDlJPv9gBtWDXsvlL8fztHyMlnTMIEtSAWf/D8jHuhFHIzspy7CxCwrx3qMNflCG2G/tP9IGb+PonnyR+IsGG3/4nphs/k+8yyGQbjsD377sGF/7ix46yUiSwLzhVOpY8BoNqiqbvJPHBvtA8rJk/HbdP5SD1IUnHluSbjAgH51671i6DUVeDgCRH3tMkAOkl/m7jqo/xp4uvl4SIu3dz5OBAjpIeWCxREq80xH9/9z88+INH8c9rHuuwPPSjx/HQ1U+hpcXbzTDz6w51yYmGKjV0qUbCugAfZFcMHl+NoPdtNNW827Ol+j3UVyxAoXih4iUHg5za6DUoEYZpMlA1+LxKR4iRV3uaMNyyrXKULm2f1O09dA8sjfUNeOSn/8E/ro4t023LP/7vcTxx03MSFEuEEC+g2StM1JZL4sdJ8vKv6HSfeNB5hUIw/NKlToeJMSdsE/l5K7YM7ENprH4ftaWfYPvKUkmI9sPo6H4i5LdQvHkPtm7ZaZdv327V7+mZUlu0DUW7NqC+4VM0MSL5SqGEWMgdlCDJs2n4pXtCkrN2JJZf1KcqlBdyWhr/5URzdZP6bVJXbJecOryAi9iuwysR9O8n21W+ACUbdklCFG1rySB9LjTVhe848Fo6VBRBrtn0cuBC/nY6os/oHChYOfqEYjRWFWLOUwvR5PWFBo8Mr77JZz5jYdnhDUybGeDiu/jj3OvRb/gpvHvEuwJccS44bAxsJuiNtR/hqZ+/HfnlwUhYTtkDCRLg8y/6vY7kVODdPZt7b/GujBWKznKgn3WLrWzhcbghq0qImQx0gMnpyPyKYeZj+tUHd9zLdnG7t2P9nFfxyey38eGTb+O5297EX6a/gD+e/QSKdxWHBvWDn3eM2kO/wAEReeXKyJ6P3hUZapV/GD/BK3a8Zd41bdBJUUdQ0RxOBA4/Br4Tp3H1khAWv/M/3HL6r7HjE97R4Ij1gRhx+ApRliuArUtexZwnn8N7j77QQZmB9x97E3OeWCZtF+zM6B1i0OSGUFVUy+u2k7uwSJpthR8SZjv1HjZC/su7U3w2oifLGimc6seRnU4ykP0Or9REWq8UcWSGeoiWzzZ0JCemQ41OqrAtGNyMp2/v6kOyXccwmzHv+RfxwePPx5DptmUmPnjibSx9bXVnTnivqCpuRXNdo1quXE0v6aC7pM3UA/NcnSnBcGHimVxZkFPJYsnAvhSuKMdpI5wytB8uer9gobWxEXdfPAs/GfE3/HTU3/GTkT1Trh1xL3406Lf4buZ1uH1qdErPV0VYnzJ7J4s+OZggc8WuDhVKAsgQg3HetAqFtuEfV/AuEX8QRE2Jet5DLUrQmXyL3vJ5BxVB9BszTP67P2SPtovTM+ulRJWBdbVQW1LDv3i3tFOptCw1sKkwnUfgkpm0JgeS6BSsMrz5wEpsW7mJS8irZ4Hi3dGToJbPlnC5cbFPmRh9/G3wpPV1FBeqZ4m4cThnsaAl5MOO5Y9g26p4m34fDITllMmMRwyb9Jfp49hWB3Iq8mcnp4Y3yg1ZXlTvaDtzw0DJ1hoex6asMhHoCPmY/W/45QcOxxhU10RXMjx4yRvG6aJ8fo2r6/I5Jpa12LRkA2bf/R4avd7g0FEIcbY+fWgsnC44SnZLcr2KQx4GDPunmGExy/yq44CDGp0UxUMlRA74Jh4H/6SjOYJbh3efuA9/PPMuNFbQAdBQf31GTvcF0xnCiZfRSXEhiY4KFx7gswZsm28aNDQ+lO2spFRY3EySy013glplrF7ifLdzKF7yHyFvUaZ6urBunYUOBwoDwyb1hdPpNOrrwg/SxnOOoRCsrByEehcAzaF61FT0xNTKL+NK8GH04dzML5ZMty2U761wuJrEPnTiibsN+6kJjVXSKNJZKSI/8abOKeRLXEG9rDg8LOP2TMZ/Gujs2/d9T5SDSX46g/VkAsdgmgHFvB4unP/CYJ0DYgdDcGFg+NEFcLo9KkHmNMF4QSJvbqZlwurTj1OyWlFbzkCLsM28KNtdxd5WG+Fyc9WOoHusKpekXPTX5RyJF3zj5d32ctMTpb3s8b1WVBSqJEBtXuzsJMeR5jBrJSiul0DcYfbHt6bTzh5IojIpyopSzL53rgS1/uDA4ZKg9pEr5CW1g30o7zs3rYHR0mKIf3DS5nBfIk4DD3AVO+7N1Vj9IW47o6NNvw8e+oxIRHZBPlNEQw0GxpFTIvEXp38hUUJUb9MivPZbth2hPPixa00FgpZayS+8DH1HSD7Q0gyDm4A7jBQkpk6NfHDw4kmgY2QyzUELyjoHpvgM5zYsfGk9qveU2Mkeuf4MpdfxMWCWFsFolMOZ5hA4A8PlTR5XEwedFHWA2vCrd37YDC978xH868f/kr/4wB2nHLQ11Ic23MlzzBQadU6/4mtHhSP530Slo5T4sXVxGcqLS+y0NITyB8i7MRxeFMOE2VgPR0khx9AyJQi+MvLJoQrtjQd9hg3kbHazXhxjJ6u3hfL7wc4Qp+dt3Yh7frgk8nbPwnnWA86i7HL4sr08ty9e+X4HnbrXhOVnzdytqPd6rd79Ig9jd3AqhwOO0mIJ+PjclHEcMpJOiXzyTYc2iCOtHKDhM1w9WXhMPnDPKVFftQ+gPiUgb8ggJJmG2VAbno4bT5/s8HN0VlaqSJpvB569k0keCcveloV7UF5aYWVmIdSnb8e2y+Rmo7XhpNyFPHjM9nvq7A94YayUF1uXFKG2vpGDJlYufXQHdaWdlbZRm9a6kSt6c2nkkwNJ9G7RHnwyexPWzV/JJzsCYyU/i7ctgemAWVMVvlskPe3Ys1sVPv8aGjRMrFUwgO0rHpdvRlddPJhxIadfFtJy+rIlHHyWOa6cyqV4PAgNGBq+qpryVzBPPU9G+I4f21ZUSmJcbCe5Eeo3sOPEQM7DVULV3lt8hMnhuhIzCtW8vK8RvEAONu9BfUURGsXoU2xS0pjyqS/EhPuStbaGF6TgCpOWLcqidEgTB50UdQSV05Ji2yFk9uPmAdyZmYETFfObRaC1A837Al39XjskMHU4D4J2DdvcvYBOrxlbl5Vg27LNDPrVSBc3b43l8AidQigI16bVMJo5Wdz8PmYFzo18eqhBuTBx2o+Ho/egMUyvzcoyaZs4zkySAT5IHBh1WPhOSH3ZLOyet/8e7vQ2dEVu+Z29lO8OYSOEBxze+scmVO0pt7KTEeotgWk82SF09s1N4ZWqlLM3bsfMlv7hDw8F9skcsE3p/KmXPV147IPAVok+HXvpIPQTJREdUQssxNMneZ8rpwbGSBDOmjdUvoQFT3IPHkINa8a6ecXYvWYLg/Vgf7FdElB1aLskJqfsGV5pZofzR2K7To18ur9gZVjXFiycvQt7tuy0UxwI9h2gPoxL1M5yxbYWqatp/BAvW1/FAAID+/CGru/+eyFqautC/QYg1JdBfZw4VfrAtXkdjBqJgTetBfedCw4fCzvNLX1Y8x5m3BpNbA9mwoNh5/xkClJTEk3eYWzuYOapyCrvhFm9MqWnWzejdGPba6T+NaOupBIb5q+h3QsMkASR0xA7spUCn7Exy2skPTOmwtP3R5G3v05QSJjdNEgbqSDFFtnucM4Cm4TPXKnnrqTt/E3Un/3hww4ZvmlJka2EpNtIwN5/JLU4jsc5wBwcteghbGld1Skii8aBnuv9OVGDaoiVcdCLdhsaa97qrsb8GStR29QSHDhUrfTU4Wg/RwMryuBct1IMO1LgdjyOl6wzIp8eSrBNk3HCZachO7uP2qSupFhd/5dgXzhdCBxxDOysZKCq9AP84UyurPS1M+ZKtlkMwxRn3JG9pZOrgWVVYunryyhNwbETOp8eIc7OuX0THDt3c6rJcLgTXsAsL5/x+Pqi2kxe2WYiMpqYUJYSccqVJ6NX3kBuG+Es2hVfn6Qpua+QlZsuUla5GA9fzTsMUWi7OApdhY9fWIG6Vl9oyHCECiTZ6Mx2le+Bc8Nq3gdIF9v1NF4J7O+pSWqIRCpWiU9fXYHWQCg4dLQE0B0sWkBUXUvDdXUaGTDt/4qdPSby6YGC7cxpl3uw5OUNWD1vNUf7A6PGh6eAsZ/aI/1mtLQgYe7bcJSVhJ8lGjycd4maUbrtKWxayrtPBzsOTDhtIMaccDql1rVtk7SEdGMsNyt9aOUVIDBOkvdgKIBty+/HnedzG4wo7OSwn108ay1qqmu5D19w8IhOZFXasakRrjXL5LiWCAP+ipeCV0U+/bpAAQnAneRAenYqpclkchlLbqLw7nBqWnjDYDvEzXM5DfGri7O+BnTkpA81KDkmPEke/mUEOW0n/EFcRNi4yov8yoDTHd1Ruwfp5o7nQdEC/sJp7n1duptQsY06Urp9RLVveNdyDzzuryYCkms0/KyHGFXDkDq49mYzErYsE+dKzH9hIxa8+DEdnu+o42Fx3nuHDtuEW4w1l8KVuuTCY7yAl62/4VVrUOQbX3fCmnbNQ8di5NHfYVjjWi9JIFdOa+8YVQBnIDB+EoLDhwJ1jYV4/8m/oGwbnX/ngsheYOlMtxXRL+0vAZfjK/lmLIQkGM6OpmxQQBgwVeHZWxdj07KNVnYafEefAJvL1sZLjNh+gQA8i+bAuWm7hMnGZHg870rA9xO8YWdGvvX1QS7H8IltDvdIGjIzeQ9M80XCgvudPx2BsSddxbZS+hRr6hxFW0pg7OESfI+WcLKlHHOfvwvL3uMdiyhR21WFD59aj09eW2B7TLFdInspEkx1ZLskaHev/ASu5Ssk1DLy4XC8hNnWX8V+9Yt8o6dhZcJB8cw/LcOKDz610z3wi5213Z74ekJoZ1dJXVevkgYz88U+vyL1vAb/tQ6k34lO7SzDC7fMRXVdfUiC+lBfMfVx626HF7UQW8Lg306T62ysW4zfHPeufNiuww9KkvCDe3+ErOxBjj3lcBRyFe8Y1RY5s9Mz4DtmSvgaC7fMwG9OeFE+aWuf+TenMVfj09e24N3/fEgB90+aDCurV9TWxsbhgHPnZniWfAzDCnkkiX9Y+v/PmGlzh+D9R9va7xtsNBvTflCA1Jw8w2uF77jFG2uj7ovMc7NgmwtKtjatxM/Gc083bVM74JuUFFGgRCtcLiWkHSlPFAoVHYLYJJjG3gTKHeP0hIVTOS71V4eoBCLM3s+HdbkkxTMd6pwdORDC8/E7piRhpnv/jS5Erz3o61l5DK/J3wXCtibSD9I+rr11NJwCxSXaS/HoT+dg3ZK1dk4q/MefGl5FRyW1MarEQEbed6/+BJ6P3udmwekS3N4gQcZivGLPwmvWtZIgjZFANxeviXm77bbO24nf4UozM6ws+V3f/W74O8bGb189BVOvvAcpicmujevg3C2Osf3KSxzpk/e4H5f/iElAc0s9lr35Jzz7e67C07W+dLscoqumkltOfe0IDowQw0xDRkp3+rxrdWlPqMMAhsfk1Ig98DYW4z83vIbS0orQ0EES8J0YDvjiBaccBW1tgXvhB3B9skz+9g5CkvEPCXWX4BXrcbxqXyKB6hAlC13dxG+m7ZCSgmftHMyyBsjfEh3vE91oM/mq+jZvb3j3VhcPZWz86vnjcM5P/ob05Cznls1qahDl4Aso222ILh0jOjVZwnFvC1bM+Sv+c70EkioRagttF4P1Ujzyk/exceVGO08C1BOmhQd1aLtiQdsl53GvXCy2aw7MuoZMkb2b4DQ+EbmbKeVHeMMapWzXIrFH3bFdT1vZKrl6zlIbYreBQTGXaC7Bv699Bzu27g717xPek8UjrjGenkTrunwR3Avmc++qPHiMh5FhzBH9+JXY2KF43ErFbXbHdeQiK0/uTFDXNFvq2L1FV1g5Dn4UY9e6XVjy0kJGYXy2yE6Ic7eISN05/ZErjsEr39m54hF5l4lsN/Sqh3F5unLuZDy08bcYMPrbRktAtb16vqW9rIp8cYly79SzYfUWX1m4ewGe+v1f5RPewYwlq/SzJXjq1/Oxcu4yOyMJvuNPUfsedpjES+jj3LIOng/flUSz1i1+9rdIwHyRs7vEzx6h7NxtdudJw0zbrezpqyKbczv8vi0xl0NZfupjvP5tj2HG+qKFvqOzce7Pvo3s9GyzpEgtdvKltiQ8j5yPy7YHh4wQz+IX3X/7QfmEirx3NjX6q8TUr07mDgCdG6hDA3YiR2gktY5eczflwg71ZFsxu/EhM0+NUIU3FuyCnEVHAe1OjHZsaCm8SM7k1CQ3DYdKsqLHjIVyhFIvh+lCwZgOLM1n8CLE8kmAyf/RlHVkBHhq9bn6jvSMo4Mvdwu2b6tcW9iYdqW1GCDbcomGkYSEZC5YuzfwfFz7dRv8LYV45NrXsW7lxlCBGPvTzkVw4DA5h3wl1m1+9oPEgM7tm5H49kvwzJ0LR2m5BAP2RRLY/FPKKrilAO/jiD+8JMHGY3jdvk9e/9am3CdB8MPy+oL6TqLxrpTFMO2tcFncU6vncZjhNo4Fg5s/v5+Np8p/jaPOeBoZqcOc6zfAtYI5ThsoAyFximmZ4thOReCw8UBdbQVe/+fvcc/l3KW9KwoSlu+ULGlEl1MNerB0Jt88qmm68e0bKeydwW8H4EkUJyfHpZPrDF5buBhwuDq7BsotA9Pt2LhgC/7765dRVlYVHDsK3pPPUivxqWuK9dyIyI4h1+OWtk1840W4ly41JEAdLnLzf5D0RmRnnQSrnyJovCOJ9QyRkX8qeWkrP7w7+bL1hPw9UwKFV5CID5GKT+W3u+C2fx05U3dh5snnMMN00B1h5AsBdrdco2mkIKPfN8VHRYjVuVFEhu6fm4EnS3+GyRf+D5np452btkpfLwjblM/9g5ITBtG+yScjMHES0NBYg/ef/APuOu8Z+QZ9YXtZpP7wbuw2NFUX4tFrX8OmtVtD/fOV7Qr1j0wDjil7PK8B59YNSHhrFjzz5sFRXtFH6nGJyJ4E78ZqST5WoMqg7Zol8vVobNsVegSviGwe/ofZYrfeR6bYLkPqkyT27ItQV7lp7nZU7NqFh66ZhZ3bi4Kjh8M39QyxIxlyNaxrDHVTeitx6sZVSHh7Nlxr14v/DRwt9bsbDmMl8oyPMREviI7cj1eCvxd7+jO8HPw5Zgevl6D5VtGPB/AaXkTmwHfk2laJbX0Orzdys97uQJ0IB/VvPfQpSgv3WHnZCA0ZGW7jWMj73CvRTpPEqalmHuY/83Hkk68GLr5kpsWX1dvmOvHI9iPxfP1TGDTil4Y/4HIvlKS5tPiLg2ERG8opgd6Tz4TVSxLwjWvew33f+xWWvcy7GrHOwfeYLPGW0x48+L03sGLBKqt3LnyniqxydUX2fzz7LLbSUbQDCe+8DPcnS2E2Ng2Fy/iN2JvFSMIS6f+Xpf8flITndpGBz/v/Ffs3Ig8iF9az8OAtKZ9KK8xFM8ZGjtwe2nM/EthpclouKvQltYuDHQw3EhMuDhA8VpiFRwsvwF8XPYp+w04yalvg4Uaw7TdvJfQR0sacbeE79iRpB38rNi7+q/hSrp6qviElIN/7XNjaHeJLKB8W+fsQp7Om+Lpj4LU9iQjkjERd2dFobjoZvfqejLS0LM/Cj8Pzi9uPVkehEIjy+CafGN4J22stlDdmiSFcKcqzBucYHO3pHgyMnqvPQGvdEairOAkZuRegYMAYPg+Q8MEbcvgOuoNZ/yAx+qeeJopg06C+KMH+SjEPq+A3tuJSQ20aGpOZ69xoyB6Oyu1TkZByEQaNm2I2NRkJb84MJ2Sxzsvrd7rQes6lsDLFybT6bkGC+y0JbzbiMvPzIKctN9yXCH/qFGTkXYqJZ11pWJYzQQI0rlIUdzRD3veecg5C/fpZCIRegW2+LCq7BgXYimPjnCc+BmbWpKHFexgq90xBYspZGDRyslFbj6TXxK8yCI7XxlKV1jOmw+qbLyE4Ewj7TZGNDXDaa3CWwXvU3TEJnN7I5zrGISmtP6578jQce+4xMJwu1yZJCjavgVEj8Ufk+r9UJ75Pg+50wuJeDbl91NQA7slgi8O3EyWXdjhhe6S0F1/5mekVWxwIhG+ty7FCvXvzdRcqq4/DD3u1nTZD2DFcyvkwPLz9AQwZPNLzwVy4Nq2BzVWR2qPkwhnezX6wBEp+a4E0zfswHM1ybrmoEC0/96LIkes6TJKmo+HEIKOpFa4Na9SGhOraeM18lSCLG93yuYDAuMNhpyZKWlCyDbPu+pMEDNyQkEkmnUt8uJJQozkS5dumIT33YgwcdaSjtAwJ778av8/l3NwHo/XcS7kBpB8B741weT6Gz9gkusRr+DLXPZCGUOJU5A38Dg6fdonR1ITE12eIDkmMGVeHnGg9+xLpvyw5R0CE0PmmfLIWw43tGBvzPOwPiQwwRspwDD96OK7559kYPXGU0dCi2tC5bYP0bXP4nPH0isXlQig9E1ZeflhuKEt8RonPL4j8WAkiPO2qbQRtGJQf7nnT3KA2R7R6Z9L+zcRbK7+LRyd13BdRlK2TYNFXNxHVJSdIv5yH/oPGmYUlkvTPjl1vourtRgv7JT1det76rwSeH8n310nt1uM8g3cJDmbYogySx+HBtfdg9NiJ7nmL4F69FLb0x5fg9Upb+I6diuBICYp91lLp1zcl/2kWvapGyPKLRDCoyhZ/NFZ8z2TxQUOMVq/h3LQe7jVLIzIu7RnVJ0+immYVPGwirHSxFRUVRXjlvj/h5btfl+NwcYV4fci603Zxz7QxSMsZgOueOgNHnX6kVNLp2rg+bLvqIq6P8tde7nk9rIeLtistYrtylM2y0zLDm1or2XOGJb0NHMIyWqVqQT/4/AePHeqdJybF2gRf8xRclhZdGILw12lSRqnSd+QQ/OK5izD68BFGnejJ2hVwcdU27ofD56xi6SfrKdCu8vmpUK7oSUaWuttgJ8pv+LFczmfwEFLMRjmm6IeVpZ73K4U3MBWXJXBVwu7APuX06CNw9YMX4dzrppt1tUbC+6/LtTfISdo0Dm1VUookp+dLf2ZY2L7yWtw4kXeK9hXeNR6I4y6Zjt/N/IvR7EPSi09+1i5fQt6nLeEm9rbTWY+gNUvadau0kRgjq05eOc8iS2S3QBLMo0RWJ4mspjqKS9QUSy4Nzb5XMhJJrq2cPLH7R4q8SlMEAkFs/ORV/PHsv6C1ge3JO+dxKqN6g4PKbMPxSEoZgOufORPHnn88NwR3rhdfs3lteB836kYHdtJ2u1UipVb8zIz0f3Lkhnrbs/OMPFSzmO3WFpHnVPG/pk8SsO/gAtdL4S9FmFmegpLio1FdeiaGH/Nd5GTnued/LMm4xJyUx1hI+/qPO0naQ3Isry0Jn9i7sO7TP/eTv9OlPi7njh0qqTfLxZXzuqI6R2F1exDq1UeOMRGhAQVAgwQBn7x2P/727QfkCzVqoDJ4ZD/UV5yBgeOvwKiJxzl2S/w5951wMhVTT0II5RXAN+0ctlWV6ON/pP8+lr5ch+WS2N9uyA8PHWK0wCEAO/6wW74vl3eudPJ4ec2Dw04SJTXM6jo1SkAnFfOZhrbQCGT3koz7SIT69hfDJIoS4CibzXXjuZnYy6jd/RSuGsSRt/j8tzQZab1+JMbiTDnhaBHiHLhNj+G3lKFQBoMrcXVUFwq+BAuBsRMQHDAMdo4oLt8P2uI8USFllRzgeZwHGipbTbMK2t8Tx3qsfPEIea+vGKgUaQPTrKoRp7EMzq1c6jOGsWhDcMQ4BCYcKQ5O7E/IbpHjiCbaS0VB5+Fc4zFJzZxwhK6S80wR4yNRrd1fAuEkwx8wuDKRa/Wy+MpGqHD9B8k5jhHF4/6TUncLTVLK5R8r5Z8L4MYjOEuMTzxmtA6F2/1d+etoaYcx8ttecJkJhiU2uqxUXauDDyF30r40+KqvC/pKACOGKxjpa1ttJLhI/vUMLje5AmFnsFEZXEjWIIGtafbD+TcegbN+cqIkwQWGz4JD2t61ayu4Eo9alpqdyerRgEfryT4n0kZMyWwm8JKoqFfCV36X34sWInLLzWMtMY7BAUPFOHJ5XXFaTS0X4PLUj8Jf+gzWtXtJEUehxh6hjs3RaJs31ngUhlqsAv8W38eVnszKSiXjrh0bIU5fVCBybXKdXF0uVNAfweHjpO0lwKitb8Dqj97BzDufwo5loqBqw9nYBpfPywRC/ycHnCRtwH1Heiv55pHlnO6VS+Ao3BlfvttcB5+3sBM8lDs64SK5BglM8R6mm8/i8cpUZGVfLR1wtHx2hHyWD6fIdwsDr+VwrefNuw6gfA8dBf+4SeFRUEtCP8vmAMYeORb3RpqL6cYTcg2RzlNwOgYTo6FShiMpowA/uG8KJl90NLLT040aOfeWdcqOmdyUUs4Rlh9p22ghn8lFxLMzkWafsk34nagcffY9HiT8b87tpyNkcG3lcxUoCdYbqs/HFbm8kxWfF32Hi9v+lhzjSOmJkfKaLbroNgIhOEqK4Voltq6ic1vHOxOBMYfLuSVQ5XdDaspUmXy2WvrpI7iM5yRBUnvVHGTwwrqeFEUIjBG7PmhEWJ9S3LH1qdWCUVkFR7m0oyTG3Hvns4lbok92WjqCEtzRZlt9pAr1Tc1YN/99zLrrKWycz9uzzGY6S2p5NiYbEdvl7IuLfzMJp/94CvIL+hitITi3bIBzN21XhWinHI51ZD3a2y6+b7exXZy5Hg0IO7JdKSkqsAtxH5/+fejjKtDSOB2Xpbe7xSwaDwkUwwNQI5DVeyCuuOcEHDd9MtJSks2SKrg2rBS5K4ouSRw+Z3ubwHNTh1h/1pH9JN9hcsltOfi5QRvsbVXXwUUdgv2GIDRogNRAjlfdeCK+m9bdOzesBJ/5OxxJ6RNw/8rr0X9QX/fixeHFAAhX/2OdxH9y0Mg39VROKV6DF249D7Pv2x3+0j7RvaRI2oE2m9ObeVcfqSliN6WOvN8QvedAEZfmNGslVKgQ31u4TezUTjVwZKt2l+9L+zIB5eqsoWGjJNCW94p2bMGHTz+Dl//2KgLNO+SL1PeIUMSFB4wmRqNEVvvj8juOxmn/NwV5ub2Muma1camzcAeMxvpwP7P/oyVKtP8jdQv3v4iWJEsWp2Oy/1mYYEtMEcrMVgsohYYMgZ0q363z/RoXJ9yN1xpyEEz6lhxomvTdeFHOPLFTiRxkcuzeBveKJVKPdglvW+QcwZESb3G5dQ8HD+TYYrt5Xg4ScJDKSZtfHlllUtlvQw002BniS3OkTcXXWFmivlYwhC0iSG//+wnMefx1PFY0Ar3yz5cWpa8cKSVT/JjLrK+He4nkN9JGcetFpL0C4ydK/cbDSpUmD9oM6hqkztK4NmPPV8RfcsDva08byThkoKKn4pXmd5CSNNFoEmGWwIG7Q5tcG18yfNMr+qaUoguXTwPhkAAuSZyVChTyxSjmhZXBZ69Fk3EeLje4sVY8PBh/5gDc+fK7SPAMNJpFyKsq4aiU+tRUhVcPoWOJN3rQFiovRwITxFgnpcAS5bR69xUlFQOVJNfis+agsuFiXJXZiBMvHoSbnv9UAiEJHuXwtfUq8TKry2E2NahnELp2TonhOMKckyeBa4EoXo5ckShPwG7EG48NxqM3uPBq3SdIcPXjJCdHtVyTBPpmRQnMBjEArHNbAxQLMUh8ZoLTHuysXiqYD2WKr3PJeWgWvS39cFFydPO2tlCLTfxt+Q8xbPxDcDodfPjQlPY1q+Raa6vEkDSBO7136VrZ1+rujLRthrQt+zonV9qb9bD9aA19Bxe5OJ2rK/Ci+eyXeHVlhAqQnp2P824cj5OuOBr5ffO5241R3xTef6J4F5Tha5Uclw9Ms92+BPs/8ipEW1WN5nsS1AozdNhq1Iujsykio00tXlSVbEVz/XPwhx7D745uv1oR27DrSVEUtqf0q3IgXAjAKQ6Eu4uzVqEATLkO3tpX1yOvqn+5IamS2yy15C/3TLG5OV+9KMH25Ssw808zsOo9Bj7UJ86Xj7ratvCyXbj6nsNwwS+WSEVMkUU4autEvkth1FTAFMej7t501ueRNubqPJQ59ncoS4JJjs157V043xyB038wCD99dDmcjmTRLziqKN8iW7Qn1F1FF+RbdNbiRoOiR6Gc3iJf0hZ8dC1oN6CluDcu69/+rij7hUneQCkM+vpgwNh+uPh3R+LIsyciMy3N8Iptq6lRTl/tF6P2o4jIe0xiyI+0kUV7IjJkM0nNk3ZQeySJLlLP6yRRrdqzAr7mR1BY9TL+cVa8g7OxnXh46+8xYOgtPIXRGpQ+EVtAe1BXLe0luSDvanTkfKOwzSQgZZJgZYQ38LWlb8JBmFWNltAFuMQ9P/Ltgwk2a7eTorA+Sc9Q55ROuUSf2P2CtMVn+sRNKKV/1R561CfaKuk3BulWvrRRkhynQb60a81qvHT3DHzyMjew3SmF041i6VMseA20XQVSaLv6IFOM//RfHYYTvnWMJEd5HBs26hrFdu0S27Vb3ZWmT1F+JSYxZI/2Q4JOK4G2K+OLtitZbEpDcyuqS7aI7XoGQe8T+O0JsWZn8FBM4rguN+9w5WH8SUNw0c3HY+zx45Ds8Rj1PtGR7eHgXHyf0ls1Zb094brRLqj6yatKjHgnifsh5fcXOWT9UsX/BYKoLNuOxsoZ2LP+n7jvSk7n6y7cIZfJ5wRc+Jsz8YO7ruSGpI49RSpWUUtIc5aF2FfviacjxLspZSX34AcFN6lf7zvdS4oIfTn1V4pKGCUwtxOSP5NtFcCL7TW8Yn9p+6UNKce8S22LrHKbAQ54qMDdlhOVl5Xgk1fexvO3vo7Gam6KzHbkIHOkM7oElxGIympf9BlagMtvn4wjz5mk7GQLB2SK4JC8y2ysExkQWY3pY2P0P20QfZbEfirWyh8o9jtLrj9koUocQV3ZG6gteQC3n7URv54xVRLyZ+Bx5xst4TjEUb5HxZ9MygwmMkxyO4LtS/vNO2oKqVNbmyl2gvKobIPESyHGS3xeOYmDpfJ5VVUtijduwvwZH2DOU3PFbnMKYj2eLL5b9PYaDjHy2S7Ggg76MW4eL35DnbdDpB6SEHLAgn6Me4OFGBulSNOz673WfPjMqbh0v+zhd0DprCW+bvB66JBG4N9b/o5hwyYZtH0iCAp+KuWz0bVuoMZxo0Xk01aBU2g7alrOxffSuKlfLCimvP0xGk/ueRj98ocaDH1oc6J14LEif3aVL9SFLzwL69MaWontu6fj50N4lgl4rvpp5GT1YVJkcHyw7fV3ow0iT+ao86lzUV+ZJDxz57F47tZEPLbj3xg4aCxnSqsbqZFjd+vJJzl22+tSjy7yXDxWTf2R+HZGdD5sW6iOBTj7ZxfhB3+6BWkp6QbNadv2ldfu9nfb62UdVF0ssWjNvh/jksTH1Gddh7/mqD+NNh13LrLy++DYS4biiDOGYfARg5CZlYUEzrMScRBnEk6OJLht4MqzkkSHgirYJcpJ86F7OiUG2WKk7EQpHk84wQiGQmhoaERNSRk2LlqPxS+twuZFy9HSyLsSHFlvb7TYS928U+SEf8JR6k6C4Zf6SoChAqJAZNqLNBwdCUeF7SQxmhzJ4k76fI9BG89Y39KCih27sPydZVj2xjJsWrhSjD9HCBn4dOQU2Z590H/8UfjboqeQKp6Whr4n5ZuhSsgqxw0nTsHOFYPx+I5HkZfXT8k3Wy9y7H2SbzYtryRkN6OmbAy+mx9v5JeaLV4P3H+IK3rlYNCE/ph80RBMmDYCfUf2RboIgmkaRqs4cwlEVPLBIFX1hZyXQYqaRmTCiky95F1nm0u1SmCtRkMTRX4YIrX4Amisq0PF7mKsfGcllr25Dls+5aa53E2dQhhtrfbw14Nw5V3fxcW/uEkCA5eyvbzevWkv4bP2InylLrLdglYTmgLfwmUJB+PIJK+2G0mRXJgESpzuEuw7MKxLKqgUfWISxL5kgkjd4Z2+RPZVG31i8kCZrW/xSp/txqr3l2Pp60uxecFKeL185oLTT+kPoi3ZHVjhL9quXv36YPIlwzDxjKEYeNhgsV2Z8DgdENkzW6XelDsm5rRdDC6DASWTxPZIvd28Cxa1XRIoK9vFwFOEwx8Mob6hAbV7yrB+wTosmr0KW8R2+Vpou3gdHQVcTOKoJxxEYOmFw08bgJO+Oxqjp4xCbkEeEp1Oo1maQUyPQ4Jj1EuALAGosq9MlFiviN2CCv4iU04TRLRZvybpkMaaWuxcswGLZn2KBS8sRGsj/RKn9UWjjO5AWcmQMg7puZPwnT+fhmPOm4TsXtkIWEh86yU1+MIBydZzLpOrD7ZgwfPH4v4rOXOhJ+heUsQBUgnC/ZOOk7ZyhBMLaT+TibCSVWlDDs5xgEX1sdgXNW1SEopEMWMcuG2VZKJesoRtn67DUrH7K95ahvJda+XofCSAqwruTTsSWm3eeaOcsv97Y8D4Apz6g5EiB2PQZ3ABUj0JKj5o9sJskiSlQfqfdxBFTvlvou66OOVQTNQ59ZiD4aJzdrLIhE/ks6GuHqXbd2LJ7EXS/5+iopCDeJySnolhR0/B7a/djdzcfp/FeUQuuzs+iTNJlJ/9DA4eiPxFj8Er9UqG4hOH65dOqK+sRuG63dj66TZ8+sYaFK7l1EP6EyaYrMVA3Pjcz3DK5T+k71WTtnn4yPG6Ex99KfaM+rGW4DqsfHkibr+UR/9a043m+FrA66FhnIizfno+Bh8+WBRcJL6HL9MwLSRl1qFg2BoRsqfw07FU6FgwDOCdgom44Jfno2BUX5FREaeebnYJ1dJ71SB/2DLUF/8Pv5vGQGoyvnXbdGT37yXGrAfbQM6VlF4v59qF1//6POY811+SkukYdFj/Hm1rTmZKTG1A3xGFcJsP49rxDJjbQ5Uciuy+U3HOz05BanZq2KL3YPtKfA93UgvyBu1GWsazuHbU8sgn3YEVYl1ptCkP3FWagVMa0nKyMeH0vhh1XD56D85BTkEWMvtkw+F2wcmV1Oh9xMM4IxlKSKIMS66RRjMgnijo86O+qg5N1XUo3FCErZ/sxuYlxShcz7stNIqchsiAgg4nag7bQhndu2eKhgwWYyhG2e8PwuVySrBtwuEQk20YEsj5VT0Dfglk7JAkZc2oKq7Ang17ULylRAz4DqyZs0WOyFWkOCWLd7A4zBzHI38GTXB/JCQdh0tuOQ9pueJ5e1DuDDOIFNHtPkM34R8/fEnaczQu+u358u+8nrUl1KOMehQM3yZB379w09HxbAhhHzGAoW1jgMqVBClLacgfnosjRH6GHtUHOX2zJGjNQWpWOgzpJPaJIRV2SDTt4Lwf6TzKjy2vVshGUJyqTyLEhqp61JZWY/uqQmxfWoj1C3ejTu1nQdlhwMdElRlWRwEL6zcafUefjDP/31S4E1wi9T1r65RNSGlG3pAtSEh+GteNpvwcbPCCu54UUZ9EvT97pqhFMiK/JKbsOzOiT5LwSl+F9T4UDKrX1iZJposrUbx5D0o2lWD7yp1Y/haDofCqbJ/r076O3EZtF5Mj2i3ar7Dtysj93HblDc5GdkE2MntnwSEX6hT5Mx2m1F2uIWJIgpQ92i5R8YDIXkAywPrKOjSK/SpcJ7Zr2W5JgopQtIkBHWWP9ouyx4iVwx7tbVd7qCe8a8DV6sTXqrpmICktCxPPGoDhx0igPDZfdLm36Hia1M+pbKzaQ0zqTP0IcsUdS9o7FEDAy/rVok50Y6cEnRs+2oZVH2xHSz1tK/WVukG7ylB7b2GIy3qOkzYbgnuX/RjDDxvpWrES7hWLpCoh+CXWDhw+AaiqfgXfnfBtoJghd0/QvaRI3g8/U3Su+AZHCM0trWHpULLqgNPhQkiSnpC0Hfs5QFkNhVBXVoPK3WUoWi+2f1MxVr67RRJ4+nPaffYzp0l3pX87g7Vhckz5ZP9TXrOkXTMw7uS+khz3xcDxeSgYkS9JKOXUofqdd0mcLraFyKjIJeXTYsNLxtdc24CakirsEZ+1cf5WrJ6zTa6F/U894yAj5ZN1zxdZPw7fuuMcZBWInQ7uXRzC8DAnPw1Od3iF4Ch15Q1hG8A7VEW1qK9oRr28V7yjGkVrpS4WfTzlkTrD9uRIBHWf7XEYDp92Oo65+GgYDgNqYbu9qNuXkOPQX6bnVUnSuQar//4PPPoo2+JrTU+0zMFGqhTeRudoAZOD/QGFjcq8TgqdTzzHw/blnGfWhyO9YcXreXh+KilHc+lAeE4+gMoAKoYn3id4Lioe747RGfC5B7Y1jXtPQsvMtuV56ORjBWQcI2WAOFoKA0b+u6ehBWGbcgO5Qin7YrwpD+wPOm6OENJ4hwOM8NxoyqsHCSnJyO2fLAFGoiTfbngSnUiXv/ncSUNZK1pbgmK4AyjZXofyrXXwqaFYFhpoGkTWl68c2WcfxZNPsndJ0fGSFA2SpGju/97CMzcvE0eTKsGHWxJUuTY5ZH15C7xSz4ayZjTWNKN0ezWsIANrBhE04HQorCPf4z2FOJ74S0TrS/lm3zNJ6kkoZ3TWlDvWabgU6m5Pn4d9QidGnaU+ddRHUXjt1DPOq2JSRJkPJ0dh50f5SZBgNQVZfRKRWZAEd6IDKVkeJGd4VEBdX9KKoCSp3iYvSkV2WMJ3EtgP7Jeo7LCfKD9MpLvSN2wf3skKz1cP17WnYT1YRz7PyT46GB0wdbz7SdHkSFK08OU5eOyGhcgflqL6LLNPEqfSoa6iFb7mgLw2o7mmBaUSDAV9HelTV+SpO0RtF+1Ue9tFexaWvaS0ZOQo2yV/p7vhTnIhQ/7mA57qGsQmMDEvE9tVsrVWroGJG20Xr4H1p/yxdMV2xYN+gPVhPakjtBf8m3UP29m8QemSxCVJQJcAT5IDGX2SEfKHUF0sdTFET8obsWNlFVob2Z4s9EUs0Tqy3rQVe+sL2sK6FuC3s2/CsRf8yKypheeD19Q0YE458555MawUCWu2L/sObjzyufBPeoTuJ0W5feA9/ULYzdWV+Pf/ex4lm5uROzhZyWpGbgJaGv1oqPSKT/Kjdk8T6iobUFtCv8T+5CvbMNrXtDs9kQy1h7LKNmUsyP7nbB32P//N/k9EVn4KMvPFzw5IVolCr/4pyr/WSP8HA0G0NrRg15oq1JZRv9j/rHs0CYrKZ7TutHXUBfokJrgxFL1b0JbymDw2OyNaKG/UbbYbdYMyyHqwfnzl++0HPsN9HI5Bef1sm56EbcDnrBkfsU/jCM/Xh55uoIMBGkQaaQYJ+8MxR6Hw0ZjHGn1vCwU8Wp/92d6sR1RReU6eb3+dk+egQvKV5+D17Y/z0AjwPDQA8ZSNQSIN3f5KOAkdM+tBo9NTSk/ZZD+x3jTgURkJO+3wZ5Tl6CtljPVoaxyjhfViYR35b37O73Ukl1FYj71Pila+/yBuPW2GfML6s67RerJQPlgX1o26Em1D9ifldW8CHhINzthO+wPWjXVl/XhdPM/+1CO2R1f6qi3sN8o+5Seq66wr24Xvt5WfqIONygXP215+on3Da49+rzuwfVgXnn9fg4KOYN0oS6x3T+liT8J22PukaN2i/+DXxz0hn0T1ifCaKYt8Zd9RXqL6xBLtx73Vp+7S1na1lb2orvCzqPy1tV3REq0vS1T+o9cRvdaegH3BerBO0TpGA2PqCDskWkfKUtv6sU58ZTuzUDei9euurnaGE9N/dRwuv20GkpLzPPM+gJMr54lsBEaNh3/KSeLZm5bjvScvweM/4/NhPQX7b++SokBzEf559S/x8Qu8Y8b2ZRtG249txML2YrtFA3a2KQtluKfbMB5ROWUd2e8cUGLhe9H+53fayihtYLSu7evP64rVQDwW5YvHpX7sLVGZjdYpqg/8OyqjbL+2r3w/XnuyLrz2tvakJ+F52c/U3wPZr/uN/eHoNRpN96EustBI85XGjH/zNWpkafyipa2h7MgodgaPvfdJUVXFTbgq7z75hEFH1JC3rWO0btH3NPuHqMxES1SWovLEPmCJ9km0RPuGr5p9h22990lRTc2duCL7Nvkklj6xtNf7gwFec1Te+Er568x28fVAy160bm3rF30l0XrF0pH9Bc+fhX9vexSDhkx3bt0Jz0dvyxn5kL8LvimnITRoILCn8K+4esBvwj/pMfY+KbJD27B+7nm49TQ+yM+gm23Idmrbhm3l9ED1cUe07f+2fc9XEq0r6x6tf/T1QMO6koOh3b5RUCA0Gs1XT9SBcLQlOlLFEUreGo9OKeHf0VFLfic6UvTVGU5XQnTkjPViHaPTrqIjv6xjvNE1Tc8RdeBsb7Z7VH7YH9F+ofxER+ajd4S+WvnRfBGnm/0RT5/YbwejPu2N7foqZK+tjrCObNO2dWxvt/Z3/Rj4unDnnO8jf+C5RqNfLfOvkhLbUgsUcLUzeIN12LpkdvgnBxEFI6LtFG1DymrbPj4Qbdgd2vZ/9O4G+7y9jLbVs6+q7jzvwdJu3yh0UqTRaDQajUZzoPnePcdg+FE/g8vhYELEbQV455D5EpehV/dg/N4NuPsyLld9cBHwRe9maDSHDDop0mg0e4+pR7M0mh6DKwNqvgkw9srBlEt/ifSUvs4du+DasFpyoUhIJokR93JT1Je/Kv/l3YuDBy5KwHstGs0hhk6KNBoNAzFDLd+s/tVJXMbPOcVDfdvgsw8ajeaLiHZ0uiNiWIeoblF9Mh1an74ZeHD3wh8jt//ZRl0rXCsWA6FgWGTEvloZWbCzcoDWQCuKt8yN/Gb/4OQmOALteiemPzy1T33Jg0RuOqfRHFropEij0QCJKYlqfxHOog4GxTd2EM/RMQb8YevhcHFFH41G0xaHIwEut4f6xE2N46sTg2BLbdQaSYq4MpbmUOfmV8/FsEk/55/uFUtg1lZL30fCsVAIVp++sBOdgLd1ETbO5744+wNKnIHsvmGZ8/NmVAdZERM2yrIV4t+JcDtirByi0Xy90UmRRqMx4PfbatM65RM7Gy5sAzcy1mg0UcKBpgS2ajNQ0g11kmBT69Ohzs//dxzGn3wXEtxZrjUrw8tvR28qUmScToTyCsJrogW8izHrLu5ntr8QWfWFx8C6I3mspyuTixZoNIcUOinSaL7Z0BU6ceK3+8GTkNRpAEfnbYVg+FqjC5qOx+zWIZhr7489EDSarxvUJxMnfqsACckpXUqILEv0qSXsjQ1jNGbUj8AyW4/CH2p877YE/HvrlTj2gqeRljLYuXEz3CuXhBOMz5IiC1ZaBqysXkCL1Yim+k/DH+wXLBQMS8PAw/uqf0Wq0BEm7b4VlD/MdDiDx+Flm5uiajSHDF1QA41Gc0gx28oWxzYSDnMsDPNISXKOEVPQHy5HilldY3jmvfPF6RztCYUQyu8H3wnTYKelWBL4cSfrcilr5O/l4uTXwo2dOMPYIs6+K2GhRvP15Vk7E4mBkaJLo6UcJUnO0fLuINGnVKO+wUigPlWKesTTJysEq1dveKecBjszw1b6ZIN3B9aIh16BkL0GTuxAi+jTpYYenf86MNN2INiSh6TEPAT8/eF0HSG28By4jHGSirhcq1fCvWZpZBpyG7kIBhAaOgreU06TpMi3Hs/edTJevr0i8um+wTp57EEib6NgG4fJeY9FKDgeDkcv8QVu19pVcC9bGPlyHCSB9x89BYEx45nI+UQ+q0RWC+WalsrrKjjtzfBgM6aZ4kA0mq8fOinSaL45GOjbNwF/23IP3Ik/4Z7uZnMQRmM9jLoqOMpL4CjaCaO5EXB75Ntxgjhi27BSUtVmflZ2LqwsKcmpQEqC+Fv5MIAy+H3H4bLEntyBXaM5mKD/dOKFxjuQkHKT6JNptARhNjYofTIrSuGkPjXUiz5R2Tp4Lp36lJwc0ac8pU+26JednAjbIR/6UQsrcCIu8qyL/EJzMDOj+Xq4E24SEUmD00jh0JDR0AizpBCubRvgKCsROynfa2tjuTeR2FDfSacjNKAAKCu7H9/r84vIp/vOv9Yfjt4jn4PHHMlJmkZDM8wmsf2VZXBIvRxle1TSo2x/B9iSxFnZvWDliJzm9IaVlin1TpEi8s1nUgPWv3Ch4yfhb2s0Xy90UqTRfDOgrnNlq/742yd3YPxRl6DFhtnilaSoITxiya9wATpx1DYdo6PjxYUMrpbUyn36xOM7nbCSUgAJ7Gw3Hb0dQIv3JFyStEh9WaM5tKA+cReZAtz10e8w6cSruGWlIfpkNok++bleMXVJXiSIDOtTxzNMDT6H1Mr9JEWf5Lsq0EyK6BNVqsV7Bi5OfFd9WXOwwowiG7e/81Mcc/pv1UIb/hDMekk+RC7MmirA540pC3ZqOkJ9CmD1SgMqa9fj3YcuwTO3box8vC/QkGfg+EtPwM8ffxgpqXlGS0jq0yTy2hROhKK2n3KnBsQouHFggsdFGbg4iPzG9iSoZM5OkN9x2Z3W0BsoKb8M1xRQmDWarxUdSL5GozmEoK6nSxmHqx/4IaZedQlCQb+aukEH2NYJ8u9gwEJzXRNs5TFj43CaSMkSDy5wXjwfp7Dk1XRYcHqa4Wu9AldkfqQ+12gOPSj7Y3D5HVfi3J9fKfoUULoT1anPkL+tgI2m+kbYofj6ZDpMpGanyl8SaVKfpFD9DEcILk9AEq0f4rvpb6jvag5WmBaMxMlXTcePHrpJ7GdkuqOyi4DLJdnQF4Qjiq3kx9/SisKNS/DeU3/D3Mfny/uB8Mf7BDOw/nLuybh/7a3I7JOv6hWV1bYY8r/W5lb4muPvi0TZTExNREKyZEPyD7VAj7zHv52SwRuOt1FXcg2uGVIf+YVG87UhlnJqNJpDD+o6l14dLY7wMHFeTJDa6j+DNUZgnwdtfh8js/jQnzrdHIXkX1HvasMwq5CYvALpozdj97yDa9NBjaZnoO4wAB4h+jRB9CAr8l6UL+tTUBKjDsYYwvrEPWPsqE4R6lMNEpJWYdTQDViyhLdmNQcvvBs/DJ6kiRg8abgkwezHsFw4XQZy+iWHbWZb0yof26EASrdUomjTbjTWrJU3t0lplNKBwHQZylMfKUfIuQeJvPIOZ7QCfI3Kafg9K2RzW4YOcZoGTGdUTiNybwTgcG5Hr4KlKLysHLi9J+qu0RxQ2hpxjUZzaMMVrXKk5EnhNI+o/kcco5oR3l1HxmNwJJIOkn/zWAzcSqXUSNEPhmsOVSj32VKoTwyG94c+EepTmZQqKVqfDm7Yb5lS8qXwTiL7MtqPfFWpb+RvQlnh3SDOt2yWQpvJfmaf91RSwXMxge8thavF8fxReH7KaSdZUEx4rTxWNIFnfWul7JHC+vPYGs3XiqhiajSabwbtRve+wN46YR6r7fGiQSGLdoyaQxnqUtsEpi1an76ZRGWivZ3l39HPokT7NppAM+ndW7npCJ47Wqf2sA57I1fRa2t7jVE53R/XoNFoNBqNRqPRaDQajUaj0Wg0Go1Go9FoNBqNRqPRaDQajUaj0Wg0Go1Go9FoNBqNRqPRaDQajUaj0Wg0Go1Go9FoNBqNRqPRaDQajUaj0Wg0Go1Go9FoNBqNRqPRaDQajUaj0Wg0Go1Go9FoNBqNRqPRaDQajUaj0Wg0Go1Go9FoNBqNRqPRaDQajUaj0Wg0Go1Go9FoNBqNRqPRaDQajUaj0Wg0Go1Go9FoNBqNRqPRaDQajUaj0Wg0Go1Go9FoNBqNRqPRaDQajUaj0Wg0Go1Go9FoNBqNRqPRaDQajUaj0Wg0Go1Go9FoNBqNRqPRaDQajUaj0Wg0Go1Go9FoNBqNRqPRaDQajUaj0Wg0Go1Go9FoNBqNRqPRaDQajUaj0Wg0Go1Go9FoNBqNRqPRaDQajUaj0Wg0Go1Go9FoNBqNRqPRaDQajUaj0Wg0Go1Go9FoNBqNRqPRaDQajUaj0Wg0Go1Go9FoNBqNRqPRaDQajUaj0Wg0Go1Go9FoNBqNRqPRaDQajUaj0Wg0Go1Go9FoNBqNRqPRaDQajUaj0Wg0Go1Go9FoNBqNRqPRaDQajeZrAPD/AXFm7aoYeFr9AAAAAElFTkSuQmCC"/>
          <p:cNvSpPr>
            <a:spLocks noGrp="1" noChangeAspect="1" noChangeArrowheads="1"/>
          </p:cNvSpPr>
          <p:nvPr>
            <p:ph type="title"/>
          </p:nvPr>
        </p:nvSpPr>
        <p:spPr bwMode="auto">
          <a:xfrm>
            <a:off x="1927392" y="116632"/>
            <a:ext cx="6589199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dirty="0" smtClean="0"/>
              <a:t>Интернет- ресурсы </a:t>
            </a:r>
            <a:endParaRPr lang="ru-RU" dirty="0"/>
          </a:p>
        </p:txBody>
      </p:sp>
      <p:sp>
        <p:nvSpPr>
          <p:cNvPr id="6" name="AutoShape 6" descr="data:image/jpg;base64,%20/9j/4AAQSkZJRgABAQEAYABgAAD/2wBDAAUDBAQEAwUEBAQFBQUGBwwIBwcHBw8LCwkMEQ8SEhEPERETFhwXExQaFRERGCEYGh0dHx8fExciJCIeJBweHx7/2wBDAQUFBQcGBw4ICA4eFBEUHh4eHh4eHh4eHh4eHh4eHh4eHh4eHh4eHh4eHh4eHh4eHh4eHh4eHh4eHh4eHh4eHh7/wAARCABbAQM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nLC0juISzkg1Z/s2D+8aTRyPs5z61czX7lTppo/EsZjJxnYqf2bB/eNJ/ZsH941coyK09lE4/r8yn/ZsH940f2bB/eNXMijNL2SD6/UKf9mwepo/s2D1NXKMij2UQ+v1Cn/ZsH940f2bB/eNXMijIp+yQfX6hT/s2D+8aX+zYP7xq3kUZFHs4h9fmVP7Ng9TSf2bB6mrlGRR7OIfX6hU/s2D+8aP7Ng9TVvIoo9mg+v1Cn/ZsHqaP7Ng9TVzNGRR7JB9fqFP+zYPU0f2bB/eNXM0UvZoPr9Qp/wBmwf3jR/ZsH941cyKMin7JB9fqFP8As2D+8aP7Ng/vGrlGRR7OIfX6hVj0+FG3Amui0S5t4MRu2DWPn3qUwTou8oQPWsKuHhJWbNqWZVYs9S8PX1pKoilfCHrXUR+ENJ1SDfazMzEeteK6PdXqyBYI2k9a9I8KahqluUZ1dB6Zr5LNMA4PmpvU+pyzNnU92ZY1D4cXAkJRSU9a3fBugtY3CxEHbnmut0bWI7uFVnIV/Q1qJFEDuVAM96+arY2tZwmj6qhQg3zxKOt2ayaVLGucBK8P1zwV/akrCQME3ZyK+gJVDxtGejDFZv8AYsIB6UsFjfq97l4rDuq0eBj4YWGPvyUV7i2jWuT++FFel/bDOf6gfL/hFrNdOb7RB5j561sCTS/+fWuf8Nf8eLfWtQLI33Inf/dGa+3aUVzSZ+UYxyqVVGK1LvmaZ/z60nmaX/z6VVEdx3tpv++DSFZQMtDIg9WXArONWnJ2U/xOeeHrwV3Et+Zpf/PrS+Zpn/PrTNH0+fVtRj0+1x50n3c1o+KfC2p+GlibUShEp+XaaUq9GNRU5T959AjhsRKHtFHQo+Zpn/PrSeZpn/PpVOiulUn3OX2jRc8zS/8An1o8zS/+fSqdFHsn3F7VlzzNL/59aPM0z/n1qnRT9j5h7VlzzNM/59aPM0v/AJ9Kp0UvZeYe1Zc8zS/+fSl8zTP+fWqVFHsn3D2rLnmaZ/z60eZpf/PpVPHNHWh07dRqo27JFzzNM/59aPM0zP8Ax61T2SgZaGRV9SvFFTCKltIqbnDdFzzNL/59KPM0z/n0qnRVeyfcj2zLnmaZ/wA+tHmaX/z61TqS0he6u4rWP/WSttX61M4qC5pS0LpudSXLFaljzNMB/wCPWpnvrRl2tBlav+IvBmsaBYLfXxQxE4+U81zvUVlQnSxC5qc7m1enWw7tUjY1bfUbW1O6CHYa39H12SV1yrFc1x0S+ZKsfrXf+DtEkuGjULwDzXLj1TpwcpHdlXtKlRKJ3/hMLeFW8kj/AGq7MMkahW4xWJBLZaHp4RiBx2rIvtfMx+VsJXwNSnPEzbitD9Qw+JhhqaUnqdkzLs3KM+lcz4h1ea3SRIyVYKateG9YhvQYVYbk65rK8bbId0zDg9amhS5avJJHTVxCqQ5oM8zufF2ri4kAkkwGNFXHbSS5JHOeaK9v2Ef5Tz/by7nlPhr/AI8W+te1fs+2lteW1/59ukhVuC65rxPw+dtjknA3ivp3QtPtbbwKosnTT2ngBedeMH1r0eIsXy0PYrdnzWTYFPFfWJ/Cjh/GXjiTRfEtzpcOi2bxwnAYoOa5bxJ4yl1zTvsb6bb24znei4Nbd14K0e5nae58XRTzMfmctya4/wASadb6VqRtLS8W7jxnzFp5VDCy5fc95ddTzM5liFKfLP3X00NHwJpuvNqCaxotoLg25xzVjxr4g1bxPqEOlXtosFzE+0IPWu+/Z42t4fvMH/lpXmPjeR7fxvqE0blJElJDelTQnHE5jUjJK8dmdGJpTwuWUpxekt0Wx4A8VsOLEfnSHwF4ryf9AxitrwDD4u8RXqyy6tc29lFhvN7MB2rb+J/jv7PH/Yukzl5doDXKHoe9ZPGY36wqEGn6bItYPBfVfbzi0eXxWN1Nqf8AZkcebrdt2e9XdY8Na3o7QrqFqY/PbbH7mpvAMjP46095n3SPJlmPUmvY/jFq9po2jQvcWK3LyHbEx/5Zt611Y/Mq9HE06MFe6ObLspo18HUrz0szyNvAfioR+YbEbMbuD2rnXBSR4mBDodrD3r0P4Q63rN/4re3vb+SaAocIx4Aqx8QvDVrqXj6w0izC2n2kbnZR1NZ085qYetKniNdL6FzyKGKpRlQ0OD0LRNU1xpF0u3Mpj+97Vq/8ID4r/wCfEfnXoPjS6t/h5oEGn6fbA3Fwm0zqMHPrXmmneJvEZ1O1RtWmZWmGRntmrpYvF4yMq1KyitrkVsDhMDNYesrzM/WNNvtHvBaajEYpiM49qsaF4e1jXEdtLt/OVOGNexfGDTrN/A39oyQI12EXEuOelZP7OGJNLvfm53isXnlSWBdZL3k7HSuHYRzGNCXwtXPNLLw7rN5qM+nW9sWubf8A1i+lacHw/wDFjTwv9g+UOC3Pau28S/EGx0HxRe2kOijz1bEko6vTfht4uvvEXxClZpXitfK4gJ4Fc1bMMdOi6lrRsdOGyzBQxSpN3dzpfGHhs3PghrSysoftvlKAAoBzjmvD9Y0DVdCSIapCIi/3eeteifHTWNW07xHax2F7JbxsmSFPWvNdS1TUNRCtqV29xs6Fj0rryHD4lU1WclyvXzOLiPEYVVXh4w95aEmi6PqGtXDW+mxCWRRkitgfD/xZ/wA+I/OqOgWfiSN0u9JinihkOGnToB613cemzHyzJ4/2HI3Av39K2zLH1qdS9Kat83+Rz5XgaNSHLVjqeda5o2paHMkOqQGJ3+771e8D6PqOreILZ9Ph8xYJA0p9BXtPxB02yn8AyXMyJdTwwDZPjk+9cR+ze+b/AFAbucc/nXHLN54jL6k2tVoelDI4YXM6cE9Jamh8b9WsG0ldHWYG8UglPSvIF+6PpXY/GdQPH0x287BXH16+Q4dUsLGS66ngcRYh1MXKD6aE+nQzXF/DDbrumY4VfU16zpUmoeG7GI6hbiN5vkT615p4LYDxhpozg+YK9v8AiTr1n4e0y3urzT1vQX+VT/CfWvJzvFy9uqKV7nucP4OKoOtJ2ON8XDXLW3F/fxmO3ZgAc+tR67Dq9toC3qwYtigYv6CqXiXx1c+MtOTRbHSn8xpFbA54Fdn42nt7H4eiwvJliuWt1URMeScV5tOrVouMJR1b28j1q8adaMqkZaJb+ZwXhDxGi30EccxMsjAAZ6mvVfFNnc3fh3fNGFlxkivBvA+n3dz4jsHtLVpRHKC5UfdGa9h+NetJBoEFnZXyx3pkXdGp5xW2aQUcVTjTHklZyw1SVR7bHklzDKtxINzcMaK6SDS5ZIEkaMlmUEnHWiu/2a/mF9dh2OR+B2m2mseIorG/j8yA8lfevTvjlf3mjWtlpOnP5VnIm1kHcV478O9WutCmGpWQBmQ8Z6Vv+LfFOpeKJYpNSVFMX3dorqxGXVa2YRrP4EePWzSjQwEqP22YQjUDgt+dOiX99EvVWcA0tA+V1bupyK96pD924xPjqNX96pT2Pd7mGPwr8O5brREEEzRBy3uRXmPgTw/eeNtba8uZlKq+bnP8VM1Hx3rV/o/9kzrGICoUkDnAql4U8Tah4YMv9mqh83726vlaGV42jCco255H19XOMFWdOMk+WJ6H8Qtel0Ox/wCEZ8M6dcRNGMNIqHaR35ryeS1vI90txaTpuOWZ1OM12L/E/X2+/a2rH1KDNZuv+NtU1iw+w3NvbpG7DJVcGtcvwWMwi1ivN31MczzHB41pRb8jqfgVpGn6hLNf3MQknt3/AHbelZHxXvvEGoeJLmxmt55bOBv3QVDivQdD0q18H/D6bVNKBNxJCJG3HjNeer8UdfkXdJa2rN6lBXm4eOIxmLlXpK9tNT2MVPDZfg44es7cyvobfwg8N3djK3iW+lFtb7CNknBoi8S2OufFiwuIT5UVsSjO5wDXK+IfHOta5p39n3ASGHOf3XFczhgBtdlb+8DzXowyatXc6mI+J7WPKefUcP7OGH2W57B+0NFPdR6c9pBJOuesYzXA+CvC+qa3rUaLDJarbsJGeRSBir1l8RtetLCGz8qGZIhtUuMmpZPibr7QPCtvbxh12kqoBxU4fBZjh8P7CCVu9y8XmWW4rE/WKl7nV/GHxZYLo6eGYz5s7bQXU8DFa1law+Gfh1LeaPGIbhoA5b1OK8KkZpJmmkdnYtuyxzzXT3XjvWrjRf7IkWP7OU2ZA5xWdTIa0YRp03dXuy48SUpVHUqb2sjm7+8udQuJL66ffcSZLN617D8GtP02PQm1OFUOpFGzz835V40qhRgVqeGtd1Dw/fm8sWJYjGxj8termOXTr4VUqbs0ePl2aQo4t1qmqZN4uvNd1XWLifVoZisUhVHKkADNVPDkFvdeIbO3u8fZpHAkz0xW1rnjvVtZsJLK6t7dY5OrKvNcttwuAxHoR1rXBYavDCujNWfSxljsXQq41V4aq57h8TZLjw/4Mt4fDEWYmO0iNd3y1xnwz8CjV7oalqzbYs5Ns5w5Pris3RviBrml6bHp8ccU0Uf3TIMmq58aav8A8JCutrsSdV2iNeFx9K8OllWPpU5U42169We/VzjL6tVVJX06HafHHV9Q0qCz0iwk8qzkTa6eorc8DadaaL4FfVNPiEd3Jblmf1NeSeK/EV/4nmjl1FVBj+6FrRtvHetW+ijSI1j+zhNmcc4pf2JilQjTXfUb4hwrruo+i0MHUtRvdZ1Q3F/J5lxJJs3fjXT658O9U0jQTrE9yjxBQxUdcGuOQ7ZVlH3lbcPrXVax4+1vVdG/sm6WMQbQuQOcCvbqUsXS9lDD25VueFTr4Kt7WeIvzPY6H4C6Np+qz3F9eQ+ZNbsDET2rI+L+rajdeKrjS55c2kJ+RPSsfwh4r1Lwqsq6aqMJPvbhWfrepXGsanJqV3gTSfex0rnpZbV/tGVeprHodVfNqKyyOHpfH1Om+C00cHjhHmkSNNhGWOBW7+0Jb3E+sWEltbTTrs6xgkV5gGdXVkdkZTkFTg12UHxM1+K3igMEEqxLtUuuTWeOy3EPGrEUUnoaZfm2HjgHha/e523wW8N3GlW8t/PcRv8AaVB8ofeT61wfxa+X4gSSHPGDVXSPGms6Vqd1qFuVZ7k5dD90fQVleINVudavpdSvMCYrzjpXPh8qxX1l1qtrM7pZxhHRjRo3udVB4rVIUTd0AFFePy6pdLIyg8A0V631Cn2MfayN7witm2nMbifY2elbPl6Z/wA/Vcjo4Btz9auYr1YYfm6niY9Jz2OhMemf8/Qpdmmf8/Vc7ijAq/qn944LI6Ly9M/5+qTy9N/5+hXPYFGKPqn94LLsdD5emf8AP1SeTphI/wBL6HNc/ijApPCX+0Csnc9Zu/iFBceGjoZVQhj8vf7VwqwaYq7Rd1gbRRgVzYbKaeGv7N2uduMxtTF8vtOh0HlaZ/z90eVpn/P3XP4FGK6vqv8AeOFRSOh8rTP+fugR6Z/z91z2BRij6r/eHZHQmPTD/wAvdJ5Wm/8AP2K5/AoxR9V/vA0joPK03/n7o8rTf+fuufwKMCj6r/eFyo6AxaZ/z90eVpv/AD91z+KMUfVP7wcqOgEWmf8AP3R5Omf8/dc/gUYFH1V/zByo6DytM/5+6XytMx/x91z2BRgUfVf7wcqOg8rTP+ful8rTP+fuuewKMUfVf7wcqOhMWmf8/VJ5Wmf8/dc/ijAo+qP+YOVHQeVpn/P3R5Wm/wDP3XP4FGBR9Uf8wcqOg8nTP+fuklj03yZMXXO01gYpGA2Nx2qXhbK/MdGGivao525/4+JMcjccUU6Q/vG+tFZ+zR9FZGro5VbY5YDnvVzcv94Vzu5geGIpS74+8fzq4YhxWxeIymNSV+Y6Hcv94fnRuX+8PzrnfMf+8fzo8x/7x/Or+svsc39iR/mOi3L/AHh+dG5f7wrnfMf+8fzo8x8/eP50fWX2D+xI/wAx0WV/vCjK/wB4fnXO73x94/nR5j/3j+dH1l9g/sSP8x0W5f7w/Ojcv94fnXO+Y/8AeP50eY/94/nR9ZfYP7Ej/MdFuX+8PzoDL/eH51zvmP8A3j+dHmP/AHj+dH1l9g/sSP8AMdEWX+8KNy/3h+dc75j/AN4/nRvfP3j+dCxL7D/sOP8AMdFuX+8Pzo3L/eH51zvmP/eP50F3z94/nR9ZfYX9iR/mOi3L/eFG5f7w/Oue3vj7x/Ok8x/7x/Oj6y+wf2JH+Y6Lcv8AeH50bl/vD8653zH/ALx/OgSP/eP50fWX2D+xI/zHRbl/vCjcv94fnXO+Y/8AeP50b3/vH86PrL7D/sSP8x0W5f7w/Ojcv94Vzu98feP50eY/94/nR9ZfYX9iR/mOi3L/AHh+dG5f7w/OudEj/wB4/nQHf+8fzo+svsNZJH+Y6LK/3l/Ojcv94fnXO+Y+PvH86N7/AN4/nQsS+wv7Ej/MdESv94fnRuX+8Pzrnd78/Mfzo8x/7x/Oj6y+wf2JH+Y6Lcv94fnQzLsb5h09a50SP/eP50M7/wB4/nSeIb6GtLJoxknzBIP3jfWinDpRWPtfI9P6ku5//9k="/>
          <p:cNvSpPr>
            <a:spLocks noGrp="1" noChangeAspect="1" noChangeArrowheads="1"/>
          </p:cNvSpPr>
          <p:nvPr>
            <p:ph idx="1"/>
          </p:nvPr>
        </p:nvSpPr>
        <p:spPr bwMode="auto">
          <a:xfrm>
            <a:off x="468313" y="1124744"/>
            <a:ext cx="8066087" cy="5544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lnSpcReduction="10000"/>
          </a:bodyPr>
          <a:lstStyle/>
          <a:p>
            <a:r>
              <a:rPr lang="en-US" u="sng" dirty="0"/>
              <a:t>www.fizportal.ru/</a:t>
            </a:r>
            <a:r>
              <a:rPr lang="en-US" dirty="0"/>
              <a:t>​</a:t>
            </a:r>
            <a:br>
              <a:rPr lang="en-US" dirty="0"/>
            </a:br>
            <a:r>
              <a:rPr lang="ru-RU" dirty="0"/>
              <a:t>Физический </a:t>
            </a:r>
            <a:r>
              <a:rPr lang="ru-RU" dirty="0" smtClean="0"/>
              <a:t>портал</a:t>
            </a:r>
          </a:p>
          <a:p>
            <a:r>
              <a:rPr lang="ru-RU" u="sng" dirty="0"/>
              <a:t>www.class-fizika.narod.ru</a:t>
            </a:r>
            <a:r>
              <a:rPr lang="ru-RU" dirty="0"/>
              <a:t> (классная физика)​</a:t>
            </a:r>
            <a:br>
              <a:rPr lang="ru-RU" dirty="0"/>
            </a:br>
            <a:r>
              <a:rPr lang="ru-RU" dirty="0"/>
              <a:t>ПЕРСОНАЛЬНЫЙ САЙТ учителя физики гимназии № 42 г. Санкт-Петербурга </a:t>
            </a:r>
            <a:r>
              <a:rPr lang="ru-RU" dirty="0" err="1"/>
              <a:t>Балдиной</a:t>
            </a:r>
            <a:r>
              <a:rPr lang="ru-RU" dirty="0"/>
              <a:t> Елены Александровны</a:t>
            </a:r>
            <a:r>
              <a:rPr lang="ru-RU" dirty="0" smtClean="0"/>
              <a:t>.</a:t>
            </a:r>
          </a:p>
          <a:p>
            <a:r>
              <a:rPr lang="ru-RU" u="sng" dirty="0"/>
              <a:t>www.elkin52.narod.ru/</a:t>
            </a:r>
            <a:r>
              <a:rPr lang="ru-RU" dirty="0"/>
              <a:t>​</a:t>
            </a:r>
            <a:br>
              <a:rPr lang="ru-RU" dirty="0"/>
            </a:br>
            <a:r>
              <a:rPr lang="ru-RU" b="1" dirty="0"/>
              <a:t>"Занимательная физика в вопросах и ответах"</a:t>
            </a:r>
            <a:r>
              <a:rPr lang="ru-RU" dirty="0"/>
              <a:t>​</a:t>
            </a:r>
            <a:br>
              <a:rPr lang="ru-RU" dirty="0"/>
            </a:br>
            <a:r>
              <a:rPr lang="ru-RU" dirty="0"/>
              <a:t>Сайт заслуженного учителя РФ, методиста Виктора </a:t>
            </a:r>
            <a:r>
              <a:rPr lang="ru-RU" dirty="0" err="1"/>
              <a:t>Елькина</a:t>
            </a:r>
            <a:r>
              <a:rPr lang="ru-RU" dirty="0"/>
              <a:t>. (г. Слободской Кировская обл.)</a:t>
            </a:r>
            <a:r>
              <a:rPr lang="ru-RU" dirty="0" smtClean="0"/>
              <a:t>​</a:t>
            </a:r>
          </a:p>
          <a:p>
            <a:r>
              <a:rPr lang="ru-RU" u="sng" dirty="0"/>
              <a:t>www.znaniya-sila.narod.ru/</a:t>
            </a:r>
            <a:r>
              <a:rPr lang="ru-RU" dirty="0"/>
              <a:t>​</a:t>
            </a:r>
            <a:br>
              <a:rPr lang="ru-RU" dirty="0"/>
            </a:br>
            <a:r>
              <a:rPr lang="ru-RU" dirty="0"/>
              <a:t>Научно-познавательный астрофизический сайт - радиофизика </a:t>
            </a:r>
            <a:r>
              <a:rPr lang="ru-RU" dirty="0" err="1"/>
              <a:t>В.Каланова</a:t>
            </a:r>
            <a:r>
              <a:rPr lang="ru-RU" dirty="0"/>
              <a:t> (г. Гродно, Беларусь)</a:t>
            </a:r>
            <a:r>
              <a:rPr lang="ru-RU" dirty="0" smtClean="0"/>
              <a:t>​</a:t>
            </a:r>
          </a:p>
          <a:p>
            <a:r>
              <a:rPr lang="ru-RU" u="sng" dirty="0"/>
              <a:t>www.dubinushka.ru/</a:t>
            </a:r>
            <a:r>
              <a:rPr lang="ru-RU" dirty="0"/>
              <a:t>​</a:t>
            </a:r>
            <a:br>
              <a:rPr lang="ru-RU" dirty="0"/>
            </a:br>
            <a:r>
              <a:rPr lang="ru-RU" dirty="0" err="1"/>
              <a:t>Cтуденческий</a:t>
            </a:r>
            <a:r>
              <a:rPr lang="ru-RU" dirty="0"/>
              <a:t> сайт Физического факультета Московского Государственного Университета</a:t>
            </a:r>
            <a:r>
              <a:rPr lang="ru-RU" dirty="0" smtClean="0"/>
              <a:t>​</a:t>
            </a:r>
          </a:p>
          <a:p>
            <a:r>
              <a:rPr lang="ru-RU" u="sng" dirty="0"/>
              <a:t>www.mozg.by/</a:t>
            </a:r>
            <a:r>
              <a:rPr lang="ru-RU" dirty="0"/>
              <a:t>​</a:t>
            </a:r>
            <a:br>
              <a:rPr lang="ru-RU" dirty="0"/>
            </a:br>
            <a:r>
              <a:rPr lang="ru-RU" dirty="0"/>
              <a:t>MOZG.by - сообщество школьников и студентов. Задачи, тесты, статьи, новости, олимпиады.​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2957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908720"/>
            <a:ext cx="7643192" cy="3312368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		Все перечисленные методики и технологии и многие другие помогают в работе учителей и направлены на достижение не только предметных результатов, но и </a:t>
            </a:r>
            <a:r>
              <a:rPr lang="ru-RU" dirty="0" err="1" smtClean="0"/>
              <a:t>метапредметных</a:t>
            </a:r>
            <a:r>
              <a:rPr lang="ru-RU" dirty="0" smtClean="0"/>
              <a:t> </a:t>
            </a:r>
            <a:r>
              <a:rPr lang="ru-RU" dirty="0" err="1" smtClean="0"/>
              <a:t>и</a:t>
            </a:r>
            <a:r>
              <a:rPr lang="ru-RU" dirty="0" smtClean="0"/>
              <a:t> личностных в соответствии с ФГОС.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7" y="260648"/>
            <a:ext cx="7058744" cy="86409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Результат использования технологий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412776"/>
            <a:ext cx="7634809" cy="5256584"/>
          </a:xfrm>
        </p:spPr>
        <p:txBody>
          <a:bodyPr>
            <a:normAutofit/>
          </a:bodyPr>
          <a:lstStyle/>
          <a:p>
            <a:pPr lvl="0"/>
            <a:r>
              <a:rPr lang="ru-RU" dirty="0"/>
              <a:t>качественное усвоение знаний, развитие интеллекта и творческих способностей;</a:t>
            </a:r>
          </a:p>
          <a:p>
            <a:pPr lvl="0"/>
            <a:r>
              <a:rPr lang="ru-RU" dirty="0"/>
              <a:t>развитие познавательных интересов и творческой активности;</a:t>
            </a:r>
          </a:p>
          <a:p>
            <a:pPr lvl="0"/>
            <a:r>
              <a:rPr lang="ru-RU" dirty="0"/>
              <a:t>повышение уверенности в собственных силах;</a:t>
            </a:r>
          </a:p>
          <a:p>
            <a:pPr lvl="0"/>
            <a:r>
              <a:rPr lang="ru-RU" dirty="0"/>
              <a:t>развитие исследовательских способностей;</a:t>
            </a:r>
          </a:p>
          <a:p>
            <a:pPr lvl="0"/>
            <a:r>
              <a:rPr lang="ru-RU" dirty="0"/>
              <a:t>развитие «чувства локтя», коммуникабельности;</a:t>
            </a:r>
          </a:p>
          <a:p>
            <a:pPr lvl="0"/>
            <a:r>
              <a:rPr lang="ru-RU" dirty="0"/>
              <a:t>обеспечение механизма развития критического мышления, умения искать пути решения поставленной задачи;</a:t>
            </a:r>
          </a:p>
          <a:p>
            <a:pPr lvl="0"/>
            <a:r>
              <a:rPr lang="ru-RU" dirty="0"/>
              <a:t>развитие умения мыслить абстрактно;</a:t>
            </a:r>
          </a:p>
          <a:p>
            <a:pPr lvl="0"/>
            <a:r>
              <a:rPr lang="ru-RU" dirty="0"/>
              <a:t>повышение умения адекватно оценивать себя;</a:t>
            </a:r>
          </a:p>
          <a:p>
            <a:pPr lvl="0"/>
            <a:r>
              <a:rPr lang="ru-RU" dirty="0"/>
              <a:t>усиление мотивации на успешную учебную деятельность.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08996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043608" y="1484784"/>
            <a:ext cx="7813376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Стандарт. Для чего он нужен?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Стандарт - это, скорее, образец, мерило, некий стержень или база.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Во-первых, он нужен, чтобы гарантировать качество образования.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/>
              <a:t>Во-вторых, стандарт в образовании - это основа для продвижения с уровня на уровень.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cf.ppt-online.org/files/slide/h/hnOtKcp8JfQqPsL4RTwrkU03aoFlZ7eX6SBEjm/slide-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331640" y="980728"/>
            <a:ext cx="727280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Понятие «</a:t>
            </a:r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</a:rPr>
              <a:t>инновация</a:t>
            </a:r>
            <a:r>
              <a:rPr lang="ru-RU" sz="2800" dirty="0" smtClean="0"/>
              <a:t>» в переводе с латинского языка означает «обновление, новшество или изменение». Применительно к педагогическому процессу инновация означает введение нового в цели, содержание, методы и формы обучения и воспитания, организацию совместной деятельности учителя и учащегося.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1187624" y="620688"/>
            <a:ext cx="7740352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Основные направления инновационной деятельности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Основные направления инновационной деятельности: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1. Формирование современного, образованного, нравственного, активного человека с развитым чувством ответственности за судьбу страны.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2. Последовательное создание в школе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здоровьесберегающего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образовательного пространства с обязательным использованием соответствующих технологий.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3. Развитие творческих способностей учащихся через урочную систему и систему дополнительного образования.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4. Широкое внедрение новых форм и методов обучения, в том числе современных технологий для обеспечения возможности индивидуального развития каждого ребенка.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5. Развитие системы воспитательной работы на принципе добровольности, свободы выбора и творчества.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1331640" y="980728"/>
            <a:ext cx="7380312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Моя практика</a:t>
            </a:r>
            <a:endParaRPr lang="ru-RU" sz="1400" dirty="0" smtClean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Прежде чем внедрить в свою профессиональную деятельность новые стандарты я прошла курсовую подготовку по ФГОС, изучила методическую литературу. На своих уроках я использую новые технологии и методики, что позволяет сделать процесс обучения более эффективным.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636912"/>
            <a:ext cx="8460432" cy="2160240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/>
              <a:t>Инновационные уроки </a:t>
            </a: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53493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Основа моделирования инновационного урока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772816"/>
            <a:ext cx="8208911" cy="4824536"/>
          </a:xfrm>
        </p:spPr>
        <p:txBody>
          <a:bodyPr>
            <a:normAutofit fontScale="85000" lnSpcReduction="10000"/>
          </a:bodyPr>
          <a:lstStyle/>
          <a:p>
            <a:pPr marL="0" indent="0" fontAlgn="base">
              <a:buNone/>
            </a:pPr>
            <a:r>
              <a:rPr lang="ru-RU" b="1" dirty="0"/>
              <a:t>Инновационный урок</a:t>
            </a:r>
            <a:r>
              <a:rPr lang="ru-RU" dirty="0"/>
              <a:t> – это динамичная, вариативная модель организации обучения и учения учащихся на определенный период времени.</a:t>
            </a:r>
            <a:r>
              <a:rPr lang="en-US" dirty="0"/>
              <a:t>​</a:t>
            </a:r>
          </a:p>
          <a:p>
            <a:pPr marL="0" indent="0" fontAlgn="base">
              <a:buNone/>
            </a:pPr>
            <a:r>
              <a:rPr lang="ru-RU" dirty="0"/>
              <a:t> В его основе могут быть:</a:t>
            </a:r>
            <a:r>
              <a:rPr lang="en-US" dirty="0"/>
              <a:t>​</a:t>
            </a:r>
          </a:p>
          <a:p>
            <a:pPr fontAlgn="base"/>
            <a:r>
              <a:rPr lang="ru-RU" dirty="0"/>
              <a:t>элементы внеклассной работы, лабораторных и практических работ, экскурсий,  факультативных занятий;</a:t>
            </a:r>
            <a:r>
              <a:rPr lang="en-US" dirty="0"/>
              <a:t>​</a:t>
            </a:r>
          </a:p>
          <a:p>
            <a:pPr marL="0" indent="0" fontAlgn="base">
              <a:buNone/>
            </a:pPr>
            <a:r>
              <a:rPr lang="en-US" dirty="0"/>
              <a:t>​</a:t>
            </a:r>
          </a:p>
          <a:p>
            <a:pPr fontAlgn="base"/>
            <a:r>
              <a:rPr lang="ru-RU" dirty="0"/>
              <a:t>обучение учащихся через художественные образы; раскрытие способностей школьников через активные методы творческой деятельности (при помощи элементов театра, музыки, кино, изобразительного искусства);</a:t>
            </a:r>
            <a:r>
              <a:rPr lang="en-US" dirty="0"/>
              <a:t>​</a:t>
            </a:r>
          </a:p>
          <a:p>
            <a:pPr marL="0" indent="0" fontAlgn="base">
              <a:buNone/>
            </a:pPr>
            <a:r>
              <a:rPr lang="en-US" dirty="0"/>
              <a:t>​</a:t>
            </a:r>
          </a:p>
          <a:p>
            <a:pPr fontAlgn="base"/>
            <a:r>
              <a:rPr lang="ru-RU" dirty="0"/>
              <a:t>научно-исследовательская деятельность, подразумевающая активное применение методологических знаний в процессе обучения, раскрывающая особенности мыслительной работы учащихся;</a:t>
            </a:r>
            <a:r>
              <a:rPr lang="en-US" dirty="0"/>
              <a:t>​</a:t>
            </a:r>
          </a:p>
          <a:p>
            <a:pPr marL="0" indent="0" fontAlgn="base">
              <a:buNone/>
            </a:pPr>
            <a:r>
              <a:rPr lang="en-US" dirty="0"/>
              <a:t>​</a:t>
            </a:r>
          </a:p>
          <a:p>
            <a:pPr fontAlgn="base"/>
            <a:r>
              <a:rPr lang="ru-RU" dirty="0"/>
              <a:t>применение психологических знаний, отражающих специфику личности учащихся, характер отношений в коллективе, и т. д.</a:t>
            </a:r>
            <a:r>
              <a:rPr lang="en-US" dirty="0"/>
              <a:t>​</a:t>
            </a:r>
          </a:p>
          <a:p>
            <a:pPr marL="0" indent="0" fontAlgn="base">
              <a:buNone/>
            </a:pPr>
            <a:r>
              <a:rPr lang="en-US" dirty="0"/>
              <a:t>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156630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Виды инновационных уроков:</a:t>
            </a:r>
            <a:r>
              <a:rPr lang="ru-RU" dirty="0"/>
              <a:t>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906326"/>
            <a:ext cx="8208912" cy="4691026"/>
          </a:xfrm>
        </p:spPr>
        <p:txBody>
          <a:bodyPr>
            <a:normAutofit fontScale="92500" lnSpcReduction="10000"/>
          </a:bodyPr>
          <a:lstStyle/>
          <a:p>
            <a:pPr fontAlgn="base"/>
            <a:r>
              <a:rPr lang="ru-RU" dirty="0"/>
              <a:t>уроки самостоятельной деятельности;</a:t>
            </a:r>
            <a:r>
              <a:rPr lang="en-US" dirty="0"/>
              <a:t>​</a:t>
            </a:r>
          </a:p>
          <a:p>
            <a:pPr marL="0" indent="0" fontAlgn="base">
              <a:buNone/>
            </a:pPr>
            <a:r>
              <a:rPr lang="en-US" dirty="0"/>
              <a:t>​</a:t>
            </a:r>
          </a:p>
          <a:p>
            <a:pPr fontAlgn="base"/>
            <a:r>
              <a:rPr lang="ru-RU" dirty="0"/>
              <a:t> уроки исследовательские;</a:t>
            </a:r>
            <a:r>
              <a:rPr lang="en-US" dirty="0"/>
              <a:t>​</a:t>
            </a:r>
          </a:p>
          <a:p>
            <a:pPr marL="0" indent="0" fontAlgn="base">
              <a:buNone/>
            </a:pPr>
            <a:r>
              <a:rPr lang="en-US" dirty="0"/>
              <a:t>​</a:t>
            </a:r>
          </a:p>
          <a:p>
            <a:pPr fontAlgn="base"/>
            <a:r>
              <a:rPr lang="ru-RU" dirty="0"/>
              <a:t> уроки на основе групповой технологии;</a:t>
            </a:r>
            <a:r>
              <a:rPr lang="en-US" dirty="0"/>
              <a:t>​</a:t>
            </a:r>
          </a:p>
          <a:p>
            <a:pPr marL="0" indent="0" fontAlgn="base">
              <a:buNone/>
            </a:pPr>
            <a:r>
              <a:rPr lang="en-US" dirty="0"/>
              <a:t>​</a:t>
            </a:r>
          </a:p>
          <a:p>
            <a:pPr fontAlgn="base"/>
            <a:r>
              <a:rPr lang="ru-RU" dirty="0"/>
              <a:t> уроки  проблемные; </a:t>
            </a:r>
            <a:r>
              <a:rPr lang="en-US" dirty="0"/>
              <a:t>​</a:t>
            </a:r>
          </a:p>
          <a:p>
            <a:pPr marL="0" indent="0" fontAlgn="base">
              <a:buNone/>
            </a:pPr>
            <a:r>
              <a:rPr lang="en-US" dirty="0"/>
              <a:t>​</a:t>
            </a:r>
          </a:p>
          <a:p>
            <a:pPr fontAlgn="base"/>
            <a:r>
              <a:rPr lang="ru-RU" dirty="0"/>
              <a:t>уроки дифференцированного обучения;</a:t>
            </a:r>
            <a:r>
              <a:rPr lang="en-US" dirty="0"/>
              <a:t>​</a:t>
            </a:r>
          </a:p>
          <a:p>
            <a:pPr marL="0" indent="0" fontAlgn="base">
              <a:buNone/>
            </a:pPr>
            <a:r>
              <a:rPr lang="en-US" dirty="0"/>
              <a:t>​</a:t>
            </a:r>
          </a:p>
          <a:p>
            <a:pPr fontAlgn="base"/>
            <a:r>
              <a:rPr lang="ru-RU" dirty="0"/>
              <a:t>уроки  на основе проектной деятельности;</a:t>
            </a:r>
            <a:r>
              <a:rPr lang="en-US" dirty="0"/>
              <a:t>​</a:t>
            </a:r>
          </a:p>
          <a:p>
            <a:pPr marL="0" indent="0" fontAlgn="base">
              <a:buNone/>
            </a:pPr>
            <a:r>
              <a:rPr lang="en-US" dirty="0"/>
              <a:t>​</a:t>
            </a:r>
          </a:p>
          <a:p>
            <a:pPr fontAlgn="base"/>
            <a:r>
              <a:rPr lang="ru-RU" dirty="0"/>
              <a:t> уроки-тренинги и др. </a:t>
            </a:r>
            <a:r>
              <a:rPr lang="en-US" dirty="0"/>
              <a:t>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18350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Уроки самостоятельной деятельности</a:t>
            </a:r>
            <a:r>
              <a:rPr lang="ru-RU" dirty="0"/>
              <a:t>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772816"/>
            <a:ext cx="7922841" cy="4896544"/>
          </a:xfrm>
        </p:spPr>
        <p:txBody>
          <a:bodyPr>
            <a:normAutofit fontScale="92500" lnSpcReduction="10000"/>
          </a:bodyPr>
          <a:lstStyle/>
          <a:p>
            <a:pPr marL="0" indent="0" fontAlgn="base">
              <a:buNone/>
            </a:pPr>
            <a:r>
              <a:rPr lang="ru-RU" dirty="0"/>
              <a:t>Все виды самостоятельной работы по дидактической цели можно разделить на пять групп:</a:t>
            </a:r>
            <a:r>
              <a:rPr lang="en-US" dirty="0"/>
              <a:t>​</a:t>
            </a:r>
          </a:p>
          <a:p>
            <a:pPr fontAlgn="base"/>
            <a:r>
              <a:rPr lang="en-US" dirty="0" smtClean="0"/>
              <a:t>​</a:t>
            </a:r>
            <a:r>
              <a:rPr lang="ru-RU" dirty="0"/>
              <a:t>приобретение новых знаний, овладение умением самостоятельно приобретать знания;</a:t>
            </a:r>
            <a:r>
              <a:rPr lang="en-US" dirty="0"/>
              <a:t>​</a:t>
            </a:r>
          </a:p>
          <a:p>
            <a:pPr marL="0" indent="0" fontAlgn="base">
              <a:buNone/>
            </a:pPr>
            <a:r>
              <a:rPr lang="en-US" dirty="0"/>
              <a:t>​</a:t>
            </a:r>
          </a:p>
          <a:p>
            <a:pPr fontAlgn="base"/>
            <a:r>
              <a:rPr lang="ru-RU" dirty="0"/>
              <a:t>закрепление и уточнение знаний;</a:t>
            </a:r>
            <a:r>
              <a:rPr lang="en-US" dirty="0"/>
              <a:t>​</a:t>
            </a:r>
          </a:p>
          <a:p>
            <a:pPr marL="0" indent="0" fontAlgn="base">
              <a:buNone/>
            </a:pPr>
            <a:r>
              <a:rPr lang="en-US" dirty="0"/>
              <a:t>​</a:t>
            </a:r>
          </a:p>
          <a:p>
            <a:pPr fontAlgn="base"/>
            <a:r>
              <a:rPr lang="ru-RU" dirty="0"/>
              <a:t> выработка умения применять знания в решении учебных и</a:t>
            </a:r>
            <a:r>
              <a:rPr lang="en-US" dirty="0"/>
              <a:t>​</a:t>
            </a:r>
          </a:p>
          <a:p>
            <a:pPr marL="0" indent="0" fontAlgn="base">
              <a:buNone/>
            </a:pPr>
            <a:r>
              <a:rPr lang="ru-RU" dirty="0"/>
              <a:t>         практических задач;</a:t>
            </a:r>
            <a:r>
              <a:rPr lang="en-US" dirty="0"/>
              <a:t>​</a:t>
            </a:r>
          </a:p>
          <a:p>
            <a:pPr marL="0" indent="0" fontAlgn="base">
              <a:buNone/>
            </a:pPr>
            <a:r>
              <a:rPr lang="en-US" dirty="0"/>
              <a:t>​</a:t>
            </a:r>
          </a:p>
          <a:p>
            <a:pPr fontAlgn="base"/>
            <a:r>
              <a:rPr lang="ru-RU" dirty="0"/>
              <a:t>формирование умений и навыков практического характера;</a:t>
            </a:r>
            <a:r>
              <a:rPr lang="en-US" dirty="0"/>
              <a:t>​</a:t>
            </a:r>
          </a:p>
          <a:p>
            <a:pPr marL="0" indent="0" fontAlgn="base">
              <a:buNone/>
            </a:pPr>
            <a:r>
              <a:rPr lang="en-US" dirty="0"/>
              <a:t>​</a:t>
            </a:r>
          </a:p>
          <a:p>
            <a:pPr fontAlgn="base"/>
            <a:r>
              <a:rPr lang="ru-RU" dirty="0"/>
              <a:t> формирование творческого характера, умения применять знания в усложненной ситуации.</a:t>
            </a:r>
            <a:r>
              <a:rPr lang="en-US" dirty="0"/>
              <a:t>​</a:t>
            </a:r>
          </a:p>
          <a:p>
            <a:pPr fontAlgn="base"/>
            <a:endParaRPr lang="en-US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11589896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1CACE3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203</TotalTime>
  <Words>417</Words>
  <Application>Microsoft Office PowerPoint</Application>
  <PresentationFormat>Экран (4:3)</PresentationFormat>
  <Paragraphs>121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6" baseType="lpstr">
      <vt:lpstr>Arial</vt:lpstr>
      <vt:lpstr>Century Gothic</vt:lpstr>
      <vt:lpstr>Monotype Corsiva</vt:lpstr>
      <vt:lpstr>Times New Roman</vt:lpstr>
      <vt:lpstr>Wingdings 3</vt:lpstr>
      <vt:lpstr>Легкий дым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Инновационные уроки </vt:lpstr>
      <vt:lpstr>Основа моделирования инновационного урока</vt:lpstr>
      <vt:lpstr>Виды инновационных уроков:​</vt:lpstr>
      <vt:lpstr>Уроки самостоятельной деятельности​</vt:lpstr>
      <vt:lpstr>  Исследовательский    урок​</vt:lpstr>
      <vt:lpstr>Презентация PowerPoint</vt:lpstr>
      <vt:lpstr>К поисковым видам деятельности могут быть отнесены следующие задания:​</vt:lpstr>
      <vt:lpstr>Уроки дифференцированного обучения​</vt:lpstr>
      <vt:lpstr>Проблемные уроки​</vt:lpstr>
      <vt:lpstr>Урок на основе проектной деятельности ​</vt:lpstr>
      <vt:lpstr>Урок на основе информационных технологий</vt:lpstr>
      <vt:lpstr>Интернет- ресурсы </vt:lpstr>
      <vt:lpstr>Презентация PowerPoint</vt:lpstr>
      <vt:lpstr>Результат использования технологий 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Тетрадь на спирали</dc:title>
  <dc:creator>Фокина Лидия Петровна</dc:creator>
  <cp:keywords>Шаблон презентации</cp:keywords>
  <cp:lastModifiedBy>Учетная запись Майкрософт</cp:lastModifiedBy>
  <cp:revision>26</cp:revision>
  <dcterms:created xsi:type="dcterms:W3CDTF">2014-11-07T17:01:55Z</dcterms:created>
  <dcterms:modified xsi:type="dcterms:W3CDTF">2021-03-14T06:53:00Z</dcterms:modified>
</cp:coreProperties>
</file>