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9" r:id="rId3"/>
    <p:sldId id="268" r:id="rId4"/>
    <p:sldId id="271" r:id="rId5"/>
    <p:sldId id="270" r:id="rId6"/>
    <p:sldId id="273" r:id="rId7"/>
    <p:sldId id="275" r:id="rId8"/>
    <p:sldId id="274" r:id="rId9"/>
    <p:sldId id="276" r:id="rId10"/>
    <p:sldId id="277" r:id="rId11"/>
    <p:sldId id="278" r:id="rId12"/>
    <p:sldId id="279" r:id="rId13"/>
    <p:sldId id="280" r:id="rId14"/>
    <p:sldId id="281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omic Sans MS" panose="030F0702030302020204" pitchFamily="66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88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573784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886200"/>
            <a:ext cx="57150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18.10.2019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215238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tx2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18.10.2019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18.10.2019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18.10.2019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18.10.2019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848872" cy="2880320"/>
          </a:xfrm>
        </p:spPr>
        <p:txBody>
          <a:bodyPr anchor="ctr"/>
          <a:lstStyle/>
          <a:p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Система воспитательной работы </a:t>
            </a:r>
            <a:b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классном коллективе. </a:t>
            </a:r>
            <a:b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Составление </a:t>
            </a:r>
            <a:b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воспитательного плана работы</a:t>
            </a: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7272808" cy="1752600"/>
          </a:xfrm>
        </p:spPr>
        <p:txBody>
          <a:bodyPr/>
          <a:lstStyle/>
          <a:p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(Семинар-практикум для молодых и вновь назначенных специалистов</a:t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«Проектирование урока. Как сделать урок интересным?»)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октября 2019 год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848872" cy="2664296"/>
          </a:xfrm>
        </p:spPr>
        <p:txBody>
          <a:bodyPr anchor="ctr"/>
          <a:lstStyle/>
          <a:p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Составление </a:t>
            </a:r>
            <a:b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воспитательного плана работы</a:t>
            </a: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35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80920" cy="5328592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режде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чем приступить к написанию плана воспитательной работы в классе, не забудьте: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ознакомиться с государственными документами, определяющими задачи воспитательной работы на современном этапе;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изучить документы школы, регламентирующие организацию воспитательной работы в классе;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изучить особенности развития воспитательной ситуации в классе;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изучить особенности возраста учащихся класса и определить, исходя из них цели и задачи воспитательной работы;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изучить уровень развития коллектива класса;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получить консультацию заместителя по воспитательной работе (если требуется)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изучить анализ развития классного коллектива за предыдущий год, проблемы и перспективы развития;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изучить календарь памятных дат предстоящего года и определить даты, необходимые для воспитания идейно-нравственной культуры учащихся;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 привлечь учащихся и родителей к планированию</a:t>
            </a:r>
            <a:r>
              <a:rPr lang="ru-RU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930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45259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успешно осуществить планирование, необходимо последовательно выполнить действия по следующему алгоритму: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анализ состояния и результатов воспитательной работы в классе за прошедший учебный год.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классным руководителем модели плана воспитательной работы на следующий учебный год.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классным руководителем образа учащегося, жизнедеятельности класса.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Коллективное планирование жизнедеятельности класса.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Уточнение, конкретизация целевого, содержательного, организационного и оценочно-диагностического компонентов воспитательной деятельности, оформление плана воспитательной работы.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606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80920" cy="45259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планировании работы классному руководителю важно соблюсти принцип оптимальности: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найти наилучший вариант участия детей и взрослых в коллективной работе по планированию;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избрать оптимальный вариант формы и структуры плана воспитательной работы, чтобы он был удобен для использования. 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Классному руководителю важно использовать существующие следующие подходы к планированию: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целенаправленность плана;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возрастных особенностей учащихся, ведущих интересов в классном коллективе;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преемственность, систематичность, последовательность запланированных дел;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реальность;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форм и методов;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характер планирования.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656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064896" cy="4525963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классного руководителя должен содержать следующие разделы: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воспитательной работы за прошедший учебный год.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Характеристика классного коллектива.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Цели и задачи воспитательной деятельности.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Основные направления  и дела классного коллектива.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Индивидуальная работа с учащимися.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6. Работа с родителями.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Изучение состояния и эффективности воспитательного процесса в классе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609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805611" y="1412777"/>
            <a:ext cx="6984776" cy="2088231"/>
          </a:xfrm>
          <a:prstGeom prst="horizontalScroll">
            <a:avLst>
              <a:gd name="adj" fmla="val 12500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r>
              <a:rPr lang="ru-RU" altLang="ru-RU" sz="2800" i="1" dirty="0" smtClean="0">
                <a:solidFill>
                  <a:srgbClr val="002060"/>
                </a:solidFill>
              </a:rPr>
              <a:t>Воспитательная </a:t>
            </a:r>
            <a:r>
              <a:rPr lang="ru-RU" altLang="ru-RU" sz="2800" i="1" dirty="0">
                <a:solidFill>
                  <a:srgbClr val="002060"/>
                </a:solidFill>
              </a:rPr>
              <a:t>система класса – </a:t>
            </a:r>
            <a:endParaRPr lang="ru-RU" altLang="ru-RU" sz="2800" i="1" dirty="0" smtClean="0">
              <a:solidFill>
                <a:srgbClr val="002060"/>
              </a:solidFill>
            </a:endParaRPr>
          </a:p>
          <a:p>
            <a:pPr algn="ctr" eaLnBrk="1" hangingPunct="1"/>
            <a:endParaRPr lang="ru-RU" altLang="ru-RU" sz="2400" i="1" dirty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/>
          </a:p>
          <a:p>
            <a:pPr algn="ctr" eaLnBrk="1" hangingPunct="1"/>
            <a:endParaRPr lang="ru-RU" altLang="ru-RU" sz="2400" i="1" dirty="0" smtClean="0"/>
          </a:p>
          <a:p>
            <a:pPr algn="ctr" eaLnBrk="1" hangingPunct="1"/>
            <a:endParaRPr lang="ru-RU" altLang="ru-RU" sz="2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115616" y="485511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Что же такое воспитательная система класса?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3922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539750" y="620713"/>
            <a:ext cx="8064500" cy="554513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i="1" u="sng" dirty="0">
                <a:solidFill>
                  <a:srgbClr val="002060"/>
                </a:solidFill>
              </a:rPr>
              <a:t>Воспитательная система класса </a:t>
            </a:r>
            <a:r>
              <a:rPr lang="ru-RU" altLang="ru-RU" sz="2400" i="1" dirty="0">
                <a:solidFill>
                  <a:srgbClr val="002060"/>
                </a:solidFill>
              </a:rPr>
              <a:t>– </a:t>
            </a:r>
          </a:p>
          <a:p>
            <a:pPr algn="ctr" eaLnBrk="1" hangingPunct="1"/>
            <a:r>
              <a:rPr lang="ru-RU" altLang="ru-RU" sz="2400" i="1" dirty="0"/>
              <a:t>это способ организации </a:t>
            </a:r>
          </a:p>
          <a:p>
            <a:pPr algn="ctr" eaLnBrk="1" hangingPunct="1"/>
            <a:r>
              <a:rPr lang="ru-RU" altLang="ru-RU" sz="2400" i="1" dirty="0"/>
              <a:t>жизнедеятельности </a:t>
            </a:r>
          </a:p>
          <a:p>
            <a:pPr algn="ctr" eaLnBrk="1" hangingPunct="1"/>
            <a:r>
              <a:rPr lang="ru-RU" altLang="ru-RU" sz="2400" i="1" dirty="0"/>
              <a:t>и воспитания членов классного сообщества, </a:t>
            </a:r>
          </a:p>
          <a:p>
            <a:pPr algn="ctr" eaLnBrk="1" hangingPunct="1"/>
            <a:r>
              <a:rPr lang="ru-RU" altLang="ru-RU" sz="2400" i="1" dirty="0"/>
              <a:t>представляющий собой целостную</a:t>
            </a:r>
          </a:p>
          <a:p>
            <a:pPr algn="ctr" eaLnBrk="1" hangingPunct="1"/>
            <a:r>
              <a:rPr lang="ru-RU" altLang="ru-RU" sz="2400" i="1" dirty="0"/>
              <a:t> и упорядоченную совокупность</a:t>
            </a:r>
          </a:p>
          <a:p>
            <a:pPr algn="ctr" eaLnBrk="1" hangingPunct="1"/>
            <a:r>
              <a:rPr lang="ru-RU" altLang="ru-RU" sz="2400" i="1" dirty="0"/>
              <a:t> взаимодействующих компонентов  </a:t>
            </a:r>
          </a:p>
          <a:p>
            <a:pPr algn="ctr" eaLnBrk="1" hangingPunct="1"/>
            <a:r>
              <a:rPr lang="ru-RU" altLang="ru-RU" sz="2400" i="1" dirty="0"/>
              <a:t>и способствующий развитию</a:t>
            </a:r>
          </a:p>
          <a:p>
            <a:pPr algn="ctr" eaLnBrk="1" hangingPunct="1"/>
            <a:r>
              <a:rPr lang="ru-RU" altLang="ru-RU" sz="2400" i="1" dirty="0"/>
              <a:t> личности и коллектива.</a:t>
            </a:r>
          </a:p>
        </p:txBody>
      </p:sp>
    </p:spTree>
    <p:extLst>
      <p:ext uri="{BB962C8B-B14F-4D97-AF65-F5344CB8AC3E}">
        <p14:creationId xmlns:p14="http://schemas.microsoft.com/office/powerpoint/2010/main" val="8871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395536" y="1196752"/>
            <a:ext cx="8208714" cy="352836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300" b="1" dirty="0" smtClean="0"/>
              <a:t>    </a:t>
            </a:r>
            <a:r>
              <a:rPr lang="ru-RU" sz="2300" b="1" dirty="0" smtClean="0">
                <a:solidFill>
                  <a:srgbClr val="002060"/>
                </a:solidFill>
              </a:rPr>
              <a:t>Моделирование </a:t>
            </a:r>
            <a:r>
              <a:rPr lang="ru-RU" sz="2300" b="1" dirty="0">
                <a:solidFill>
                  <a:srgbClr val="002060"/>
                </a:solidFill>
              </a:rPr>
              <a:t>воспитательной системы класса</a:t>
            </a:r>
            <a:r>
              <a:rPr lang="ru-RU" sz="2300" dirty="0"/>
              <a:t> </a:t>
            </a:r>
            <a:r>
              <a:rPr lang="ru-RU" sz="2400" dirty="0"/>
              <a:t>– </a:t>
            </a:r>
            <a:endParaRPr lang="ru-RU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98823" y="524001"/>
            <a:ext cx="79926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Что </a:t>
            </a:r>
            <a:r>
              <a:rPr lang="ru-RU" sz="2000" dirty="0" smtClean="0"/>
              <a:t>такое моделирование  воспитательной системы </a:t>
            </a:r>
            <a:r>
              <a:rPr lang="ru-RU" sz="2000" dirty="0"/>
              <a:t>класса?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0961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570297" y="476672"/>
            <a:ext cx="8064500" cy="554513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u="sng" dirty="0">
                <a:solidFill>
                  <a:srgbClr val="002060"/>
                </a:solidFill>
              </a:rPr>
              <a:t>Моделирование воспитательной системы класса</a:t>
            </a:r>
            <a:r>
              <a:rPr lang="ru-RU" sz="2400" dirty="0"/>
              <a:t> – </a:t>
            </a:r>
            <a:endParaRPr lang="ru-RU" sz="2400" dirty="0" smtClean="0"/>
          </a:p>
          <a:p>
            <a:pPr algn="ctr" eaLnBrk="1" hangingPunct="1"/>
            <a:r>
              <a:rPr lang="ru-RU" sz="2400" dirty="0" smtClean="0"/>
              <a:t>это </a:t>
            </a:r>
            <a:r>
              <a:rPr lang="ru-RU" sz="2400" dirty="0"/>
              <a:t>процесс </a:t>
            </a:r>
            <a:r>
              <a:rPr lang="ru-RU" sz="2400" dirty="0" smtClean="0"/>
              <a:t>взаимодействия классного </a:t>
            </a:r>
            <a:r>
              <a:rPr lang="ru-RU" sz="2400" dirty="0"/>
              <a:t>руководителя </a:t>
            </a:r>
            <a:endParaRPr lang="ru-RU" sz="2400" dirty="0" smtClean="0"/>
          </a:p>
          <a:p>
            <a:pPr algn="ctr" eaLnBrk="1" hangingPunct="1"/>
            <a:r>
              <a:rPr lang="ru-RU" sz="2400" dirty="0" smtClean="0"/>
              <a:t>со </a:t>
            </a:r>
            <a:r>
              <a:rPr lang="ru-RU" sz="2400" dirty="0"/>
              <a:t>своими коллегами, учащимися и их </a:t>
            </a:r>
            <a:r>
              <a:rPr lang="ru-RU" sz="2400" dirty="0" smtClean="0"/>
              <a:t>родителями</a:t>
            </a:r>
          </a:p>
          <a:p>
            <a:pPr algn="ctr" eaLnBrk="1" hangingPunct="1"/>
            <a:r>
              <a:rPr lang="ru-RU" sz="2400" dirty="0" smtClean="0"/>
              <a:t> </a:t>
            </a:r>
            <a:r>
              <a:rPr lang="ru-RU" sz="2400" dirty="0"/>
              <a:t>по формированию целостного коллективного </a:t>
            </a:r>
            <a:endParaRPr lang="ru-RU" sz="2400" dirty="0" smtClean="0"/>
          </a:p>
          <a:p>
            <a:pPr algn="ctr" eaLnBrk="1" hangingPunct="1"/>
            <a:r>
              <a:rPr lang="ru-RU" sz="2400" dirty="0" smtClean="0"/>
              <a:t>представления о </a:t>
            </a:r>
            <a:r>
              <a:rPr lang="ru-RU" sz="2400" dirty="0"/>
              <a:t>важнейших качествах и </a:t>
            </a:r>
            <a:r>
              <a:rPr lang="ru-RU" sz="2400" u="sng" dirty="0"/>
              <a:t>компонентах</a:t>
            </a:r>
            <a:r>
              <a:rPr lang="ru-RU" sz="2400" dirty="0"/>
              <a:t> </a:t>
            </a:r>
            <a:endParaRPr lang="ru-RU" sz="2400" dirty="0" smtClean="0"/>
          </a:p>
          <a:p>
            <a:pPr algn="ctr" eaLnBrk="1" hangingPunct="1"/>
            <a:r>
              <a:rPr lang="ru-RU" sz="2400" u="sng" dirty="0" smtClean="0"/>
              <a:t>воспитательной </a:t>
            </a:r>
            <a:r>
              <a:rPr lang="ru-RU" sz="2400" u="sng" dirty="0"/>
              <a:t>системы</a:t>
            </a:r>
            <a:r>
              <a:rPr lang="ru-RU" sz="2400" dirty="0"/>
              <a:t>, </a:t>
            </a:r>
            <a:r>
              <a:rPr lang="ru-RU" sz="2400" dirty="0" smtClean="0"/>
              <a:t>об </a:t>
            </a:r>
            <a:r>
              <a:rPr lang="ru-RU" sz="2400" dirty="0"/>
              <a:t>основных </a:t>
            </a:r>
            <a:endParaRPr lang="ru-RU" sz="2400" dirty="0" smtClean="0"/>
          </a:p>
          <a:p>
            <a:pPr algn="ctr" eaLnBrk="1" hangingPunct="1"/>
            <a:r>
              <a:rPr lang="ru-RU" sz="2400" dirty="0" smtClean="0"/>
              <a:t>ее </a:t>
            </a:r>
            <a:r>
              <a:rPr lang="ru-RU" sz="2400" dirty="0"/>
              <a:t>системообразующих факторах и связях, </a:t>
            </a:r>
            <a:endParaRPr lang="ru-RU" sz="2400" dirty="0" smtClean="0"/>
          </a:p>
          <a:p>
            <a:pPr algn="ctr" eaLnBrk="1" hangingPunct="1"/>
            <a:r>
              <a:rPr lang="ru-RU" sz="2400" dirty="0" smtClean="0"/>
              <a:t>о </a:t>
            </a:r>
            <a:r>
              <a:rPr lang="ru-RU" sz="2400" dirty="0"/>
              <a:t>путях, </a:t>
            </a:r>
            <a:r>
              <a:rPr lang="ru-RU" sz="2400" dirty="0" smtClean="0"/>
              <a:t>этапах </a:t>
            </a:r>
            <a:r>
              <a:rPr lang="ru-RU" sz="2400" dirty="0"/>
              <a:t>и способах ее построения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224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476375" y="332656"/>
            <a:ext cx="6553200" cy="1131019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400" b="1" dirty="0" smtClean="0"/>
          </a:p>
          <a:p>
            <a:pPr algn="ctr" eaLnBrk="1" hangingPunct="1"/>
            <a:r>
              <a:rPr lang="ru-RU" altLang="ru-RU" sz="2400" b="1" dirty="0" smtClean="0"/>
              <a:t>Основные </a:t>
            </a:r>
            <a:r>
              <a:rPr lang="ru-RU" altLang="ru-RU" sz="2400" b="1" dirty="0"/>
              <a:t>компоненты и элементы</a:t>
            </a:r>
          </a:p>
          <a:p>
            <a:pPr algn="ctr" eaLnBrk="1" hangingPunct="1"/>
            <a:r>
              <a:rPr lang="ru-RU" altLang="ru-RU" sz="2400" b="1" dirty="0"/>
              <a:t> воспитательной системы класса</a:t>
            </a:r>
            <a:r>
              <a:rPr lang="ru-RU" altLang="ru-RU" sz="2400" b="1" dirty="0" smtClean="0"/>
              <a:t>.</a:t>
            </a:r>
            <a:r>
              <a:rPr lang="ru-RU" sz="2400" i="1" dirty="0"/>
              <a:t> </a:t>
            </a:r>
            <a:endParaRPr lang="ru-RU" sz="2400" i="1" dirty="0" smtClean="0"/>
          </a:p>
          <a:p>
            <a:pPr algn="ctr" eaLnBrk="1" hangingPunct="1"/>
            <a:r>
              <a:rPr lang="ru-RU" sz="2400" i="1" dirty="0" smtClean="0"/>
              <a:t>(</a:t>
            </a:r>
            <a:r>
              <a:rPr lang="ru-RU" sz="2400" i="1" dirty="0"/>
              <a:t>см. таблицу 1)</a:t>
            </a:r>
          </a:p>
          <a:p>
            <a:pPr algn="ctr" eaLnBrk="1" hangingPunct="1"/>
            <a:endParaRPr lang="ru-RU" altLang="ru-RU" sz="2400" b="1" dirty="0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395288" y="2060575"/>
            <a:ext cx="3024187" cy="9350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err="1"/>
              <a:t>Индивидно</a:t>
            </a:r>
            <a:r>
              <a:rPr lang="ru-RU" altLang="ru-RU" sz="2000" b="1" dirty="0"/>
              <a:t>-</a:t>
            </a:r>
          </a:p>
          <a:p>
            <a:pPr algn="ctr" eaLnBrk="1" hangingPunct="1"/>
            <a:r>
              <a:rPr lang="ru-RU" altLang="ru-RU" sz="2000" b="1" dirty="0"/>
              <a:t>групповой компонент 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4932040" y="2133600"/>
            <a:ext cx="3673799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Ценностно-</a:t>
            </a:r>
          </a:p>
          <a:p>
            <a:pPr algn="ctr" eaLnBrk="1" hangingPunct="1"/>
            <a:r>
              <a:rPr lang="ru-RU" altLang="ru-RU" sz="2000" b="1" dirty="0"/>
              <a:t>ориентационный компонент 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395288" y="3573463"/>
            <a:ext cx="3672656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Функционально</a:t>
            </a:r>
          </a:p>
          <a:p>
            <a:pPr algn="ctr" eaLnBrk="1" hangingPunct="1"/>
            <a:r>
              <a:rPr lang="ru-RU" altLang="ru-RU" sz="2000" b="1" dirty="0" err="1"/>
              <a:t>деятельностный</a:t>
            </a:r>
            <a:r>
              <a:rPr lang="ru-RU" altLang="ru-RU" sz="2000" b="1" dirty="0"/>
              <a:t> компонент 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5076056" y="3644900"/>
            <a:ext cx="3601219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Пространственно-</a:t>
            </a:r>
          </a:p>
          <a:p>
            <a:pPr algn="ctr" eaLnBrk="1" hangingPunct="1"/>
            <a:r>
              <a:rPr lang="ru-RU" altLang="ru-RU" sz="2000" b="1" dirty="0"/>
              <a:t>временной компонент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2916238" y="5013325"/>
            <a:ext cx="3671986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err="1"/>
              <a:t>Диагностико</a:t>
            </a:r>
            <a:r>
              <a:rPr lang="ru-RU" altLang="ru-RU" sz="2000" b="1" dirty="0"/>
              <a:t>-</a:t>
            </a:r>
          </a:p>
          <a:p>
            <a:pPr algn="ctr" eaLnBrk="1" hangingPunct="1"/>
            <a:r>
              <a:rPr lang="ru-RU" altLang="ru-RU" sz="2000" b="1" dirty="0"/>
              <a:t>аналитический компонент </a:t>
            </a:r>
          </a:p>
        </p:txBody>
      </p:sp>
    </p:spTree>
    <p:extLst>
      <p:ext uri="{BB962C8B-B14F-4D97-AF65-F5344CB8AC3E}">
        <p14:creationId xmlns:p14="http://schemas.microsoft.com/office/powerpoint/2010/main" val="358250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2843213" y="188913"/>
            <a:ext cx="3475037" cy="35976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2755357" y="765374"/>
            <a:ext cx="3755524" cy="46113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3995739" y="1406685"/>
            <a:ext cx="1352977" cy="43813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840439" y="1325107"/>
            <a:ext cx="1841322" cy="626889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3603046" y="2024228"/>
            <a:ext cx="1794130" cy="540676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2063" name="Oval 15"/>
          <p:cNvSpPr>
            <a:spLocks noChangeArrowheads="1"/>
          </p:cNvSpPr>
          <p:nvPr/>
        </p:nvSpPr>
        <p:spPr bwMode="auto">
          <a:xfrm>
            <a:off x="6372057" y="1244040"/>
            <a:ext cx="2016367" cy="807243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3936602" y="2751312"/>
            <a:ext cx="1368425" cy="5762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558333" y="2546957"/>
            <a:ext cx="1890660" cy="829054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1503663" y="3405442"/>
            <a:ext cx="2040721" cy="831796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5531982" y="3405442"/>
            <a:ext cx="1848257" cy="736654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6671517" y="2576432"/>
            <a:ext cx="1905303" cy="770103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H="1" flipV="1">
            <a:off x="2681761" y="1577975"/>
            <a:ext cx="131194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5364165" y="1577975"/>
            <a:ext cx="95408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4596718" y="187976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H="1">
            <a:off x="2448993" y="2924944"/>
            <a:ext cx="14860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3337734" y="3361415"/>
            <a:ext cx="782357" cy="278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4788378" y="3346535"/>
            <a:ext cx="743605" cy="3663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5305027" y="2961484"/>
            <a:ext cx="13664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4558309" y="2546957"/>
            <a:ext cx="9602" cy="1986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4581216" y="548680"/>
            <a:ext cx="0" cy="216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 flipH="1">
            <a:off x="4620815" y="1226504"/>
            <a:ext cx="24607" cy="1801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2117930" y="1985665"/>
            <a:ext cx="1817118" cy="7810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 flipH="1">
            <a:off x="5348715" y="2051283"/>
            <a:ext cx="1864486" cy="7154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83568" y="4348364"/>
            <a:ext cx="7964345" cy="102485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1115616" y="3361414"/>
            <a:ext cx="0" cy="9869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 flipH="1">
            <a:off x="1428632" y="4142096"/>
            <a:ext cx="551080" cy="2062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7884368" y="3327575"/>
            <a:ext cx="0" cy="10207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>
            <a:off x="6907995" y="4142094"/>
            <a:ext cx="472245" cy="2062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AutoShape 6"/>
          <p:cNvSpPr>
            <a:spLocks noChangeArrowheads="1"/>
          </p:cNvSpPr>
          <p:nvPr/>
        </p:nvSpPr>
        <p:spPr bwMode="auto">
          <a:xfrm>
            <a:off x="511564" y="5589240"/>
            <a:ext cx="1937427" cy="602084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31" name="AutoShape 7"/>
          <p:cNvSpPr>
            <a:spLocks noChangeArrowheads="1"/>
          </p:cNvSpPr>
          <p:nvPr/>
        </p:nvSpPr>
        <p:spPr bwMode="auto">
          <a:xfrm>
            <a:off x="2589534" y="5589240"/>
            <a:ext cx="1530557" cy="602084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4484520" y="5544178"/>
            <a:ext cx="1728389" cy="647146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600" dirty="0"/>
          </a:p>
        </p:txBody>
      </p:sp>
      <p:sp>
        <p:nvSpPr>
          <p:cNvPr id="33" name="AutoShape 9"/>
          <p:cNvSpPr>
            <a:spLocks noChangeArrowheads="1"/>
          </p:cNvSpPr>
          <p:nvPr/>
        </p:nvSpPr>
        <p:spPr bwMode="auto">
          <a:xfrm>
            <a:off x="6724055" y="5589240"/>
            <a:ext cx="1800225" cy="611269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1400" dirty="0"/>
          </a:p>
        </p:txBody>
      </p:sp>
      <p:sp>
        <p:nvSpPr>
          <p:cNvPr id="34" name="AutoShape 10"/>
          <p:cNvSpPr>
            <a:spLocks noChangeArrowheads="1"/>
          </p:cNvSpPr>
          <p:nvPr/>
        </p:nvSpPr>
        <p:spPr bwMode="auto">
          <a:xfrm>
            <a:off x="3995738" y="6458234"/>
            <a:ext cx="1873123" cy="3603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b="1" dirty="0"/>
          </a:p>
        </p:txBody>
      </p:sp>
      <p:sp>
        <p:nvSpPr>
          <p:cNvPr id="35" name="Line 19"/>
          <p:cNvSpPr>
            <a:spLocks noChangeShapeType="1"/>
          </p:cNvSpPr>
          <p:nvPr/>
        </p:nvSpPr>
        <p:spPr bwMode="auto">
          <a:xfrm>
            <a:off x="1428631" y="5373215"/>
            <a:ext cx="1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" name="Line 19"/>
          <p:cNvSpPr>
            <a:spLocks noChangeShapeType="1"/>
          </p:cNvSpPr>
          <p:nvPr/>
        </p:nvSpPr>
        <p:spPr bwMode="auto">
          <a:xfrm flipH="1">
            <a:off x="3438723" y="5373214"/>
            <a:ext cx="613" cy="24009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 flipH="1">
            <a:off x="5347183" y="5373214"/>
            <a:ext cx="16982" cy="2160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" name="Line 19"/>
          <p:cNvSpPr>
            <a:spLocks noChangeShapeType="1"/>
          </p:cNvSpPr>
          <p:nvPr/>
        </p:nvSpPr>
        <p:spPr bwMode="auto">
          <a:xfrm flipH="1">
            <a:off x="7624168" y="5373214"/>
            <a:ext cx="1226" cy="216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 flipH="1" flipV="1">
            <a:off x="1619672" y="6200508"/>
            <a:ext cx="2374037" cy="5208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" name="Line 19"/>
          <p:cNvSpPr>
            <a:spLocks noChangeShapeType="1"/>
          </p:cNvSpPr>
          <p:nvPr/>
        </p:nvSpPr>
        <p:spPr bwMode="auto">
          <a:xfrm flipH="1" flipV="1">
            <a:off x="3170844" y="6168657"/>
            <a:ext cx="1410372" cy="292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 flipV="1">
            <a:off x="5160180" y="6200509"/>
            <a:ext cx="0" cy="2604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 flipV="1">
            <a:off x="5841208" y="6021286"/>
            <a:ext cx="882847" cy="4618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2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9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2073" grpId="0" animBg="1"/>
      <p:bldP spid="2074" grpId="0" animBg="1"/>
      <p:bldP spid="2076" grpId="0" animBg="1"/>
      <p:bldP spid="2080" grpId="0" animBg="1"/>
      <p:bldP spid="2081" grpId="0" animBg="1"/>
      <p:bldP spid="2082" grpId="0" animBg="1"/>
      <p:bldP spid="2083" grpId="0" animBg="1"/>
      <p:bldP spid="2085" grpId="0" animBg="1"/>
      <p:bldP spid="2086" grpId="0" animBg="1"/>
      <p:bldP spid="2087" grpId="0" animBg="1"/>
      <p:bldP spid="2088" grpId="0" animBg="1"/>
      <p:bldP spid="209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2843213" y="188913"/>
            <a:ext cx="3475037" cy="35976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/>
              <a:t>Цель воспитательной системы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2755357" y="765374"/>
            <a:ext cx="3755524" cy="46113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/>
              <a:t>Задачи воспитательной системы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3995739" y="1406685"/>
            <a:ext cx="1352977" cy="43813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/>
              <a:t>Принципы</a:t>
            </a:r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840439" y="1325107"/>
            <a:ext cx="1841322" cy="626889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/>
              <a:t>самооценки</a:t>
            </a:r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3603046" y="2024228"/>
            <a:ext cx="1794130" cy="540676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человечности</a:t>
            </a:r>
          </a:p>
        </p:txBody>
      </p:sp>
      <p:sp>
        <p:nvSpPr>
          <p:cNvPr id="2063" name="Oval 15"/>
          <p:cNvSpPr>
            <a:spLocks noChangeArrowheads="1"/>
          </p:cNvSpPr>
          <p:nvPr/>
        </p:nvSpPr>
        <p:spPr bwMode="auto">
          <a:xfrm>
            <a:off x="6372057" y="1244040"/>
            <a:ext cx="2016367" cy="807243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индивидуальности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3936602" y="2751312"/>
            <a:ext cx="1368425" cy="5762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/>
              <a:t>Средства</a:t>
            </a:r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558333" y="2546957"/>
            <a:ext cx="1890660" cy="829054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само -</a:t>
            </a:r>
          </a:p>
          <a:p>
            <a:pPr algn="ctr" eaLnBrk="1" hangingPunct="1"/>
            <a:r>
              <a:rPr lang="ru-RU" altLang="ru-RU" dirty="0"/>
              <a:t>управление</a:t>
            </a:r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1503663" y="3405442"/>
            <a:ext cx="2040721" cy="831796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система</a:t>
            </a:r>
          </a:p>
          <a:p>
            <a:pPr algn="ctr" eaLnBrk="1" hangingPunct="1"/>
            <a:r>
              <a:rPr lang="ru-RU" altLang="ru-RU" dirty="0"/>
              <a:t> классных </a:t>
            </a:r>
          </a:p>
          <a:p>
            <a:pPr algn="ctr" eaLnBrk="1" hangingPunct="1"/>
            <a:r>
              <a:rPr lang="ru-RU" altLang="ru-RU" dirty="0"/>
              <a:t>часов</a:t>
            </a:r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5531982" y="3405442"/>
            <a:ext cx="1848257" cy="736654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экскурсии.</a:t>
            </a:r>
          </a:p>
          <a:p>
            <a:pPr algn="ctr" eaLnBrk="1" hangingPunct="1"/>
            <a:r>
              <a:rPr lang="ru-RU" altLang="ru-RU" dirty="0"/>
              <a:t>походы,</a:t>
            </a:r>
          </a:p>
          <a:p>
            <a:pPr algn="ctr" eaLnBrk="1" hangingPunct="1"/>
            <a:r>
              <a:rPr lang="ru-RU" altLang="ru-RU" dirty="0"/>
              <a:t>поездки</a:t>
            </a:r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6671517" y="2576432"/>
            <a:ext cx="1905303" cy="770103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проф-</a:t>
            </a:r>
          </a:p>
          <a:p>
            <a:pPr algn="ctr" eaLnBrk="1" hangingPunct="1"/>
            <a:r>
              <a:rPr lang="ru-RU" altLang="ru-RU" dirty="0"/>
              <a:t>ориентация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H="1" flipV="1">
            <a:off x="2681761" y="1577975"/>
            <a:ext cx="131194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5364165" y="1577975"/>
            <a:ext cx="95408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4596718" y="187976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H="1">
            <a:off x="2448993" y="2924944"/>
            <a:ext cx="14860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3337734" y="3361415"/>
            <a:ext cx="782357" cy="2788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4788378" y="3346535"/>
            <a:ext cx="743605" cy="3663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5305027" y="2961484"/>
            <a:ext cx="13664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4558309" y="2546957"/>
            <a:ext cx="9602" cy="1986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4581216" y="548680"/>
            <a:ext cx="0" cy="216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 flipH="1">
            <a:off x="4620815" y="1226504"/>
            <a:ext cx="24607" cy="1801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2117930" y="1985665"/>
            <a:ext cx="1817118" cy="7810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 flipH="1">
            <a:off x="5348715" y="2051283"/>
            <a:ext cx="1864486" cy="7154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83568" y="4348364"/>
            <a:ext cx="7964345" cy="102485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Результат:</a:t>
            </a:r>
          </a:p>
          <a:p>
            <a:pPr algn="ctr" eaLnBrk="1" hangingPunct="1"/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-система нравственных ценностей (личность, семья, коллектив, дружба);</a:t>
            </a:r>
          </a:p>
          <a:p>
            <a:pPr algn="ctr" eaLnBrk="1" hangingPunct="1"/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-активное участие в жизни класса, школы, города, района;</a:t>
            </a:r>
          </a:p>
          <a:p>
            <a:pPr algn="ctr" eaLnBrk="1" hangingPunct="1"/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-знания о предприятиях </a:t>
            </a:r>
            <a:r>
              <a:rPr lang="ru-RU" alt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села, города</a:t>
            </a: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о профессиях</a:t>
            </a:r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1115616" y="3361414"/>
            <a:ext cx="0" cy="9869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 flipH="1">
            <a:off x="1428632" y="4142096"/>
            <a:ext cx="551080" cy="2062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7884368" y="3327575"/>
            <a:ext cx="0" cy="10207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>
            <a:off x="6907995" y="4142094"/>
            <a:ext cx="472245" cy="2062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AutoShape 6"/>
          <p:cNvSpPr>
            <a:spLocks noChangeArrowheads="1"/>
          </p:cNvSpPr>
          <p:nvPr/>
        </p:nvSpPr>
        <p:spPr bwMode="auto">
          <a:xfrm>
            <a:off x="511564" y="5589240"/>
            <a:ext cx="1937427" cy="602084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личный пример</a:t>
            </a:r>
          </a:p>
          <a:p>
            <a:pPr algn="ctr" eaLnBrk="1" hangingPunct="1"/>
            <a:r>
              <a:rPr lang="ru-RU" altLang="ru-RU" dirty="0"/>
              <a:t> учителя</a:t>
            </a:r>
          </a:p>
        </p:txBody>
      </p:sp>
      <p:sp>
        <p:nvSpPr>
          <p:cNvPr id="31" name="AutoShape 7"/>
          <p:cNvSpPr>
            <a:spLocks noChangeArrowheads="1"/>
          </p:cNvSpPr>
          <p:nvPr/>
        </p:nvSpPr>
        <p:spPr bwMode="auto">
          <a:xfrm>
            <a:off x="2589534" y="5589240"/>
            <a:ext cx="1530557" cy="602084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помощь</a:t>
            </a:r>
          </a:p>
          <a:p>
            <a:pPr algn="ctr" eaLnBrk="1" hangingPunct="1"/>
            <a:r>
              <a:rPr lang="ru-RU" altLang="ru-RU" dirty="0"/>
              <a:t> родителей</a:t>
            </a: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4484520" y="5544178"/>
            <a:ext cx="1728389" cy="647146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dirty="0"/>
              <a:t>совместная </a:t>
            </a:r>
          </a:p>
          <a:p>
            <a:pPr algn="ctr" eaLnBrk="1" hangingPunct="1"/>
            <a:r>
              <a:rPr lang="ru-RU" altLang="ru-RU" sz="1600" dirty="0"/>
              <a:t>деятельность</a:t>
            </a:r>
          </a:p>
          <a:p>
            <a:pPr algn="ctr" eaLnBrk="1" hangingPunct="1"/>
            <a:r>
              <a:rPr lang="ru-RU" altLang="ru-RU" sz="1600" dirty="0"/>
              <a:t>учителя</a:t>
            </a:r>
          </a:p>
        </p:txBody>
      </p:sp>
      <p:sp>
        <p:nvSpPr>
          <p:cNvPr id="33" name="AutoShape 9"/>
          <p:cNvSpPr>
            <a:spLocks noChangeArrowheads="1"/>
          </p:cNvSpPr>
          <p:nvPr/>
        </p:nvSpPr>
        <p:spPr bwMode="auto">
          <a:xfrm>
            <a:off x="6724055" y="5589240"/>
            <a:ext cx="1800225" cy="611269"/>
          </a:xfrm>
          <a:prstGeom prst="flowChartAlternateProcess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dirty="0"/>
              <a:t>материально-</a:t>
            </a:r>
          </a:p>
          <a:p>
            <a:pPr algn="ctr" eaLnBrk="1" hangingPunct="1"/>
            <a:r>
              <a:rPr lang="ru-RU" altLang="ru-RU" sz="1400" dirty="0"/>
              <a:t>техническая </a:t>
            </a:r>
          </a:p>
          <a:p>
            <a:pPr algn="ctr" eaLnBrk="1" hangingPunct="1"/>
            <a:r>
              <a:rPr lang="ru-RU" altLang="ru-RU" sz="1400" dirty="0"/>
              <a:t>база</a:t>
            </a:r>
          </a:p>
        </p:txBody>
      </p:sp>
      <p:sp>
        <p:nvSpPr>
          <p:cNvPr id="34" name="AutoShape 10"/>
          <p:cNvSpPr>
            <a:spLocks noChangeArrowheads="1"/>
          </p:cNvSpPr>
          <p:nvPr/>
        </p:nvSpPr>
        <p:spPr bwMode="auto">
          <a:xfrm>
            <a:off x="3995738" y="6458234"/>
            <a:ext cx="1873123" cy="3603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/>
              <a:t>условия</a:t>
            </a:r>
          </a:p>
        </p:txBody>
      </p:sp>
      <p:sp>
        <p:nvSpPr>
          <p:cNvPr id="35" name="Line 19"/>
          <p:cNvSpPr>
            <a:spLocks noChangeShapeType="1"/>
          </p:cNvSpPr>
          <p:nvPr/>
        </p:nvSpPr>
        <p:spPr bwMode="auto">
          <a:xfrm flipH="1">
            <a:off x="1427406" y="5373215"/>
            <a:ext cx="1226" cy="3518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" name="Line 19"/>
          <p:cNvSpPr>
            <a:spLocks noChangeShapeType="1"/>
          </p:cNvSpPr>
          <p:nvPr/>
        </p:nvSpPr>
        <p:spPr bwMode="auto">
          <a:xfrm flipH="1">
            <a:off x="3438723" y="5261464"/>
            <a:ext cx="1226" cy="3518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 flipH="1">
            <a:off x="5347183" y="5237396"/>
            <a:ext cx="1226" cy="3518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" name="Line 19"/>
          <p:cNvSpPr>
            <a:spLocks noChangeShapeType="1"/>
          </p:cNvSpPr>
          <p:nvPr/>
        </p:nvSpPr>
        <p:spPr bwMode="auto">
          <a:xfrm flipH="1">
            <a:off x="7624168" y="5373214"/>
            <a:ext cx="1226" cy="216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 flipH="1" flipV="1">
            <a:off x="1619672" y="6200508"/>
            <a:ext cx="2374037" cy="5208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" name="Line 19"/>
          <p:cNvSpPr>
            <a:spLocks noChangeShapeType="1"/>
          </p:cNvSpPr>
          <p:nvPr/>
        </p:nvSpPr>
        <p:spPr bwMode="auto">
          <a:xfrm flipH="1" flipV="1">
            <a:off x="3170844" y="6168657"/>
            <a:ext cx="1410372" cy="292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 flipV="1">
            <a:off x="5160180" y="6200509"/>
            <a:ext cx="0" cy="2604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 flipV="1">
            <a:off x="5841208" y="6021286"/>
            <a:ext cx="882847" cy="4618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5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2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9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2073" grpId="0" animBg="1"/>
      <p:bldP spid="2074" grpId="0" animBg="1"/>
      <p:bldP spid="2076" grpId="0" animBg="1"/>
      <p:bldP spid="2080" grpId="0" animBg="1"/>
      <p:bldP spid="2081" grpId="0" animBg="1"/>
      <p:bldP spid="2082" grpId="0" animBg="1"/>
      <p:bldP spid="2083" grpId="0" animBg="1"/>
      <p:bldP spid="2085" grpId="0" animBg="1"/>
      <p:bldP spid="2086" grpId="0" animBg="1"/>
      <p:bldP spid="2087" grpId="0" animBg="1"/>
      <p:bldP spid="2088" grpId="0" animBg="1"/>
      <p:bldP spid="209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570297" y="764704"/>
            <a:ext cx="8064500" cy="554513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ru-RU" sz="2400" b="1" dirty="0" smtClean="0"/>
              <a:t>Первый </a:t>
            </a:r>
            <a:r>
              <a:rPr lang="ru-RU" sz="2400" b="1" dirty="0"/>
              <a:t>этап </a:t>
            </a:r>
            <a:r>
              <a:rPr lang="ru-RU" sz="2400" dirty="0"/>
              <a:t>– этап проектирования системы 5 класс;</a:t>
            </a:r>
          </a:p>
          <a:p>
            <a:pPr lvl="0"/>
            <a:r>
              <a:rPr lang="ru-RU" sz="2400" b="1" dirty="0"/>
              <a:t>Второй этап </a:t>
            </a:r>
            <a:r>
              <a:rPr lang="ru-RU" sz="2400" dirty="0"/>
              <a:t>– этап становления системы 6-7 класс;</a:t>
            </a:r>
          </a:p>
          <a:p>
            <a:pPr lvl="0"/>
            <a:r>
              <a:rPr lang="ru-RU" sz="2400" b="1" dirty="0"/>
              <a:t>Третий этап </a:t>
            </a:r>
            <a:r>
              <a:rPr lang="ru-RU" sz="2400" dirty="0"/>
              <a:t>– этап стабильного </a:t>
            </a:r>
            <a:r>
              <a:rPr lang="ru-RU" sz="2400" dirty="0" smtClean="0"/>
              <a:t>функционирования</a:t>
            </a:r>
          </a:p>
          <a:p>
            <a:pPr lvl="0"/>
            <a:r>
              <a:rPr lang="ru-RU" sz="2400" dirty="0" smtClean="0"/>
              <a:t> </a:t>
            </a:r>
            <a:r>
              <a:rPr lang="ru-RU" sz="2400" dirty="0"/>
              <a:t>системы 8-9 класс;</a:t>
            </a:r>
          </a:p>
          <a:p>
            <a:r>
              <a:rPr lang="ru-RU" sz="2400" b="1" dirty="0"/>
              <a:t>Четвёртый этап </a:t>
            </a:r>
            <a:r>
              <a:rPr lang="ru-RU" sz="2400" dirty="0"/>
              <a:t>– этап обобщения результатов </a:t>
            </a:r>
            <a:endParaRPr lang="ru-RU" sz="2400" dirty="0" smtClean="0"/>
          </a:p>
          <a:p>
            <a:r>
              <a:rPr lang="ru-RU" sz="2400" dirty="0" smtClean="0"/>
              <a:t>и </a:t>
            </a:r>
            <a:r>
              <a:rPr lang="ru-RU" sz="2400" dirty="0"/>
              <a:t>обновления системы 10-11 класс.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4897" y="548680"/>
            <a:ext cx="6715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Этапы развития воспитательной системы.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776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584</Words>
  <Application>Microsoft Office PowerPoint</Application>
  <PresentationFormat>Экран (4:3)</PresentationFormat>
  <Paragraphs>127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Calibri</vt:lpstr>
      <vt:lpstr>Comic Sans MS</vt:lpstr>
      <vt:lpstr>1_Тема Office</vt:lpstr>
      <vt:lpstr>Система воспитательной работы  в классном коллективе.  Составление  воспитательного плана работы.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Составление  воспитательного плана работы.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st5</cp:lastModifiedBy>
  <cp:revision>110</cp:revision>
  <dcterms:created xsi:type="dcterms:W3CDTF">2014-07-06T18:18:01Z</dcterms:created>
  <dcterms:modified xsi:type="dcterms:W3CDTF">2019-10-18T18:51:11Z</dcterms:modified>
</cp:coreProperties>
</file>