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70" r:id="rId5"/>
    <p:sldId id="258" r:id="rId6"/>
    <p:sldId id="271" r:id="rId7"/>
    <p:sldId id="259" r:id="rId8"/>
    <p:sldId id="272" r:id="rId9"/>
    <p:sldId id="260" r:id="rId10"/>
    <p:sldId id="261" r:id="rId11"/>
    <p:sldId id="273" r:id="rId12"/>
    <p:sldId id="268" r:id="rId13"/>
    <p:sldId id="262" r:id="rId14"/>
    <p:sldId id="264" r:id="rId15"/>
    <p:sldId id="274" r:id="rId16"/>
    <p:sldId id="266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tnow.ru/img/372000/3720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5" b="15359"/>
          <a:stretch/>
        </p:blipFill>
        <p:spPr bwMode="auto">
          <a:xfrm>
            <a:off x="107504" y="116632"/>
            <a:ext cx="249536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zoozel.ru/gallery/images/826266_pravoslavnye-hramy-kartin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8" t="-1" r="9767" b="5101"/>
          <a:stretch/>
        </p:blipFill>
        <p:spPr bwMode="auto">
          <a:xfrm>
            <a:off x="5580112" y="332656"/>
            <a:ext cx="3125433" cy="209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o3.imgsmail.ru/imgpreview?key=576ea8b2024ca6b9&amp;mb=imgdb_preview_76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366" y="332656"/>
            <a:ext cx="308127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go4.imgsmail.ru/imgpreview?key=3dd9ec9010f7c1ee&amp;mb=imgdb_preview_8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60" y="3428999"/>
            <a:ext cx="2596014" cy="219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go2.imgsmail.ru/imgpreview?key=3e6a700d3e9ea860&amp;mb=imgdb_preview_127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50" b="4847"/>
          <a:stretch/>
        </p:blipFill>
        <p:spPr bwMode="auto">
          <a:xfrm>
            <a:off x="5724128" y="3284984"/>
            <a:ext cx="3154536" cy="243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.arts.in.ua/i/4090/914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181" y="4225349"/>
            <a:ext cx="2936853" cy="22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3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архитектуры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5626968" cy="2880319"/>
          </a:xfrm>
        </p:spPr>
        <p:txBody>
          <a:bodyPr>
            <a:noAutofit/>
          </a:bodyPr>
          <a:lstStyle/>
          <a:p>
            <a:r>
              <a:rPr lang="ru-RU" sz="1600" dirty="0"/>
              <a:t>Владимиро-суздальский тип одноглавого храма с четырьмя крестообразными столбами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Искусственная насыпь, облицованная известняковыми плитами. </a:t>
            </a:r>
            <a:endParaRPr lang="ru-RU" sz="1600" dirty="0" smtClean="0"/>
          </a:p>
          <a:p>
            <a:r>
              <a:rPr lang="ru-RU" sz="1600" dirty="0" smtClean="0"/>
              <a:t>В основе </a:t>
            </a:r>
            <a:r>
              <a:rPr lang="ru-RU" sz="1600" dirty="0"/>
              <a:t>– крестово-купольная схема. </a:t>
            </a:r>
            <a:endParaRPr lang="ru-RU" sz="1600" dirty="0" smtClean="0"/>
          </a:p>
          <a:p>
            <a:r>
              <a:rPr lang="ru-RU" sz="1600" dirty="0" smtClean="0"/>
              <a:t>План </a:t>
            </a:r>
            <a:r>
              <a:rPr lang="ru-RU" sz="1600" dirty="0"/>
              <a:t>здания несколько вытянут с запада на восток. Трехапсидный. Апсиды очень облегчены, они утеряли характер массивных полуцилиндров, их маскируют </a:t>
            </a:r>
            <a:r>
              <a:rPr lang="ru-RU" sz="1600" dirty="0" smtClean="0"/>
              <a:t>сильно </a:t>
            </a:r>
            <a:r>
              <a:rPr lang="ru-RU" sz="1600" dirty="0"/>
              <a:t>выступающие колонны угловых пилястр сложного сечения; этот прием помог им выявить изящество и стройность </a:t>
            </a:r>
            <a:r>
              <a:rPr lang="ru-RU" sz="1600" dirty="0" smtClean="0"/>
              <a:t>храма, соответствие основной </a:t>
            </a:r>
            <a:r>
              <a:rPr lang="ru-RU" sz="1600" dirty="0"/>
              <a:t>идее его вертикального устремления ввысь, к </a:t>
            </a:r>
            <a:r>
              <a:rPr lang="ru-RU" sz="1600" dirty="0" smtClean="0"/>
              <a:t>небу. </a:t>
            </a:r>
          </a:p>
          <a:p>
            <a:r>
              <a:rPr lang="ru-RU" sz="1600" b="1" dirty="0" smtClean="0"/>
              <a:t>Барабан</a:t>
            </a:r>
            <a:r>
              <a:rPr lang="ru-RU" sz="1600" dirty="0" smtClean="0"/>
              <a:t>- </a:t>
            </a:r>
            <a:r>
              <a:rPr lang="ru-RU" sz="1600" dirty="0"/>
              <a:t> опирающаяся на своды цилиндрическая или многогранная верхняя часть здания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 </a:t>
            </a:r>
            <a:r>
              <a:rPr lang="ru-RU" sz="1600" b="1" dirty="0" smtClean="0"/>
              <a:t>пилястры</a:t>
            </a:r>
            <a:r>
              <a:rPr lang="ru-RU" sz="1600" dirty="0" smtClean="0"/>
              <a:t> -</a:t>
            </a:r>
            <a:r>
              <a:rPr lang="ru-RU" sz="1600" b="1" dirty="0"/>
              <a:t> </a:t>
            </a:r>
            <a:r>
              <a:rPr lang="ru-RU" sz="1600" dirty="0" smtClean="0"/>
              <a:t>вертикальный </a:t>
            </a:r>
            <a:r>
              <a:rPr lang="ru-RU" sz="1600" dirty="0"/>
              <a:t>выступ стены, </a:t>
            </a:r>
            <a:r>
              <a:rPr lang="ru-RU" sz="1600" dirty="0" smtClean="0"/>
              <a:t>условно </a:t>
            </a:r>
            <a:r>
              <a:rPr lang="ru-RU" sz="1600" dirty="0"/>
              <a:t>изображающий </a:t>
            </a:r>
            <a:r>
              <a:rPr lang="ru-RU" sz="1600" dirty="0" smtClean="0"/>
              <a:t>колонну, </a:t>
            </a:r>
          </a:p>
          <a:p>
            <a:r>
              <a:rPr lang="ru-RU" sz="1600" b="1" dirty="0" smtClean="0"/>
              <a:t>арочный фриз- </a:t>
            </a:r>
            <a:r>
              <a:rPr lang="ru-RU" sz="1600" dirty="0"/>
              <a:t>это полоса, украшенная орнаментом или рельефами. Обычно им украшают верхнюю часть </a:t>
            </a:r>
            <a:r>
              <a:rPr lang="ru-RU" sz="1600" dirty="0" smtClean="0"/>
              <a:t>сооружения. </a:t>
            </a:r>
          </a:p>
          <a:p>
            <a:r>
              <a:rPr lang="ru-RU" sz="1600" b="1" dirty="0" smtClean="0"/>
              <a:t>апсида -</a:t>
            </a:r>
            <a:r>
              <a:rPr lang="ru-RU" sz="1600" b="1" dirty="0"/>
              <a:t> </a:t>
            </a:r>
            <a:r>
              <a:rPr lang="ru-RU" sz="1600" dirty="0" smtClean="0"/>
              <a:t>примыкающий </a:t>
            </a:r>
            <a:r>
              <a:rPr lang="ru-RU" sz="1600" dirty="0"/>
              <a:t>к основному объёму пониженный выступ здания, полукруглый, </a:t>
            </a:r>
            <a:r>
              <a:rPr lang="ru-RU" sz="1600" dirty="0" smtClean="0"/>
              <a:t>гранёный или прямоугольный</a:t>
            </a:r>
            <a:r>
              <a:rPr lang="ru-RU" sz="1600" dirty="0"/>
              <a:t>.</a:t>
            </a:r>
            <a:endParaRPr lang="ru-RU" sz="1600" b="1" dirty="0"/>
          </a:p>
        </p:txBody>
      </p:sp>
      <p:pic>
        <p:nvPicPr>
          <p:cNvPr id="6146" name="Picture 2" descr="https://go2.imgsmail.ru/imgpreview?key=2145a67367f95751&amp;mb=imgdb_preview_5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2188761" cy="329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81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280385"/>
              </p:ext>
            </p:extLst>
          </p:nvPr>
        </p:nvGraphicFramePr>
        <p:xfrm>
          <a:off x="467544" y="332656"/>
          <a:ext cx="8280920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4644"/>
                <a:gridCol w="3546276"/>
              </a:tblGrid>
              <a:tr h="16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3.Изобразительно-выразительные средства языка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(эпитеты, метафоры, сравнения и т.д.)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упр.17, 89  на стр.54, поэтические тексты (распечатка)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0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4.Церковь на картинах С. Герасимова, С. Баулина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Что объединяет картины? Чем отличаются? На фоне чего изобразил церковь С. Герасимов?  Как связан храм с окружающим пейзажем?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Зачем на картине изображены люди?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0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5.Слова оценки, передающие впечатления, мысли, чувства от памятника культуры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стр. 54 № 89, распечатка стихотворений Леонида </a:t>
                      </a:r>
                      <a:r>
                        <a:rPr lang="ru-RU" sz="1600" dirty="0" err="1">
                          <a:effectLst/>
                        </a:rPr>
                        <a:t>Грайворонского</a:t>
                      </a:r>
                      <a:r>
                        <a:rPr lang="ru-RU" sz="1600" dirty="0">
                          <a:effectLst/>
                        </a:rPr>
                        <a:t> и  Бориса Чичибабина (Приложение)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0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0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4ulit.ru/_pu/1/686192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39357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7463730" cy="633412"/>
          </a:xfrm>
        </p:spPr>
        <p:txBody>
          <a:bodyPr>
            <a:normAutofit/>
          </a:bodyPr>
          <a:lstStyle/>
          <a:p>
            <a:pPr algn="l"/>
            <a:r>
              <a:rPr lang="ru-RU" sz="1200" dirty="0" smtClean="0"/>
              <a:t>С.  Баулин. «Храм Покрова на Нерли»                                                       С. Герасимов. «Церковь Покрова на Нерли»</a:t>
            </a:r>
            <a:endParaRPr lang="ru-RU" sz="1200" dirty="0"/>
          </a:p>
        </p:txBody>
      </p:sp>
      <p:pic>
        <p:nvPicPr>
          <p:cNvPr id="7172" name="Picture 4" descr="http://u4ulit.ru/_pu/1/034941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034" y="1700808"/>
            <a:ext cx="4562872" cy="250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1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60648"/>
            <a:ext cx="5526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Ослепительно сверкающий белизной, легкий, </a:t>
            </a:r>
            <a:r>
              <a:rPr lang="ru-RU" sz="2400" dirty="0" smtClean="0"/>
              <a:t>гармоничный, фантастический; светлый</a:t>
            </a:r>
            <a:r>
              <a:rPr lang="ru-RU" sz="2400" dirty="0"/>
              <a:t>, удивительный, великолепный, изящный, уникальный;  воплощенная победа духа над </a:t>
            </a:r>
            <a:r>
              <a:rPr lang="ru-RU" sz="2400" dirty="0" smtClean="0"/>
              <a:t>материей;  </a:t>
            </a:r>
            <a:r>
              <a:rPr lang="ru-RU" sz="2400" dirty="0"/>
              <a:t>поэма, запечатленная в камне; </a:t>
            </a:r>
            <a:r>
              <a:rPr lang="ru-RU" sz="2400" dirty="0" smtClean="0"/>
              <a:t>т.д</a:t>
            </a:r>
            <a:r>
              <a:rPr lang="ru-RU" sz="2400" dirty="0"/>
              <a:t>. </a:t>
            </a:r>
          </a:p>
        </p:txBody>
      </p:sp>
      <p:pic>
        <p:nvPicPr>
          <p:cNvPr id="5128" name="Picture 8" descr="http://img1.liveinternet.ru/images/attach/c/2/65/286/65286766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609600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09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Слова, </a:t>
            </a:r>
            <a:r>
              <a:rPr lang="ru-RU" sz="3200" dirty="0"/>
              <a:t>передающие впечатления, мысли, чувства от памятника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1600200"/>
            <a:ext cx="7834064" cy="485313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Сказка </a:t>
            </a:r>
          </a:p>
          <a:p>
            <a:r>
              <a:rPr lang="ru-RU" dirty="0" smtClean="0"/>
              <a:t>Поклон</a:t>
            </a:r>
          </a:p>
          <a:p>
            <a:r>
              <a:rPr lang="ru-RU" dirty="0" smtClean="0"/>
              <a:t>Привет</a:t>
            </a:r>
          </a:p>
          <a:p>
            <a:r>
              <a:rPr lang="ru-RU" dirty="0" smtClean="0"/>
              <a:t>Боль </a:t>
            </a:r>
          </a:p>
          <a:p>
            <a:r>
              <a:rPr lang="ru-RU" dirty="0" smtClean="0"/>
              <a:t>Отрада</a:t>
            </a:r>
          </a:p>
          <a:p>
            <a:r>
              <a:rPr lang="ru-RU" dirty="0" smtClean="0"/>
              <a:t>Привет журавлям</a:t>
            </a:r>
          </a:p>
          <a:p>
            <a:r>
              <a:rPr lang="ru-RU" dirty="0" smtClean="0"/>
              <a:t> Гордость</a:t>
            </a:r>
          </a:p>
          <a:p>
            <a:r>
              <a:rPr lang="ru-RU" dirty="0" smtClean="0"/>
              <a:t> </a:t>
            </a:r>
            <a:r>
              <a:rPr lang="ru-RU" dirty="0"/>
              <a:t>Б</a:t>
            </a:r>
            <a:r>
              <a:rPr lang="ru-RU" dirty="0" smtClean="0"/>
              <a:t>елая лебедь </a:t>
            </a:r>
          </a:p>
          <a:p>
            <a:r>
              <a:rPr lang="ru-RU" dirty="0"/>
              <a:t>О</a:t>
            </a:r>
            <a:r>
              <a:rPr lang="ru-RU" dirty="0" smtClean="0"/>
              <a:t>блако </a:t>
            </a:r>
            <a:r>
              <a:rPr lang="ru-RU" dirty="0"/>
              <a:t>с </a:t>
            </a:r>
            <a:r>
              <a:rPr lang="ru-RU" dirty="0" smtClean="0"/>
              <a:t>неба</a:t>
            </a:r>
          </a:p>
          <a:p>
            <a:r>
              <a:rPr lang="ru-RU" dirty="0" smtClean="0"/>
              <a:t> Прощение</a:t>
            </a:r>
          </a:p>
          <a:p>
            <a:r>
              <a:rPr lang="ru-RU" dirty="0" smtClean="0"/>
              <a:t>Белое чудо</a:t>
            </a:r>
          </a:p>
          <a:p>
            <a:r>
              <a:rPr lang="ru-RU" dirty="0" smtClean="0"/>
              <a:t>Свидание с вечностью</a:t>
            </a:r>
          </a:p>
          <a:p>
            <a:r>
              <a:rPr lang="ru-RU" dirty="0"/>
              <a:t>Не камень, а из света весь</a:t>
            </a:r>
          </a:p>
          <a:p>
            <a:r>
              <a:rPr lang="ru-RU" dirty="0" smtClean="0"/>
              <a:t>Замерли</a:t>
            </a:r>
          </a:p>
          <a:p>
            <a:r>
              <a:rPr lang="ru-RU" dirty="0" smtClean="0"/>
              <a:t>Забыли все слова</a:t>
            </a:r>
          </a:p>
          <a:p>
            <a:r>
              <a:rPr lang="ru-RU" dirty="0" smtClean="0"/>
              <a:t>И возносит, и знобит</a:t>
            </a:r>
            <a:endParaRPr lang="ru-RU" dirty="0"/>
          </a:p>
        </p:txBody>
      </p:sp>
      <p:pic>
        <p:nvPicPr>
          <p:cNvPr id="8194" name="Picture 2" descr="https://otvet.imgsmail.ru/download/u_3e12a127327705fb08f8ffa7687c7316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72816"/>
            <a:ext cx="4720373" cy="314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8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9751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                                      Церковь  </a:t>
            </a:r>
            <a:r>
              <a:rPr lang="ru-RU" i="1" dirty="0"/>
              <a:t>Покрова на Нерли</a:t>
            </a:r>
            <a:endParaRPr lang="ru-RU" dirty="0"/>
          </a:p>
          <a:p>
            <a:pPr lvl="0"/>
            <a:r>
              <a:rPr lang="ru-RU" dirty="0"/>
              <a:t>Храм Покрова на Нерли находится (где?) во ______________ области,</a:t>
            </a:r>
          </a:p>
          <a:p>
            <a:r>
              <a:rPr lang="ru-RU" dirty="0"/>
              <a:t>при впадении реки _______________</a:t>
            </a:r>
            <a:r>
              <a:rPr lang="ru-RU" u="sng" dirty="0"/>
              <a:t>в</a:t>
            </a:r>
            <a:r>
              <a:rPr lang="ru-RU" dirty="0"/>
              <a:t>____________________.</a:t>
            </a:r>
          </a:p>
          <a:p>
            <a:pPr lvl="0"/>
            <a:r>
              <a:rPr lang="ru-RU" dirty="0"/>
              <a:t>Он построен (когда?) ___________________ (кем?) _________</a:t>
            </a:r>
          </a:p>
          <a:p>
            <a:r>
              <a:rPr lang="ru-RU" dirty="0"/>
              <a:t>_____________________________________________________.</a:t>
            </a:r>
          </a:p>
          <a:p>
            <a:pPr lvl="0"/>
            <a:r>
              <a:rPr lang="ru-RU" dirty="0"/>
              <a:t>Историки связывают это (с каким событием?) _____________</a:t>
            </a:r>
          </a:p>
          <a:p>
            <a:r>
              <a:rPr lang="ru-RU" dirty="0"/>
              <a:t>_____________________________________________________</a:t>
            </a:r>
          </a:p>
          <a:p>
            <a:pPr lvl="0"/>
            <a:r>
              <a:rPr lang="ru-RU" dirty="0"/>
              <a:t>На первый взгляд храм (какой?) _________________________.</a:t>
            </a:r>
          </a:p>
          <a:p>
            <a:pPr lvl="0"/>
            <a:r>
              <a:rPr lang="ru-RU" dirty="0"/>
              <a:t>Мы видим элементы, обычные для древнерусской архитектуры (какие?): __</a:t>
            </a:r>
          </a:p>
          <a:p>
            <a:r>
              <a:rPr lang="ru-RU" dirty="0"/>
              <a:t>________________________________________.</a:t>
            </a:r>
          </a:p>
          <a:p>
            <a:pPr lvl="0"/>
            <a:r>
              <a:rPr lang="ru-RU" dirty="0"/>
              <a:t>Храм (какой?)_____________________________ </a:t>
            </a:r>
          </a:p>
          <a:p>
            <a:pPr lvl="0"/>
            <a:r>
              <a:rPr lang="ru-RU" dirty="0"/>
              <a:t>Поэты сравнивают храм (с чем?) _____________</a:t>
            </a:r>
          </a:p>
          <a:p>
            <a:pPr lvl="0"/>
            <a:r>
              <a:rPr lang="ru-RU" dirty="0"/>
              <a:t> (Почему именно этот храм изобразил С. </a:t>
            </a:r>
            <a:r>
              <a:rPr lang="ru-RU" dirty="0" err="1"/>
              <a:t>В.Герасимов</a:t>
            </a:r>
            <a:r>
              <a:rPr lang="ru-RU" dirty="0"/>
              <a:t>?) __________________________________________________</a:t>
            </a:r>
          </a:p>
          <a:p>
            <a:pPr lvl="0"/>
            <a:r>
              <a:rPr lang="ru-RU" dirty="0"/>
              <a:t> (Что является фоном для храма?)____________________.</a:t>
            </a:r>
          </a:p>
          <a:p>
            <a:pPr lvl="0"/>
            <a:r>
              <a:rPr lang="ru-RU" dirty="0"/>
              <a:t>(Как связан храм с окружающим пейзажем?)___________</a:t>
            </a:r>
          </a:p>
          <a:p>
            <a:r>
              <a:rPr lang="ru-RU" dirty="0"/>
              <a:t>__________________________________________________</a:t>
            </a:r>
          </a:p>
          <a:p>
            <a:pPr lvl="0"/>
            <a:r>
              <a:rPr lang="ru-RU" dirty="0"/>
              <a:t>(Зачем на картине изображены люди? (Ваши размышления) _____</a:t>
            </a:r>
          </a:p>
          <a:p>
            <a:r>
              <a:rPr lang="ru-RU" dirty="0"/>
              <a:t>__________________________________________________________.</a:t>
            </a:r>
          </a:p>
          <a:p>
            <a:r>
              <a:rPr lang="ru-RU" dirty="0"/>
              <a:t>(Какие чувства вызывает у вас этот храм?) 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4123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843"/>
            <a:ext cx="49685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Вариант  плана</a:t>
            </a:r>
          </a:p>
          <a:p>
            <a:r>
              <a:rPr lang="ru-RU" dirty="0" smtClean="0"/>
              <a:t>Простой</a:t>
            </a:r>
            <a:endParaRPr lang="ru-RU" dirty="0"/>
          </a:p>
          <a:p>
            <a:r>
              <a:rPr lang="ru-RU" dirty="0"/>
              <a:t>1. Вступление.</a:t>
            </a:r>
          </a:p>
          <a:p>
            <a:r>
              <a:rPr lang="ru-RU" dirty="0"/>
              <a:t>2. История храма.</a:t>
            </a:r>
          </a:p>
          <a:p>
            <a:r>
              <a:rPr lang="ru-RU" dirty="0"/>
              <a:t>3. Архитектурные особенности церкви.</a:t>
            </a:r>
          </a:p>
          <a:p>
            <a:r>
              <a:rPr lang="ru-RU" dirty="0"/>
              <a:t>4. Церковь Покрова на Нерли на картинах С. В. Герасимова и С. А. Баулина.</a:t>
            </a:r>
          </a:p>
          <a:p>
            <a:r>
              <a:rPr lang="ru-RU" dirty="0"/>
              <a:t>5. Моё впечатление от храма.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Сложный</a:t>
            </a:r>
            <a:endParaRPr lang="ru-RU" dirty="0"/>
          </a:p>
          <a:p>
            <a:r>
              <a:rPr lang="ru-RU" dirty="0"/>
              <a:t>1. Общее впечатление о храме.</a:t>
            </a:r>
          </a:p>
          <a:p>
            <a:r>
              <a:rPr lang="ru-RU" dirty="0"/>
              <a:t>2. Храм Покрова на Нерли - памятник мирового значения:</a:t>
            </a:r>
          </a:p>
          <a:p>
            <a:r>
              <a:rPr lang="ru-RU" dirty="0"/>
              <a:t>а) место расположения памятника;</a:t>
            </a:r>
          </a:p>
          <a:p>
            <a:r>
              <a:rPr lang="ru-RU" dirty="0"/>
              <a:t>б) краткая история создания храма;</a:t>
            </a:r>
          </a:p>
          <a:p>
            <a:r>
              <a:rPr lang="ru-RU" dirty="0"/>
              <a:t>в) архитектурные особенности.</a:t>
            </a:r>
          </a:p>
          <a:p>
            <a:r>
              <a:rPr lang="ru-RU" dirty="0"/>
              <a:t>3. </a:t>
            </a:r>
            <a:r>
              <a:rPr lang="ru-RU" dirty="0" smtClean="0"/>
              <a:t>Свидетельство духовных устремлений народа</a:t>
            </a:r>
            <a:endParaRPr lang="ru-RU" dirty="0"/>
          </a:p>
        </p:txBody>
      </p:sp>
      <p:pic>
        <p:nvPicPr>
          <p:cNvPr id="10242" name="Picture 2" descr="https://studfiles.net/html/2706/152/html_NlnAzaoOTj.DZkK/img-Au1e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36" y="548680"/>
            <a:ext cx="3238020" cy="25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mg1.liveinternet.ru/images/attach/c/11/114/31/114031977_large_5107871_I__Vorobeva__Hram_Pokrova_na_Nerli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445" y="3567500"/>
            <a:ext cx="3201591" cy="269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66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655272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По какой ты скроена мерке? </a:t>
            </a:r>
            <a:br>
              <a:rPr lang="ru-RU" sz="2800" i="1" dirty="0"/>
            </a:br>
            <a:r>
              <a:rPr lang="ru-RU" sz="2800" i="1" dirty="0"/>
              <a:t>Чем твой облик манит вдали? </a:t>
            </a:r>
            <a:br>
              <a:rPr lang="ru-RU" sz="2800" i="1" dirty="0"/>
            </a:br>
            <a:r>
              <a:rPr lang="ru-RU" sz="2800" i="1" dirty="0"/>
              <a:t>Чем ты светишься вечно, церковь </a:t>
            </a:r>
            <a:br>
              <a:rPr lang="ru-RU" sz="2800" i="1" dirty="0"/>
            </a:br>
            <a:r>
              <a:rPr lang="ru-RU" sz="2800" i="1" dirty="0"/>
              <a:t>Покрова на реке Нерли?</a:t>
            </a:r>
            <a:br>
              <a:rPr lang="ru-RU" sz="2800" i="1" dirty="0"/>
            </a:br>
            <a:r>
              <a:rPr lang="ru-RU" i="1" dirty="0"/>
              <a:t>             Наум Коржавин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11266" name="Picture 2" descr="https://about-planet.ru/images/asia/arxitektura/cerkov_pokrova/cerkov-pokr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40405"/>
            <a:ext cx="4614582" cy="30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5900" y="5733256"/>
            <a:ext cx="4704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Почему Церковь Покрова на Нерли близ Владимира является одним из величайших памятников мирового искусства? </a:t>
            </a:r>
          </a:p>
        </p:txBody>
      </p:sp>
    </p:spTree>
    <p:extLst>
      <p:ext uri="{BB962C8B-B14F-4D97-AF65-F5344CB8AC3E}">
        <p14:creationId xmlns:p14="http://schemas.microsoft.com/office/powerpoint/2010/main" val="10650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899592" y="2708920"/>
            <a:ext cx="3211016" cy="34172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«Архитектура — это музыка в пространстве, как бы застывшая музыка».</a:t>
            </a:r>
            <a:r>
              <a:rPr lang="ru-RU" dirty="0"/>
              <a:t> </a:t>
            </a:r>
            <a:endParaRPr lang="ru-RU" dirty="0" smtClean="0"/>
          </a:p>
          <a:p>
            <a:pPr marL="0" indent="0" algn="r">
              <a:buNone/>
            </a:pPr>
            <a:r>
              <a:rPr lang="ru-RU" sz="2100" dirty="0" smtClean="0"/>
              <a:t>(</a:t>
            </a:r>
            <a:r>
              <a:rPr lang="ru-RU" sz="2100" dirty="0"/>
              <a:t>Философ Фридрих Вильгельм Йозеф фон Шеллинг</a:t>
            </a:r>
            <a:r>
              <a:rPr lang="ru-RU" sz="2100" dirty="0" smtClean="0"/>
              <a:t>)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5220072" y="2780928"/>
            <a:ext cx="3312368" cy="33452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smtClean="0"/>
              <a:t>«</a:t>
            </a:r>
            <a:r>
              <a:rPr lang="ru-RU" i="1" dirty="0"/>
              <a:t>Ничего не боялся я столько, как жить в городе без истории, преданий и памятников</a:t>
            </a:r>
            <a:r>
              <a:rPr lang="ru-RU" i="1" dirty="0" smtClean="0"/>
              <a:t>»</a:t>
            </a:r>
          </a:p>
          <a:p>
            <a:pPr marL="0" indent="0" algn="r">
              <a:buNone/>
            </a:pPr>
            <a:r>
              <a:rPr lang="ru-RU" i="1" dirty="0" smtClean="0"/>
              <a:t> </a:t>
            </a:r>
            <a:r>
              <a:rPr lang="ru-RU" dirty="0" smtClean="0"/>
              <a:t>                           </a:t>
            </a:r>
            <a:r>
              <a:rPr lang="ru-RU" sz="2200" dirty="0" smtClean="0"/>
              <a:t>(</a:t>
            </a:r>
            <a:r>
              <a:rPr lang="ru-RU" sz="2200" dirty="0"/>
              <a:t>Аполлон Григорьев</a:t>
            </a:r>
            <a:r>
              <a:rPr lang="ru-RU" sz="2200" dirty="0" smtClean="0"/>
              <a:t>) </a:t>
            </a:r>
            <a:endParaRPr lang="ru-RU" sz="2200" dirty="0"/>
          </a:p>
          <a:p>
            <a:endParaRPr lang="ru-RU" dirty="0"/>
          </a:p>
        </p:txBody>
      </p:sp>
      <p:pic>
        <p:nvPicPr>
          <p:cNvPr id="2050" name="Picture 2" descr="http://encyclopaedia.biga.ru/uploads/enc/images/6/123564008880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2133600" cy="24765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tdata.ru/u16/photo13F6/20819509316-0/original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8189"/>
            <a:ext cx="2126357" cy="23797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0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рковь Покров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на Нерл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hurch of the Protection of the Theotokos on the Nerl 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12776"/>
            <a:ext cx="331236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25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620713"/>
            <a:ext cx="7690048" cy="796925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Подготовка к описанию памятника культуры</a:t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/>
              <a:t>Церковь Покрова на Нерли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pic>
        <p:nvPicPr>
          <p:cNvPr id="12290" name="Picture 2" descr="http://resoch.ru/wp-content/uploads/2015/09/cerkov-pokrova-na-nerli-500x3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51" y="1988840"/>
            <a:ext cx="6979633" cy="436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78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Тема</a:t>
            </a:r>
            <a:r>
              <a:rPr lang="ru-RU" sz="3600" dirty="0"/>
              <a:t>: Подготовка к  описанию  памятника культуры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72816"/>
            <a:ext cx="748883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800" b="1" dirty="0"/>
              <a:t>Цели:</a:t>
            </a:r>
          </a:p>
          <a:p>
            <a:r>
              <a:rPr lang="ru-RU" sz="2800" dirty="0" smtClean="0"/>
              <a:t> - научиться …;</a:t>
            </a:r>
            <a:endParaRPr lang="ru-RU" sz="2800" dirty="0"/>
          </a:p>
          <a:p>
            <a:r>
              <a:rPr lang="ru-RU" sz="2800" dirty="0"/>
              <a:t>- развивать </a:t>
            </a:r>
            <a:r>
              <a:rPr lang="ru-RU" sz="2800" dirty="0" smtClean="0"/>
              <a:t>…;</a:t>
            </a:r>
            <a:endParaRPr lang="ru-RU" sz="2800" dirty="0"/>
          </a:p>
          <a:p>
            <a:r>
              <a:rPr lang="ru-RU" sz="2800" dirty="0" smtClean="0"/>
              <a:t> - узнать …, </a:t>
            </a:r>
          </a:p>
          <a:p>
            <a:r>
              <a:rPr lang="ru-RU" sz="2800" dirty="0" smtClean="0"/>
              <a:t>- </a:t>
            </a:r>
            <a:r>
              <a:rPr lang="ru-RU" sz="2800" dirty="0"/>
              <a:t>воспитывать </a:t>
            </a:r>
            <a:r>
              <a:rPr lang="ru-RU" sz="2800" dirty="0" smtClean="0"/>
              <a:t>….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 работы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1.Сбор </a:t>
            </a:r>
            <a:r>
              <a:rPr lang="ru-RU" dirty="0"/>
              <a:t>рабочих материалов.</a:t>
            </a:r>
          </a:p>
          <a:p>
            <a:r>
              <a:rPr lang="ru-RU" dirty="0"/>
              <a:t> 2.Составление плана. </a:t>
            </a:r>
          </a:p>
          <a:p>
            <a:r>
              <a:rPr lang="ru-RU" dirty="0"/>
              <a:t>3.Написание </a:t>
            </a:r>
            <a:r>
              <a:rPr lang="ru-RU" dirty="0" smtClean="0"/>
              <a:t>черновика /опорной  карты.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51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97346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Храм</a:t>
            </a:r>
            <a:r>
              <a:rPr lang="ru-RU" sz="2400" dirty="0"/>
              <a:t> — культовое сооружение, предназначенное для совершения богослужений и религиозных обрядов. </a:t>
            </a:r>
          </a:p>
          <a:p>
            <a:r>
              <a:rPr lang="ru-RU" sz="2400" b="1" dirty="0"/>
              <a:t>Церковь</a:t>
            </a:r>
            <a:r>
              <a:rPr lang="ru-RU" sz="2400" dirty="0"/>
              <a:t> - в </a:t>
            </a:r>
            <a:r>
              <a:rPr lang="ru-RU" sz="2400" b="1" dirty="0"/>
              <a:t>христианстве</a:t>
            </a:r>
            <a:r>
              <a:rPr lang="ru-RU" sz="2400" dirty="0"/>
              <a:t> название здания, в котором происходит богослужение. Имеет один алтарь.</a:t>
            </a:r>
          </a:p>
          <a:p>
            <a:r>
              <a:rPr lang="ru-RU" sz="2400" b="1" dirty="0"/>
              <a:t>Собор</a:t>
            </a:r>
            <a:r>
              <a:rPr lang="ru-RU" sz="2400" dirty="0"/>
              <a:t> - крупный христианский храм, в котором присутствуют несколько алтарей, </a:t>
            </a:r>
            <a:r>
              <a:rPr lang="ru-RU" sz="2400" dirty="0" smtClean="0"/>
              <a:t> </a:t>
            </a:r>
            <a:r>
              <a:rPr lang="ru-RU" sz="2400" dirty="0"/>
              <a:t>одновременно могут происходить даже несколько разных служб. Главный храм города, монастыря.</a:t>
            </a:r>
          </a:p>
          <a:p>
            <a:r>
              <a:rPr lang="ru-RU" sz="2400" b="1" dirty="0"/>
              <a:t>Архитектура</a:t>
            </a:r>
            <a:r>
              <a:rPr lang="ru-RU" sz="2400" dirty="0"/>
              <a:t> ( </a:t>
            </a:r>
            <a:r>
              <a:rPr lang="ru-RU" sz="2400" dirty="0" err="1"/>
              <a:t>зо́дчество</a:t>
            </a:r>
            <a:r>
              <a:rPr lang="ru-RU" sz="2400" dirty="0"/>
              <a:t>) — искусство и наука строить, проектировать  здания и </a:t>
            </a:r>
            <a:r>
              <a:rPr lang="ru-RU" sz="2400" dirty="0" smtClean="0"/>
              <a:t>сооружения.</a:t>
            </a:r>
            <a:r>
              <a:rPr lang="ru-RU" sz="2400" dirty="0"/>
              <a:t> </a:t>
            </a:r>
          </a:p>
          <a:p>
            <a:r>
              <a:rPr lang="ru-RU" sz="2400" b="1" dirty="0"/>
              <a:t>Памятник культуры - </a:t>
            </a:r>
            <a:r>
              <a:rPr lang="ru-RU" sz="2400" dirty="0" smtClean="0"/>
              <a:t>движимый</a:t>
            </a:r>
            <a:r>
              <a:rPr lang="ru-RU" sz="2400" dirty="0"/>
              <a:t> и </a:t>
            </a:r>
            <a:r>
              <a:rPr lang="ru-RU" sz="2400" dirty="0" smtClean="0"/>
              <a:t>недвижимый</a:t>
            </a:r>
            <a:r>
              <a:rPr lang="ru-RU" sz="2400" dirty="0"/>
              <a:t> </a:t>
            </a:r>
          </a:p>
          <a:p>
            <a:r>
              <a:rPr lang="ru-RU" sz="2400" dirty="0" smtClean="0"/>
              <a:t>материальный</a:t>
            </a:r>
            <a:r>
              <a:rPr lang="ru-RU" sz="2400" dirty="0"/>
              <a:t> </a:t>
            </a:r>
            <a:r>
              <a:rPr lang="ru-RU" sz="2400" dirty="0" smtClean="0"/>
              <a:t>объект,</a:t>
            </a:r>
            <a:r>
              <a:rPr lang="ru-RU" sz="2400" dirty="0"/>
              <a:t> </a:t>
            </a:r>
            <a:r>
              <a:rPr lang="ru-RU" sz="2400" dirty="0" smtClean="0"/>
              <a:t>являющийся результатом</a:t>
            </a:r>
            <a:r>
              <a:rPr lang="ru-RU" sz="2400" dirty="0"/>
              <a:t> и </a:t>
            </a:r>
            <a:r>
              <a:rPr lang="ru-RU" sz="2400" dirty="0" smtClean="0"/>
              <a:t>свидетельством</a:t>
            </a:r>
            <a:r>
              <a:rPr lang="ru-RU" sz="2400" dirty="0"/>
              <a:t> исторического развития </a:t>
            </a:r>
          </a:p>
          <a:p>
            <a:r>
              <a:rPr lang="ru-RU" sz="2400" dirty="0"/>
              <a:t>народов,  личностей, государств, </a:t>
            </a:r>
            <a:r>
              <a:rPr lang="ru-RU" sz="2400" dirty="0" smtClean="0"/>
              <a:t>представляющий </a:t>
            </a:r>
          </a:p>
          <a:p>
            <a:r>
              <a:rPr lang="ru-RU" sz="2400" dirty="0"/>
              <a:t> культурную ценность.</a:t>
            </a:r>
          </a:p>
        </p:txBody>
      </p:sp>
      <p:pic>
        <p:nvPicPr>
          <p:cNvPr id="4098" name="Picture 2" descr="http://russia-best.com/wa-data/public/shop/products/69/07/769/images/2867/2867.750x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r="13721"/>
          <a:stretch/>
        </p:blipFill>
        <p:spPr bwMode="auto">
          <a:xfrm>
            <a:off x="7884368" y="5129808"/>
            <a:ext cx="955219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35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404091"/>
              </p:ext>
            </p:extLst>
          </p:nvPr>
        </p:nvGraphicFramePr>
        <p:xfrm>
          <a:off x="467544" y="260648"/>
          <a:ext cx="7992888" cy="4662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69961"/>
                <a:gridCol w="3422927"/>
              </a:tblGrid>
              <a:tr h="666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Объект изучения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Итоги  </a:t>
                      </a:r>
                      <a:r>
                        <a:rPr lang="ru-RU" sz="1600" dirty="0" smtClean="0">
                          <a:effectLst/>
                        </a:rPr>
                        <a:t>наблюдения,  </a:t>
                      </a:r>
                      <a:r>
                        <a:rPr lang="ru-RU" sz="1600" dirty="0">
                          <a:effectLst/>
                        </a:rPr>
                        <a:t>краткая запись()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98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 История создания «Русский язык 8 </a:t>
                      </a:r>
                      <a:r>
                        <a:rPr lang="ru-RU" sz="1600" dirty="0" err="1">
                          <a:effectLst/>
                        </a:rPr>
                        <a:t>кл</a:t>
                      </a:r>
                      <a:r>
                        <a:rPr lang="ru-RU" sz="1600" dirty="0">
                          <a:effectLst/>
                        </a:rPr>
                        <a:t>.» упр.17;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стр. 80 учебника «Искусство 8-9 </a:t>
                      </a:r>
                      <a:r>
                        <a:rPr lang="ru-RU" sz="1600" dirty="0" err="1">
                          <a:effectLst/>
                        </a:rPr>
                        <a:t>кл</a:t>
                      </a:r>
                      <a:r>
                        <a:rPr lang="ru-RU" sz="1600" dirty="0">
                          <a:effectLst/>
                        </a:rPr>
                        <a:t>» (Где находится? Когда воздвигнут?  С каким событием связано его строительство?  Чему посвящен?)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0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9822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2.Особенности архитектуры: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 истории строительства,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вид, элементы  древнерусского зодчества.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Уч. «Русский язык » стр. 54 №89, словарь учебника, информационный лист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0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71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создания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0305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Храм был воздвигнут в 1165 г.  при впадении реки Нерли в </a:t>
            </a:r>
            <a:r>
              <a:rPr lang="ru-RU" dirty="0" err="1" smtClean="0"/>
              <a:t>Клязьму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1,5 км от Боголюбова в устье р. Нерль, у «водных ворот» Владимирской </a:t>
            </a:r>
            <a:r>
              <a:rPr lang="ru-RU" dirty="0" smtClean="0"/>
              <a:t>земли. Входил </a:t>
            </a:r>
            <a:r>
              <a:rPr lang="ru-RU" dirty="0"/>
              <a:t>в комплекс резиденции князя </a:t>
            </a:r>
            <a:r>
              <a:rPr lang="ru-RU" dirty="0" smtClean="0"/>
              <a:t>Андрея  </a:t>
            </a:r>
            <a:r>
              <a:rPr lang="ru-RU" dirty="0" err="1" smtClean="0"/>
              <a:t>Боголюбского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Князь Андрей </a:t>
            </a:r>
            <a:r>
              <a:rPr lang="ru-RU" dirty="0" err="1"/>
              <a:t>Боголюбский</a:t>
            </a:r>
            <a:r>
              <a:rPr lang="ru-RU" dirty="0"/>
              <a:t> построил храм Покрова на Нерли после гибели в военном походе любимого сына Изяслава. </a:t>
            </a:r>
            <a:endParaRPr lang="ru-RU" dirty="0" smtClean="0"/>
          </a:p>
          <a:p>
            <a:r>
              <a:rPr lang="ru-RU" dirty="0" smtClean="0"/>
              <a:t>Символ </a:t>
            </a:r>
            <a:r>
              <a:rPr lang="ru-RU" dirty="0"/>
              <a:t>Покрова Богородицы.</a:t>
            </a:r>
          </a:p>
        </p:txBody>
      </p:sp>
      <p:pic>
        <p:nvPicPr>
          <p:cNvPr id="13314" name="Picture 2" descr="https://ds03.infourok.ru/uploads/ex/0085/000236ec-5a4eddf0/img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4" t="6749" r="8403" b="7615"/>
          <a:stretch/>
        </p:blipFill>
        <p:spPr bwMode="auto">
          <a:xfrm>
            <a:off x="6300192" y="4581128"/>
            <a:ext cx="2749635" cy="217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8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682</Words>
  <Application>Microsoft Office PowerPoint</Application>
  <PresentationFormat>Экран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Церковь Покрова на Нерли </vt:lpstr>
      <vt:lpstr>Подготовка к описанию памятника культуры (Церковь Покрова на Нерли)</vt:lpstr>
      <vt:lpstr>Тема: Подготовка к  описанию  памятника культуры </vt:lpstr>
      <vt:lpstr>План работы  </vt:lpstr>
      <vt:lpstr>Презентация PowerPoint</vt:lpstr>
      <vt:lpstr>Презентация PowerPoint</vt:lpstr>
      <vt:lpstr>История создания </vt:lpstr>
      <vt:lpstr>Особенности архитектуры</vt:lpstr>
      <vt:lpstr>Презентация PowerPoint</vt:lpstr>
      <vt:lpstr>С.  Баулин. «Храм Покрова на Нерли»                                                       С. Герасимов. «Церковь Покрова на Нерли»</vt:lpstr>
      <vt:lpstr>Презентация PowerPoint</vt:lpstr>
      <vt:lpstr>Слова, передающие впечатления, мысли, чувства от памятника культуры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Пользователь Windows</cp:lastModifiedBy>
  <cp:revision>17</cp:revision>
  <dcterms:created xsi:type="dcterms:W3CDTF">2019-03-28T13:11:23Z</dcterms:created>
  <dcterms:modified xsi:type="dcterms:W3CDTF">2020-01-24T19:06:34Z</dcterms:modified>
</cp:coreProperties>
</file>