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4" r:id="rId6"/>
    <p:sldId id="266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"/>
          <p:cNvSpPr>
            <a:spLocks/>
          </p:cNvSpPr>
          <p:nvPr/>
        </p:nvSpPr>
        <p:spPr bwMode="auto">
          <a:xfrm>
            <a:off x="285750" y="3705820"/>
            <a:ext cx="4000500" cy="0"/>
          </a:xfrm>
          <a:custGeom>
            <a:avLst/>
            <a:gdLst>
              <a:gd name="T0" fmla="*/ 2844800 w 21600"/>
              <a:gd name="T1" fmla="*/ 64 h 21600"/>
              <a:gd name="T2" fmla="*/ 2844800 w 21600"/>
              <a:gd name="T3" fmla="*/ 64 h 21600"/>
              <a:gd name="T4" fmla="*/ 2844800 w 21600"/>
              <a:gd name="T5" fmla="*/ 64 h 21600"/>
              <a:gd name="T6" fmla="*/ 2844800 w 21600"/>
              <a:gd name="T7" fmla="*/ 6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Shape 20"/>
          <p:cNvSpPr>
            <a:spLocks/>
          </p:cNvSpPr>
          <p:nvPr/>
        </p:nvSpPr>
        <p:spPr bwMode="auto">
          <a:xfrm>
            <a:off x="285750" y="3741539"/>
            <a:ext cx="4000500" cy="0"/>
          </a:xfrm>
          <a:custGeom>
            <a:avLst/>
            <a:gdLst>
              <a:gd name="T0" fmla="*/ 2844800 w 21600"/>
              <a:gd name="T1" fmla="*/ 64 h 21600"/>
              <a:gd name="T2" fmla="*/ 2844800 w 21600"/>
              <a:gd name="T3" fmla="*/ 64 h 21600"/>
              <a:gd name="T4" fmla="*/ 2844800 w 21600"/>
              <a:gd name="T5" fmla="*/ 64 h 21600"/>
              <a:gd name="T6" fmla="*/ 2844800 w 21600"/>
              <a:gd name="T7" fmla="*/ 64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7996B9"/>
            </a:solidFill>
            <a:miter lim="4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Shape 21"/>
          <p:cNvSpPr/>
          <p:nvPr/>
        </p:nvSpPr>
        <p:spPr>
          <a:xfrm>
            <a:off x="8670727" y="6482953"/>
            <a:ext cx="23403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0" tIns="0" rIns="0" bIns="0" anchor="ctr">
            <a:spAutoFit/>
          </a:bodyPr>
          <a:lstStyle>
            <a:lvl1pPr>
              <a:defRPr sz="1600"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/>
              <a:t>01</a:t>
            </a:r>
          </a:p>
        </p:txBody>
      </p:sp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250031" y="1357313"/>
            <a:ext cx="4089797" cy="227707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250031" y="3804047"/>
            <a:ext cx="4089797" cy="23663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703"/>
              </a:spcBef>
              <a:buClrTx/>
              <a:buSzTx/>
              <a:buFontTx/>
              <a:buNone/>
              <a:defRPr sz="1700">
                <a:solidFill>
                  <a:srgbClr val="5C86B9"/>
                </a:solidFill>
              </a:defRPr>
            </a:lvl1pPr>
            <a:lvl2pPr marL="0" indent="160729">
              <a:spcBef>
                <a:spcPts val="703"/>
              </a:spcBef>
              <a:buClrTx/>
              <a:buSzTx/>
              <a:buFontTx/>
              <a:buNone/>
              <a:defRPr sz="1700">
                <a:solidFill>
                  <a:srgbClr val="5C86B9"/>
                </a:solidFill>
              </a:defRPr>
            </a:lvl2pPr>
            <a:lvl3pPr marL="0" indent="321457">
              <a:spcBef>
                <a:spcPts val="703"/>
              </a:spcBef>
              <a:buClrTx/>
              <a:buSzTx/>
              <a:buFontTx/>
              <a:buNone/>
              <a:defRPr sz="1700">
                <a:solidFill>
                  <a:srgbClr val="5C86B9"/>
                </a:solidFill>
              </a:defRPr>
            </a:lvl3pPr>
            <a:lvl4pPr marL="0" indent="482186">
              <a:spcBef>
                <a:spcPts val="703"/>
              </a:spcBef>
              <a:buClrTx/>
              <a:buSzTx/>
              <a:buFontTx/>
              <a:buNone/>
              <a:defRPr sz="1700">
                <a:solidFill>
                  <a:srgbClr val="5C86B9"/>
                </a:solidFill>
              </a:defRPr>
            </a:lvl4pPr>
            <a:lvl5pPr marL="0" indent="642915">
              <a:spcBef>
                <a:spcPts val="703"/>
              </a:spcBef>
              <a:buClrTx/>
              <a:buSzTx/>
              <a:buFontTx/>
              <a:buNone/>
              <a:defRPr sz="1700">
                <a:solidFill>
                  <a:srgbClr val="5C86B9"/>
                </a:solidFill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ovalevaag.wixsite.com/school-teach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-of-russia.ru/" TargetMode="External"/><Relationship Id="rId2" Type="http://schemas.openxmlformats.org/officeDocument/2006/relationships/hyperlink" Target="https://teacherofrussia.edu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45"/>
          <p:cNvSpPr>
            <a:spLocks noGrp="1"/>
          </p:cNvSpPr>
          <p:nvPr>
            <p:ph type="body" idx="1"/>
          </p:nvPr>
        </p:nvSpPr>
        <p:spPr>
          <a:xfrm>
            <a:off x="319237" y="2264792"/>
            <a:ext cx="4708178" cy="2511475"/>
          </a:xfrm>
        </p:spPr>
        <p:txBody>
          <a:bodyPr/>
          <a:lstStyle/>
          <a:p>
            <a:pPr algn="ctr" eaLnBrk="1" hangingPunct="1"/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Ковалева </a:t>
            </a:r>
          </a:p>
          <a:p>
            <a:pPr algn="ctr" eaLnBrk="1" hangingPunct="1"/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Анастасия Георгиевна,</a:t>
            </a:r>
          </a:p>
          <a:p>
            <a:pPr algn="ctr" eaLnBrk="1" hangingPunct="1"/>
            <a:r>
              <a:rPr lang="ru-RU" sz="2500" b="1" dirty="0" smtClean="0">
                <a:solidFill>
                  <a:srgbClr val="002060"/>
                </a:solidFill>
                <a:latin typeface="Cambria" pitchFamily="18" charset="0"/>
              </a:rPr>
              <a:t>учитель английского  языка</a:t>
            </a:r>
          </a:p>
        </p:txBody>
      </p:sp>
      <p:pic>
        <p:nvPicPr>
          <p:cNvPr id="14339" name="pasted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70" y="214313"/>
            <a:ext cx="1499071" cy="107602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7" name="Shape 47"/>
          <p:cNvSpPr/>
          <p:nvPr/>
        </p:nvSpPr>
        <p:spPr>
          <a:xfrm>
            <a:off x="319236" y="4068589"/>
            <a:ext cx="4657949" cy="112870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700" b="1" dirty="0">
                <a:solidFill>
                  <a:srgbClr val="242322"/>
                </a:solidFill>
                <a:latin typeface="Cambria" pitchFamily="18" charset="0"/>
              </a:rPr>
              <a:t>МАОУ </a:t>
            </a:r>
          </a:p>
          <a:p>
            <a:pPr algn="ctr">
              <a:lnSpc>
                <a:spcPct val="150000"/>
              </a:lnSpc>
            </a:pPr>
            <a:r>
              <a:rPr lang="ru-RU" sz="1700" b="1" dirty="0">
                <a:solidFill>
                  <a:srgbClr val="242322"/>
                </a:solidFill>
                <a:latin typeface="Cambria" pitchFamily="18" charset="0"/>
              </a:rPr>
              <a:t>«Аромашевская СОШ им. В.Д. Кармацкого»,</a:t>
            </a:r>
          </a:p>
          <a:p>
            <a:pPr algn="ctr">
              <a:lnSpc>
                <a:spcPct val="150000"/>
              </a:lnSpc>
            </a:pPr>
            <a:r>
              <a:rPr lang="ru-RU" sz="1700" b="1" dirty="0">
                <a:solidFill>
                  <a:srgbClr val="242322"/>
                </a:solidFill>
                <a:latin typeface="Cambria" pitchFamily="18" charset="0"/>
              </a:rPr>
              <a:t>Аромашевский район</a:t>
            </a:r>
          </a:p>
        </p:txBody>
      </p:sp>
      <p:sp>
        <p:nvSpPr>
          <p:cNvPr id="14341" name="Shape 48"/>
          <p:cNvSpPr>
            <a:spLocks noChangeArrowheads="1"/>
          </p:cNvSpPr>
          <p:nvPr/>
        </p:nvSpPr>
        <p:spPr bwMode="auto">
          <a:xfrm>
            <a:off x="1859608" y="298029"/>
            <a:ext cx="3817441" cy="78483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1700" i="1" dirty="0">
                <a:solidFill>
                  <a:srgbClr val="5C86B9"/>
                </a:solidFill>
                <a:latin typeface="Cambria" pitchFamily="18" charset="0"/>
              </a:rPr>
              <a:t>Областной  конкурс </a:t>
            </a:r>
          </a:p>
          <a:p>
            <a:r>
              <a:rPr lang="ru-RU" sz="1700" i="1" dirty="0">
                <a:solidFill>
                  <a:srgbClr val="5C86B9"/>
                </a:solidFill>
                <a:latin typeface="Cambria" pitchFamily="18" charset="0"/>
              </a:rPr>
              <a:t>профессионального мастерства</a:t>
            </a:r>
          </a:p>
          <a:p>
            <a:r>
              <a:rPr lang="ru-RU" sz="1700" i="1" dirty="0">
                <a:solidFill>
                  <a:srgbClr val="5C86B9"/>
                </a:solidFill>
                <a:latin typeface="Cambria" pitchFamily="18" charset="0"/>
              </a:rPr>
              <a:t>«Педагог года– 2018»</a:t>
            </a:r>
          </a:p>
        </p:txBody>
      </p:sp>
      <p:pic>
        <p:nvPicPr>
          <p:cNvPr id="14342" name="Picture 2" descr="DSC_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990" y="1504652"/>
            <a:ext cx="3815209" cy="450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940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Методическое портфолио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(заочный тур,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номинации: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«Учитель года»,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«Педагогический дебют»)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643314"/>
            <a:ext cx="8186766" cy="2482849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Интернет-ресурс</a:t>
            </a:r>
          </a:p>
          <a:p>
            <a:pPr algn="ctr">
              <a:buFontTx/>
              <a:buChar char="-"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 «Я – учитель»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«Интернет - ресурс» 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7209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демонстрация использования информационно-коммуникационных технологий как ресурса повышения качества профессиональной деятельности педагога</a:t>
            </a:r>
          </a:p>
          <a:p>
            <a:pPr>
              <a:lnSpc>
                <a:spcPct val="17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Формат конкурсного испытания: 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представление Интернет-ресурса (личный сайт, страница,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 числе и на странице социальной сети, страница на сайте образовательной организации), на котором можно познакомиться с участником конкурса и публикуемыми им материалами: разработки уроков, внеклассных мероприятий с применением современных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«Интернет - ресурс» (35 баллов) 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Критерии оценки: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информационная насыщенность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безопасность и комфортность виртуальной образовательной среды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эффективность обратной связи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актуальность информации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оригинальность и адекватность дизайна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насыщенность</a:t>
            </a: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186766" cy="17145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количество представленной информации, ее образовательная и методическая ценность, регулярность обновлений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ru-RU" altLang="ru-RU" sz="3400" dirty="0" smtClean="0">
                <a:latin typeface="Times New Roman" pitchFamily="18" charset="0"/>
                <a:cs typeface="Times New Roman" pitchFamily="18" charset="0"/>
              </a:rPr>
              <a:t>   спектр направлений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92893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оригинальность и адекватность дизайна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altLang="ru-RU" sz="3000" dirty="0" smtClean="0"/>
              <a:t>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оригинальность стиля, адекватность цветового решения, корректность обработки графики, разумность скорости загрузки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ru-RU" altLang="ru-RU" dirty="0" smtClean="0">
                <a:solidFill>
                  <a:schemeClr val="tx2"/>
                </a:solidFill>
              </a:rPr>
              <a:t>Сайт как конструктор – много рекламы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dirty="0" smtClean="0">
                <a:solidFill>
                  <a:schemeClr val="tx2"/>
                </a:solidFill>
              </a:rPr>
              <a:t>Сайты сообществ – уводят к информации организации, на которой находится страница конкурсанта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dirty="0" smtClean="0">
                <a:solidFill>
                  <a:schemeClr val="tx2"/>
                </a:solidFill>
              </a:rPr>
              <a:t>Ссылка на ресурс имеется, но нет его наполнения</a:t>
            </a:r>
          </a:p>
          <a:p>
            <a:pPr marL="457200" indent="-457200" algn="just">
              <a:buFontTx/>
              <a:buAutoNum type="arabicPeriod"/>
            </a:pPr>
            <a:r>
              <a:rPr lang="ru-RU" altLang="ru-RU" dirty="0" smtClean="0">
                <a:solidFill>
                  <a:schemeClr val="tx2"/>
                </a:solidFill>
              </a:rPr>
              <a:t>Тяжелая загрузка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Конструкторы сайтов: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uCoz.ru</a:t>
            </a:r>
            <a:endParaRPr lang="ru-RU" dirty="0" smtClean="0"/>
          </a:p>
          <a:p>
            <a:r>
              <a:rPr lang="en-US" dirty="0" smtClean="0"/>
              <a:t>Wix.com</a:t>
            </a:r>
          </a:p>
          <a:p>
            <a:r>
              <a:rPr lang="en-US" dirty="0" smtClean="0"/>
              <a:t>Wordpress.com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8684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https://kovalevaag.wixsite.com/school-teacher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Официальный сайт конкурса «Учитель года России»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https://teacherofrussia.edu.ru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https://teacher-of-russia.ru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225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Методическое портфолио  (заочный тур,  номинации:  «Учитель года»,  «Педагогический дебют»)</vt:lpstr>
      <vt:lpstr>Конкурсное задание  «Интернет - ресурс» </vt:lpstr>
      <vt:lpstr>Конкурсное задание  «Интернет - ресурс» (35 баллов) </vt:lpstr>
      <vt:lpstr>информационная насыщенность </vt:lpstr>
      <vt:lpstr>Возможные проблемы:</vt:lpstr>
      <vt:lpstr>Конструкторы сайтов:</vt:lpstr>
      <vt:lpstr>https://kovalevaag.wixsite.com/school-teacher </vt:lpstr>
      <vt:lpstr>Официальный сайт конкурса «Учитель года России»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</dc:creator>
  <cp:lastModifiedBy>admin</cp:lastModifiedBy>
  <cp:revision>14</cp:revision>
  <dcterms:created xsi:type="dcterms:W3CDTF">2020-01-24T18:18:48Z</dcterms:created>
  <dcterms:modified xsi:type="dcterms:W3CDTF">2020-01-30T05:18:24Z</dcterms:modified>
</cp:coreProperties>
</file>