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56" r:id="rId2"/>
    <p:sldId id="258" r:id="rId3"/>
    <p:sldId id="257" r:id="rId4"/>
    <p:sldId id="259" r:id="rId5"/>
    <p:sldId id="263" r:id="rId6"/>
    <p:sldId id="264" r:id="rId7"/>
    <p:sldId id="265" r:id="rId8"/>
    <p:sldId id="266" r:id="rId9"/>
    <p:sldId id="268" r:id="rId10"/>
    <p:sldId id="260" r:id="rId11"/>
    <p:sldId id="270" r:id="rId12"/>
    <p:sldId id="273" r:id="rId13"/>
    <p:sldId id="274" r:id="rId14"/>
    <p:sldId id="275" r:id="rId15"/>
    <p:sldId id="271" r:id="rId16"/>
    <p:sldId id="272" r:id="rId17"/>
    <p:sldId id="267" r:id="rId18"/>
    <p:sldId id="269" r:id="rId19"/>
    <p:sldId id="276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9" autoAdjust="0"/>
    <p:restoredTop sz="98029" autoAdjust="0"/>
  </p:normalViewPr>
  <p:slideViewPr>
    <p:cSldViewPr snapToGrid="0">
      <p:cViewPr>
        <p:scale>
          <a:sx n="68" d="100"/>
          <a:sy n="68" d="100"/>
        </p:scale>
        <p:origin x="-762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3A1C593-65D0-4073-BCC9-577B9352EA97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63;&#1091;&#1087;&#1080;&#1085;,_&#1071;&#1082;&#1086;&#1074;_&#1048;&#1074;&#1072;&#1085;&#1086;&#1074;&#1080;&#1095;" TargetMode="External"/><Relationship Id="rId2" Type="http://schemas.openxmlformats.org/officeDocument/2006/relationships/hyperlink" Target="https://encyclopedia.mil.ru/encyclopedia/gentlemens/hero.htm?id=11556223@morfHero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amyat-naroda.su/awards/24374862" TargetMode="External"/><Relationship Id="rId5" Type="http://schemas.openxmlformats.org/officeDocument/2006/relationships/hyperlink" Target="https://ishimpravda.ru/i/f/316/186316/8_noiabria.pdf" TargetMode="External"/><Relationship Id="rId4" Type="http://schemas.openxmlformats.org/officeDocument/2006/relationships/hyperlink" Target="http://www.warheroes.ru/hero/hero.asp?Hero_id=13290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3" y="431074"/>
            <a:ext cx="9559109" cy="2116183"/>
          </a:xfrm>
        </p:spPr>
        <p:txBody>
          <a:bodyPr/>
          <a:lstStyle/>
          <a:p>
            <a:pPr algn="ctr"/>
            <a:r>
              <a:rPr lang="ru-RU" altLang="en-US" b="1" dirty="0" err="1">
                <a:solidFill>
                  <a:schemeClr val="bg1"/>
                </a:solidFill>
                <a:latin typeface="+mn-lt"/>
              </a:rPr>
              <a:t>Чупин</a:t>
            </a:r>
            <a:r>
              <a:rPr lang="ru-RU" altLang="en-U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en-US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altLang="en-US" b="1" dirty="0" smtClean="0">
                <a:solidFill>
                  <a:schemeClr val="bg1"/>
                </a:solidFill>
                <a:latin typeface="+mn-lt"/>
              </a:rPr>
            </a:br>
            <a:r>
              <a:rPr lang="ru-RU" altLang="en-US" b="1" dirty="0" smtClean="0">
                <a:solidFill>
                  <a:schemeClr val="bg1"/>
                </a:solidFill>
                <a:latin typeface="+mn-lt"/>
              </a:rPr>
              <a:t>Яков </a:t>
            </a:r>
            <a:r>
              <a:rPr lang="ru-RU" altLang="en-US" b="1" dirty="0">
                <a:solidFill>
                  <a:schemeClr val="bg1"/>
                </a:solidFill>
                <a:latin typeface="+mn-lt"/>
              </a:rPr>
              <a:t>Иванович</a:t>
            </a:r>
            <a:r>
              <a:rPr lang="ru-RU" altLang="en-US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4" name="Subtitle 2"/>
          <p:cNvSpPr>
            <a:spLocks noGrp="1"/>
          </p:cNvSpPr>
          <p:nvPr>
            <p:ph type="body" idx="1"/>
          </p:nvPr>
        </p:nvSpPr>
        <p:spPr>
          <a:xfrm>
            <a:off x="6413861" y="4130039"/>
            <a:ext cx="5081453" cy="1944189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altLang="en-US" i="1" u="sng" dirty="0"/>
              <a:t>Выполнила</a:t>
            </a:r>
            <a:r>
              <a:rPr lang="ru-RU" altLang="en-US" i="1" dirty="0"/>
              <a:t>: </a:t>
            </a:r>
          </a:p>
          <a:p>
            <a:pPr algn="r"/>
            <a:r>
              <a:rPr lang="ru-RU" altLang="en-US" b="1" i="1" dirty="0"/>
              <a:t>Соколова Наталья,                  </a:t>
            </a:r>
          </a:p>
          <a:p>
            <a:pPr algn="r"/>
            <a:r>
              <a:rPr lang="ru-RU" altLang="en-US" i="1" dirty="0"/>
              <a:t>ученица 10б класса МАОУ </a:t>
            </a:r>
            <a:r>
              <a:rPr lang="ru-RU" altLang="en-US" i="1" dirty="0" err="1"/>
              <a:t>Аромашевской</a:t>
            </a:r>
            <a:r>
              <a:rPr lang="ru-RU" altLang="en-US" i="1" dirty="0"/>
              <a:t> СОШ им. Героя Советского Союза В. Д. </a:t>
            </a:r>
            <a:r>
              <a:rPr lang="ru-RU" altLang="en-US" i="1" dirty="0" err="1"/>
              <a:t>Кармацкого</a:t>
            </a:r>
            <a:endParaRPr lang="ru-RU" altLang="en-US" i="1" dirty="0"/>
          </a:p>
          <a:p>
            <a:pPr algn="r"/>
            <a:r>
              <a:rPr lang="ru-RU" altLang="en-US" i="1" u="sng" dirty="0"/>
              <a:t>Руководитель</a:t>
            </a:r>
            <a:r>
              <a:rPr lang="ru-RU" altLang="en-US" i="1" dirty="0"/>
              <a:t>:</a:t>
            </a:r>
          </a:p>
          <a:p>
            <a:pPr algn="r"/>
            <a:r>
              <a:rPr lang="ru-RU" altLang="en-US" b="1" i="1" dirty="0"/>
              <a:t>Вдович С.</a:t>
            </a:r>
            <a:endParaRPr lang="ru-RU" altLang="en-US" i="1" dirty="0"/>
          </a:p>
        </p:txBody>
      </p:sp>
      <p:pic>
        <p:nvPicPr>
          <p:cNvPr id="17413" name="Picture 3" descr="C:\Documents and Settings\Администратор\Рабочий стол\сталинград\лента +звезда.jpg"/>
          <p:cNvPicPr>
            <a:picLocks noGrp="1"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967598" y="3644537"/>
            <a:ext cx="4114219" cy="204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е поле 4"/>
          <p:cNvSpPr txBox="1"/>
          <p:nvPr/>
        </p:nvSpPr>
        <p:spPr>
          <a:xfrm>
            <a:off x="499111" y="3749039"/>
            <a:ext cx="10656570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ru-RU" altLang="en-US" dirty="0"/>
          </a:p>
          <a:p>
            <a:r>
              <a:rPr lang="ru-RU" altLang="en-US" dirty="0" smtClean="0"/>
              <a:t>После </a:t>
            </a:r>
            <a:r>
              <a:rPr lang="ru-RU" altLang="en-US" dirty="0"/>
              <a:t>прорыва обороны противника на Одере 69-я армия участвовала в ликвидации группировки юго-восточнее Берлина. А к концу Берлинской операции вышла на Эльбу в районе Магдебурга. Здесь и закончил свой боевой путь пулеметчик </a:t>
            </a:r>
            <a:r>
              <a:rPr lang="ru-RU" altLang="en-US" dirty="0" err="1"/>
              <a:t>Чупин</a:t>
            </a:r>
            <a:r>
              <a:rPr lang="ru-RU" altLang="en-US" dirty="0"/>
              <a:t>.</a:t>
            </a:r>
          </a:p>
          <a:p>
            <a:endParaRPr lang="ru-RU" altLang="en-US" dirty="0"/>
          </a:p>
          <a:p>
            <a:r>
              <a:rPr lang="ru-RU" altLang="en-US" dirty="0"/>
              <a:t>После войны продолжил службу в армии, окончил военное училище, стал офицером-политработником. В 1955 году уволен в запас в звании </a:t>
            </a:r>
            <a:r>
              <a:rPr lang="ru-RU" altLang="en-US" dirty="0" smtClean="0"/>
              <a:t>майора</a:t>
            </a:r>
            <a:endParaRPr lang="ru-RU" altLang="en-US" dirty="0"/>
          </a:p>
        </p:txBody>
      </p:sp>
      <p:pic>
        <p:nvPicPr>
          <p:cNvPr id="7" name="Замещающее содержимо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870" y="496389"/>
            <a:ext cx="4578713" cy="3182661"/>
          </a:xfrm>
          <a:prstGeom prst="rect">
            <a:avLst/>
          </a:prstGeom>
          <a:ln w="6350">
            <a:solidFill>
              <a:schemeClr val="tx2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Награды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>
              <a:buNone/>
            </a:pPr>
            <a:r>
              <a:rPr lang="ru-RU" dirty="0" smtClean="0"/>
              <a:t>Полный кавалер Ордена Славы.</a:t>
            </a:r>
          </a:p>
          <a:p>
            <a:pPr fontAlgn="base">
              <a:buNone/>
            </a:pPr>
            <a:r>
              <a:rPr lang="ru-RU" dirty="0" smtClean="0"/>
              <a:t>Ордена: Красной Звезды (30 мая 1944), Красного Знамени (17 </a:t>
            </a:r>
          </a:p>
          <a:p>
            <a:pPr fontAlgn="base">
              <a:buNone/>
            </a:pPr>
            <a:r>
              <a:rPr lang="ru-RU" dirty="0" smtClean="0"/>
              <a:t>февраля 1945), орден Отечественной войны I степени (1985), </a:t>
            </a:r>
          </a:p>
          <a:p>
            <a:pPr fontAlgn="base">
              <a:buNone/>
            </a:pPr>
            <a:r>
              <a:rPr lang="ru-RU" dirty="0" smtClean="0"/>
              <a:t>медали: "За боевые заслуги", "За освобождение Варшавы", "За </a:t>
            </a:r>
          </a:p>
          <a:p>
            <a:pPr fontAlgn="base">
              <a:buNone/>
            </a:pPr>
            <a:r>
              <a:rPr lang="ru-RU" dirty="0" smtClean="0"/>
              <a:t>победу над Германией в Великой Отечественной войне. 1941-</a:t>
            </a:r>
          </a:p>
          <a:p>
            <a:pPr fontAlgn="base">
              <a:buNone/>
            </a:pPr>
            <a:r>
              <a:rPr lang="ru-RU" dirty="0" smtClean="0"/>
              <a:t>1945 гг.", "За доблестный труд. В ознаменование 100-летия со </a:t>
            </a:r>
          </a:p>
          <a:p>
            <a:pPr fontAlgn="base">
              <a:buNone/>
            </a:pPr>
            <a:r>
              <a:rPr lang="ru-RU" dirty="0" smtClean="0"/>
              <a:t>дня рождения В.И. Ленина", юбилейные.</a:t>
            </a:r>
          </a:p>
          <a:p>
            <a:pPr fontAlgn="base">
              <a:buNone/>
            </a:pPr>
            <a:r>
              <a:rPr lang="ru-RU" dirty="0" smtClean="0"/>
              <a:t>Участник Парада Победы в Москве на Красной площади 9 мая </a:t>
            </a:r>
          </a:p>
          <a:p>
            <a:pPr fontAlgn="base">
              <a:buNone/>
            </a:pPr>
            <a:r>
              <a:rPr lang="ru-RU" dirty="0" smtClean="0"/>
              <a:t>1985 года.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936" y="5277394"/>
            <a:ext cx="9046464" cy="8948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Награды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16259" y="4177099"/>
            <a:ext cx="8700042" cy="508771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b="1" dirty="0" smtClean="0"/>
              <a:t>Фрагмент наградного листа  о представлении  к Ордену Красного </a:t>
            </a:r>
            <a:r>
              <a:rPr lang="ru-RU" b="1" dirty="0" smtClean="0"/>
              <a:t>Знамени </a:t>
            </a:r>
            <a:r>
              <a:rPr lang="ru-RU" i="1" dirty="0" smtClean="0"/>
              <a:t>(*приложение)</a:t>
            </a:r>
            <a:endParaRPr lang="ru-RU" i="1" dirty="0"/>
          </a:p>
        </p:txBody>
      </p:sp>
      <p:pic>
        <p:nvPicPr>
          <p:cNvPr id="1026" name="Picture 2" descr="C:\Users\1\Desktop\Чупин\5pA4fPrjuJ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9928" b="9928"/>
          <a:stretch>
            <a:fillRect/>
          </a:stretch>
        </p:blipFill>
        <p:spPr bwMode="auto">
          <a:xfrm>
            <a:off x="931816" y="535577"/>
            <a:ext cx="10058400" cy="3383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936" y="5120640"/>
            <a:ext cx="9046464" cy="1051560"/>
          </a:xfrm>
        </p:spPr>
        <p:txBody>
          <a:bodyPr/>
          <a:lstStyle/>
          <a:p>
            <a:r>
              <a:rPr lang="ru-RU" dirty="0" smtClean="0"/>
              <a:t>Награды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1010" y="3491132"/>
            <a:ext cx="9748910" cy="804862"/>
          </a:xfrm>
        </p:spPr>
        <p:txBody>
          <a:bodyPr/>
          <a:lstStyle/>
          <a:p>
            <a:pPr algn="r"/>
            <a:r>
              <a:rPr lang="ru-RU" b="1" dirty="0" smtClean="0"/>
              <a:t>Фрагмент наградного листа  о представлении  к Ордену Красной </a:t>
            </a:r>
            <a:r>
              <a:rPr lang="ru-RU" b="1" dirty="0" smtClean="0"/>
              <a:t>Звезды </a:t>
            </a:r>
            <a:r>
              <a:rPr lang="ru-RU" i="1" dirty="0"/>
              <a:t>(*приложение)</a:t>
            </a:r>
          </a:p>
          <a:p>
            <a:pPr algn="r"/>
            <a:endParaRPr lang="ru-RU" b="1" dirty="0" smtClean="0"/>
          </a:p>
          <a:p>
            <a:endParaRPr lang="ru-RU" dirty="0"/>
          </a:p>
        </p:txBody>
      </p:sp>
      <p:pic>
        <p:nvPicPr>
          <p:cNvPr id="2051" name="Picture 3" descr="C:\Users\1\Desktop\Чупин\подвиг кр.зв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683" b="1683"/>
          <a:stretch>
            <a:fillRect/>
          </a:stretch>
        </p:blipFill>
        <p:spPr bwMode="auto">
          <a:xfrm>
            <a:off x="1036319" y="457199"/>
            <a:ext cx="10118901" cy="2913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dirty="0" smtClean="0"/>
              <a:t>Приказ о награждении Орденом Красной Звезды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35" y="609600"/>
            <a:ext cx="4922955" cy="639762"/>
          </a:xfrm>
        </p:spPr>
        <p:txBody>
          <a:bodyPr/>
          <a:lstStyle/>
          <a:p>
            <a:r>
              <a:rPr lang="ru-RU" sz="2400" dirty="0" smtClean="0"/>
              <a:t>Строка в приказе о награждении (№76)</a:t>
            </a:r>
            <a:endParaRPr lang="ru-RU" sz="2400" dirty="0"/>
          </a:p>
        </p:txBody>
      </p:sp>
      <p:pic>
        <p:nvPicPr>
          <p:cNvPr id="3074" name="Picture 2" descr="C:\Users\1\Desktop\Чупин\приказ кр.зв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7360" y="1328737"/>
            <a:ext cx="2980638" cy="4209913"/>
          </a:xfrm>
          <a:prstGeom prst="rect">
            <a:avLst/>
          </a:prstGeom>
          <a:noFill/>
        </p:spPr>
      </p:pic>
      <p:pic>
        <p:nvPicPr>
          <p:cNvPr id="3075" name="Picture 3" descr="C:\Users\1\Desktop\Чупин\строк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1246" y="1328738"/>
            <a:ext cx="3011943" cy="4242522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16000" y="5486400"/>
            <a:ext cx="9042400" cy="685800"/>
          </a:xfrm>
        </p:spPr>
        <p:txBody>
          <a:bodyPr>
            <a:normAutofit/>
          </a:bodyPr>
          <a:lstStyle/>
          <a:p>
            <a:pPr algn="r"/>
            <a:r>
              <a:rPr lang="ru-RU" sz="1800" i="1" dirty="0" smtClean="0"/>
              <a:t>(*приложение)</a:t>
            </a:r>
            <a:endParaRPr lang="ru-RU" sz="1800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0" y="4794068"/>
            <a:ext cx="9042400" cy="1378131"/>
          </a:xfrm>
        </p:spPr>
        <p:txBody>
          <a:bodyPr/>
          <a:lstStyle/>
          <a:p>
            <a:r>
              <a:rPr lang="ru-RU" dirty="0" smtClean="0"/>
              <a:t>Трудовой путь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До сентября 1945 года </a:t>
            </a:r>
            <a:r>
              <a:rPr lang="ru-RU" dirty="0" err="1" smtClean="0"/>
              <a:t>Чупин</a:t>
            </a:r>
            <a:r>
              <a:rPr lang="ru-RU" dirty="0" smtClean="0"/>
              <a:t> служил в составе группы </a:t>
            </a:r>
          </a:p>
          <a:p>
            <a:pPr>
              <a:buNone/>
            </a:pPr>
            <a:r>
              <a:rPr lang="ru-RU" dirty="0" smtClean="0"/>
              <a:t>советских войск в Германии. Окончил Московское дважды </a:t>
            </a:r>
          </a:p>
          <a:p>
            <a:pPr>
              <a:buNone/>
            </a:pPr>
            <a:r>
              <a:rPr lang="ru-RU" dirty="0" smtClean="0"/>
              <a:t>Краснознамённое военное политическое училище, стал </a:t>
            </a:r>
          </a:p>
          <a:p>
            <a:pPr>
              <a:buNone/>
            </a:pPr>
            <a:r>
              <a:rPr lang="ru-RU" dirty="0" smtClean="0"/>
              <a:t>офицером-политработником. Проходил службу на Украине в </a:t>
            </a:r>
          </a:p>
          <a:p>
            <a:pPr>
              <a:buNone/>
            </a:pPr>
            <a:r>
              <a:rPr lang="ru-RU" dirty="0" smtClean="0"/>
              <a:t>Кировограде в парашютно-десантном полку (1947–1949), был </a:t>
            </a:r>
          </a:p>
          <a:p>
            <a:pPr>
              <a:buNone/>
            </a:pPr>
            <a:r>
              <a:rPr lang="ru-RU" dirty="0" smtClean="0"/>
              <a:t>секретарём комсомольского бюро батальона. В 1950 году </a:t>
            </a:r>
          </a:p>
          <a:p>
            <a:pPr>
              <a:buNone/>
            </a:pPr>
            <a:r>
              <a:rPr lang="ru-RU" dirty="0" smtClean="0"/>
              <a:t>окончил офицерские курсы ВДА и до увольнения в запас в 1955 </a:t>
            </a:r>
          </a:p>
          <a:p>
            <a:pPr>
              <a:buNone/>
            </a:pPr>
            <a:r>
              <a:rPr lang="ru-RU" dirty="0" smtClean="0"/>
              <a:t>году в звании майора был замполитом командира в войсковой </a:t>
            </a:r>
          </a:p>
          <a:p>
            <a:pPr>
              <a:buNone/>
            </a:pPr>
            <a:r>
              <a:rPr lang="ru-RU" dirty="0" smtClean="0"/>
              <a:t>части.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0" y="5081450"/>
            <a:ext cx="9042400" cy="1090749"/>
          </a:xfrm>
        </p:spPr>
        <p:txBody>
          <a:bodyPr/>
          <a:lstStyle/>
          <a:p>
            <a:r>
              <a:rPr lang="ru-RU" dirty="0" smtClean="0"/>
              <a:t>Трудовой путь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16000" y="685799"/>
            <a:ext cx="10058400" cy="438258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altLang="en-US" dirty="0" smtClean="0"/>
              <a:t>После  увольнения в запас </a:t>
            </a:r>
            <a:r>
              <a:rPr lang="ru-RU" altLang="en-US" b="1" i="1" dirty="0" smtClean="0"/>
              <a:t>Яков Иванович </a:t>
            </a:r>
            <a:r>
              <a:rPr lang="ru-RU" altLang="en-US" dirty="0" smtClean="0"/>
              <a:t>остался жить в </a:t>
            </a:r>
          </a:p>
          <a:p>
            <a:pPr>
              <a:buNone/>
            </a:pPr>
            <a:r>
              <a:rPr lang="ru-RU" altLang="en-US" dirty="0" smtClean="0"/>
              <a:t>городе Кировоград. Выучился на слесаря-жестянщика, быстро </a:t>
            </a:r>
          </a:p>
          <a:p>
            <a:pPr>
              <a:buNone/>
            </a:pPr>
            <a:r>
              <a:rPr lang="ru-RU" altLang="en-US" dirty="0" smtClean="0"/>
              <a:t>освоил новую для себя профессию. Одновременно учился в </a:t>
            </a:r>
          </a:p>
          <a:p>
            <a:pPr>
              <a:buNone/>
            </a:pPr>
            <a:r>
              <a:rPr lang="ru-RU" altLang="en-US" dirty="0" smtClean="0"/>
              <a:t>вечерней школе, закончил её с золотой медалью. Продолжив </a:t>
            </a:r>
          </a:p>
          <a:p>
            <a:pPr>
              <a:buNone/>
            </a:pPr>
            <a:r>
              <a:rPr lang="ru-RU" altLang="en-US" dirty="0" smtClean="0"/>
              <a:t>учёбу, окончил Кировоградский институт </a:t>
            </a:r>
          </a:p>
          <a:p>
            <a:pPr>
              <a:buNone/>
            </a:pPr>
            <a:r>
              <a:rPr lang="ru-RU" altLang="en-US" dirty="0" smtClean="0"/>
              <a:t>сельскохозяйственного машиностроения. Много лет работал </a:t>
            </a:r>
          </a:p>
          <a:p>
            <a:pPr>
              <a:buNone/>
            </a:pPr>
            <a:r>
              <a:rPr lang="ru-RU" altLang="en-US" dirty="0" smtClean="0"/>
              <a:t>на предприятиях Кировограда — начальником </a:t>
            </a:r>
          </a:p>
          <a:p>
            <a:pPr>
              <a:buNone/>
            </a:pPr>
            <a:r>
              <a:rPr lang="ru-RU" altLang="en-US" dirty="0" smtClean="0"/>
              <a:t>технологического бюро цеха, старшим технологом, </a:t>
            </a:r>
          </a:p>
          <a:p>
            <a:pPr>
              <a:buNone/>
            </a:pPr>
            <a:r>
              <a:rPr lang="ru-RU" altLang="en-US" dirty="0" smtClean="0"/>
              <a:t>начальником ОТК, исполняющим обязанности главного </a:t>
            </a:r>
          </a:p>
          <a:p>
            <a:pPr>
              <a:buNone/>
            </a:pPr>
            <a:r>
              <a:rPr lang="ru-RU" altLang="en-US" dirty="0" smtClean="0"/>
              <a:t>инженера. Умер 30 апреля 1991 года. Похоронен в Пантеоне </a:t>
            </a:r>
          </a:p>
          <a:p>
            <a:pPr>
              <a:buNone/>
            </a:pPr>
            <a:r>
              <a:rPr lang="ru-RU" altLang="en-US" dirty="0" smtClean="0"/>
              <a:t>Вечной Славы в Кировограде.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0642" b="10642"/>
          <a:stretch>
            <a:fillRect/>
          </a:stretch>
        </p:blipFill>
        <p:spPr bwMode="auto">
          <a:xfrm>
            <a:off x="1240970" y="629392"/>
            <a:ext cx="9483635" cy="273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504092"/>
          </a:xfrm>
        </p:spPr>
        <p:txBody>
          <a:bodyPr/>
          <a:lstStyle/>
          <a:p>
            <a:pPr algn="ctr"/>
            <a:r>
              <a:rPr lang="ru-RU" altLang="en-US" b="1" dirty="0" smtClean="0"/>
              <a:t>Пантеон  Вечной Славы в Кировограде</a:t>
            </a:r>
            <a:endParaRPr lang="ru-RU" b="1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11935" y="4332848"/>
            <a:ext cx="10636114" cy="1839351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Имя </a:t>
            </a:r>
            <a:r>
              <a:rPr lang="ru-RU" sz="1800" b="1" i="1" dirty="0" smtClean="0"/>
              <a:t>Якова Ивановича </a:t>
            </a:r>
            <a:r>
              <a:rPr lang="ru-RU" sz="1800" b="1" i="1" dirty="0" err="1" smtClean="0"/>
              <a:t>Чупина</a:t>
            </a:r>
            <a:r>
              <a:rPr lang="ru-RU" sz="1800" b="1" i="1" dirty="0" smtClean="0"/>
              <a:t> </a:t>
            </a:r>
            <a:r>
              <a:rPr lang="ru-RU" sz="1800" dirty="0" smtClean="0"/>
              <a:t>увековечено: на Исторической площади на каменном пилоне монумента Победы  в Тюмени; в Пантеоне Славы в Кировограде (Украина), где Яков </a:t>
            </a:r>
            <a:r>
              <a:rPr lang="ru-RU" sz="1800" dirty="0" err="1" smtClean="0"/>
              <a:t>Чупин</a:t>
            </a:r>
            <a:r>
              <a:rPr lang="ru-RU" sz="1800" dirty="0" smtClean="0"/>
              <a:t> похоронен 30 апреля 1991 года; в Галерее почёта в с. </a:t>
            </a:r>
            <a:r>
              <a:rPr lang="ru-RU" sz="1800" dirty="0" err="1" smtClean="0"/>
              <a:t>Стрехнино</a:t>
            </a:r>
            <a:r>
              <a:rPr lang="ru-RU" sz="1800" dirty="0" smtClean="0"/>
              <a:t> </a:t>
            </a:r>
            <a:r>
              <a:rPr lang="ru-RU" sz="1800" dirty="0" err="1" smtClean="0"/>
              <a:t>Ишимского</a:t>
            </a:r>
            <a:r>
              <a:rPr lang="ru-RU" sz="1800" dirty="0" smtClean="0"/>
              <a:t> района и на стенде Героев Советского Союза в актовом зале городского совета ветеранов. В декабре 2016 года на здании </a:t>
            </a:r>
            <a:r>
              <a:rPr lang="ru-RU" sz="1800" dirty="0" err="1" smtClean="0"/>
              <a:t>Мизоновской</a:t>
            </a:r>
            <a:r>
              <a:rPr lang="ru-RU" sz="1800" dirty="0" smtClean="0"/>
              <a:t> средней школы открыта памятная мемориальная доска. Одной из улиц в посёлке Плодопитомник </a:t>
            </a:r>
            <a:r>
              <a:rPr lang="ru-RU" sz="1800" dirty="0" err="1" smtClean="0"/>
              <a:t>Ишимского</a:t>
            </a:r>
            <a:r>
              <a:rPr lang="ru-RU" sz="1800" dirty="0" smtClean="0"/>
              <a:t> района присвоено имя Якова </a:t>
            </a:r>
            <a:r>
              <a:rPr lang="ru-RU" sz="1800" dirty="0" err="1" smtClean="0"/>
              <a:t>Чупина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indent="-457200" algn="ctr"/>
            <a:r>
              <a:rPr lang="ru-RU" sz="2400" dirty="0" smtClean="0"/>
              <a:t>При создании альбома использовались </a:t>
            </a:r>
            <a:r>
              <a:rPr lang="ru-RU" sz="2400" dirty="0" err="1" smtClean="0"/>
              <a:t>инернет-ресурсы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>
                <a:solidFill>
                  <a:srgbClr val="0070C0"/>
                </a:solidFill>
                <a:hlinkClick r:id="rId2"/>
              </a:rPr>
              <a:t>https://encyclopedia.mil.ru/encyclopedia/gentlemens/hero.htm?id=11556223@morfHeroes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  <a:hlinkClick r:id="rId3"/>
              </a:rPr>
              <a:t>https://ru.wikipedia.org/wiki/</a:t>
            </a:r>
            <a:r>
              <a:rPr lang="ru-RU" sz="2400" dirty="0" err="1" smtClean="0">
                <a:solidFill>
                  <a:srgbClr val="0070C0"/>
                </a:solidFill>
                <a:hlinkClick r:id="rId3"/>
              </a:rPr>
              <a:t>Чупин,_Яков_Иванович</a:t>
            </a: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  <a:hlinkClick r:id="rId4"/>
              </a:rPr>
              <a:t>http://www.warheroes.ru/hero/hero.asp?Hero_id=13290</a:t>
            </a: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hlinkClick r:id="rId5"/>
              </a:rPr>
              <a:t>https://ishimpravda.ru/i/f/316/186316/8_noiabria.pdf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hlinkClick r:id="rId6"/>
              </a:rPr>
              <a:t>https://pamyat-naroda.su/awards/24374862</a:t>
            </a:r>
            <a:r>
              <a:rPr lang="ru-RU" sz="2400" dirty="0" smtClean="0">
                <a:solidFill>
                  <a:srgbClr val="0070C0"/>
                </a:solidFill>
              </a:rPr>
              <a:t>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Приложение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315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ое поле 5"/>
          <p:cNvSpPr txBox="1"/>
          <p:nvPr/>
        </p:nvSpPr>
        <p:spPr>
          <a:xfrm>
            <a:off x="894080" y="570230"/>
            <a:ext cx="10727055" cy="47089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000" dirty="0"/>
              <a:t>Дата рождения:     </a:t>
            </a:r>
            <a:r>
              <a:rPr lang="ru-RU" altLang="en-US" sz="2000" b="1" i="1" dirty="0"/>
              <a:t>29 октября 1925</a:t>
            </a:r>
          </a:p>
          <a:p>
            <a:endParaRPr lang="ru-RU" altLang="en-US" sz="2000" dirty="0"/>
          </a:p>
          <a:p>
            <a:r>
              <a:rPr lang="ru-RU" altLang="en-US" sz="2000" dirty="0"/>
              <a:t>Место рождения:     </a:t>
            </a:r>
            <a:r>
              <a:rPr lang="ru-RU" altLang="en-US" sz="2000" b="1" i="1" dirty="0"/>
              <a:t>Тюменская область</a:t>
            </a:r>
            <a:endParaRPr lang="ru-RU" altLang="en-US" sz="2000" b="1" dirty="0"/>
          </a:p>
          <a:p>
            <a:endParaRPr lang="ru-RU" altLang="en-US" sz="2000" dirty="0"/>
          </a:p>
          <a:p>
            <a:r>
              <a:rPr lang="ru-RU" altLang="en-US" sz="2000" dirty="0"/>
              <a:t>Дата смерти:    </a:t>
            </a:r>
            <a:r>
              <a:rPr lang="ru-RU" altLang="en-US" sz="2000" b="1" dirty="0"/>
              <a:t> </a:t>
            </a:r>
            <a:r>
              <a:rPr lang="ru-RU" altLang="en-US" sz="2000" b="1" i="1" dirty="0"/>
              <a:t>30 апреля 1991 (65 лет)</a:t>
            </a:r>
          </a:p>
          <a:p>
            <a:endParaRPr lang="ru-RU" altLang="en-US" sz="2000" i="1" dirty="0"/>
          </a:p>
          <a:p>
            <a:r>
              <a:rPr lang="ru-RU" altLang="en-US" sz="2000" dirty="0"/>
              <a:t>Место смерти:     </a:t>
            </a:r>
            <a:r>
              <a:rPr lang="ru-RU" altLang="en-US" sz="2000" b="1" i="1" dirty="0"/>
              <a:t>Кировоград, Украинская ССР, СССР</a:t>
            </a:r>
          </a:p>
          <a:p>
            <a:endParaRPr lang="ru-RU" altLang="en-US" sz="2000" i="1" dirty="0"/>
          </a:p>
          <a:p>
            <a:r>
              <a:rPr lang="ru-RU" altLang="en-US" sz="2000" dirty="0"/>
              <a:t>Принадлежность:</a:t>
            </a:r>
            <a:r>
              <a:rPr lang="ru-RU" altLang="en-US" sz="2000" i="1" dirty="0"/>
              <a:t>	     </a:t>
            </a:r>
            <a:r>
              <a:rPr lang="ru-RU" altLang="en-US" sz="2000" b="1" i="1" dirty="0"/>
              <a:t>СССР</a:t>
            </a:r>
          </a:p>
          <a:p>
            <a:endParaRPr lang="ru-RU" altLang="en-US" sz="2000" i="1" dirty="0"/>
          </a:p>
          <a:p>
            <a:r>
              <a:rPr lang="ru-RU" altLang="en-US" sz="2000" dirty="0"/>
              <a:t>Род войск:     </a:t>
            </a:r>
            <a:r>
              <a:rPr lang="ru-RU" altLang="en-US" sz="2000" b="1" i="1" dirty="0"/>
              <a:t>Пулемётный расчёт</a:t>
            </a:r>
          </a:p>
          <a:p>
            <a:endParaRPr lang="ru-RU" altLang="en-US" sz="2000" i="1" dirty="0" smtClean="0"/>
          </a:p>
          <a:p>
            <a:r>
              <a:rPr lang="ru-RU" altLang="en-US" sz="2000" dirty="0" smtClean="0"/>
              <a:t>Звание:     </a:t>
            </a:r>
            <a:r>
              <a:rPr lang="ru-RU" altLang="en-US" sz="2000" b="1" i="1" dirty="0" smtClean="0"/>
              <a:t>Старший сержант и майор</a:t>
            </a:r>
          </a:p>
          <a:p>
            <a:endParaRPr lang="ru-RU" altLang="en-US" sz="2000" i="1" dirty="0"/>
          </a:p>
          <a:p>
            <a:r>
              <a:rPr lang="ru-RU" altLang="en-US" sz="2000" dirty="0"/>
              <a:t>Сражения/войны:	       </a:t>
            </a:r>
            <a:r>
              <a:rPr lang="ru-RU" altLang="en-US" sz="2000" b="1" i="1" dirty="0"/>
              <a:t>Великая Отечественная война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е поле 3"/>
          <p:cNvSpPr txBox="1"/>
          <p:nvPr/>
        </p:nvSpPr>
        <p:spPr>
          <a:xfrm>
            <a:off x="688340" y="5368607"/>
            <a:ext cx="3765550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sz="2000" b="1" dirty="0"/>
              <a:t>(</a:t>
            </a:r>
            <a:r>
              <a:rPr lang="ru-RU" altLang="en-US" sz="2000" b="1" dirty="0" smtClean="0"/>
              <a:t>29.10.1925 </a:t>
            </a:r>
            <a:r>
              <a:rPr lang="ru-RU" altLang="en-US" sz="2000" b="1" dirty="0"/>
              <a:t>— 30.04.1991)</a:t>
            </a:r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2073" y="502277"/>
            <a:ext cx="3501817" cy="464193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Текстовое поле 6"/>
          <p:cNvSpPr txBox="1"/>
          <p:nvPr/>
        </p:nvSpPr>
        <p:spPr>
          <a:xfrm>
            <a:off x="5131254" y="1789612"/>
            <a:ext cx="5894070" cy="31085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sz="3600" b="1" i="1" dirty="0"/>
              <a:t>Яков Иванович </a:t>
            </a:r>
            <a:r>
              <a:rPr lang="ru-RU" altLang="en-US" sz="3600" b="1" i="1" dirty="0" err="1"/>
              <a:t>Чупин</a:t>
            </a:r>
            <a:r>
              <a:rPr lang="ru-RU" altLang="en-US" sz="3600" b="1" i="1" dirty="0"/>
              <a:t> </a:t>
            </a:r>
            <a:r>
              <a:rPr lang="ru-RU" altLang="en-US" sz="3600" b="1" dirty="0"/>
              <a:t> </a:t>
            </a:r>
            <a:r>
              <a:rPr lang="ru-RU" altLang="en-US" sz="3600" dirty="0"/>
              <a:t>— </a:t>
            </a:r>
            <a:r>
              <a:rPr lang="ru-RU" altLang="en-US" sz="3200" dirty="0"/>
              <a:t>командир пулемётного отделения 1079-го стрелкового полка 312-й стрелковой дивизии, старший сержант.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е поле 4"/>
          <p:cNvSpPr txBox="1"/>
          <p:nvPr/>
        </p:nvSpPr>
        <p:spPr>
          <a:xfrm>
            <a:off x="5342709" y="1237791"/>
            <a:ext cx="5812971" cy="41549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sz="2400" b="1" i="1" dirty="0"/>
              <a:t>Яков Иванович </a:t>
            </a:r>
            <a:r>
              <a:rPr lang="ru-RU" altLang="en-US" sz="2400" b="1" i="1" dirty="0" err="1" smtClean="0"/>
              <a:t>Чупин</a:t>
            </a:r>
            <a:r>
              <a:rPr lang="ru-RU" altLang="en-US" sz="2400" b="1" i="1" dirty="0" smtClean="0"/>
              <a:t> </a:t>
            </a:r>
          </a:p>
          <a:p>
            <a:r>
              <a:rPr lang="ru-RU" altLang="en-US" sz="2400" dirty="0" smtClean="0"/>
              <a:t>родился </a:t>
            </a:r>
            <a:r>
              <a:rPr lang="ru-RU" altLang="en-US" sz="2400" dirty="0"/>
              <a:t>29 октября 1925 года в </a:t>
            </a:r>
            <a:r>
              <a:rPr lang="ru-RU" sz="2400" dirty="0" smtClean="0"/>
              <a:t> крестьянской семье в с. </a:t>
            </a:r>
            <a:r>
              <a:rPr lang="ru-RU" sz="2400" dirty="0" err="1" smtClean="0"/>
              <a:t>Мизоново</a:t>
            </a:r>
            <a:r>
              <a:rPr lang="ru-RU" sz="2400" dirty="0" smtClean="0"/>
              <a:t> </a:t>
            </a:r>
            <a:r>
              <a:rPr lang="ru-RU" sz="2400" dirty="0" err="1" smtClean="0"/>
              <a:t>Жиляковского</a:t>
            </a:r>
            <a:r>
              <a:rPr lang="ru-RU" sz="2400" dirty="0" smtClean="0"/>
              <a:t> района </a:t>
            </a:r>
            <a:r>
              <a:rPr lang="ru-RU" sz="2400" dirty="0" err="1" smtClean="0"/>
              <a:t>Ишимского</a:t>
            </a:r>
            <a:r>
              <a:rPr lang="ru-RU" sz="2400" dirty="0" smtClean="0"/>
              <a:t> округа Уральской области  (</a:t>
            </a:r>
            <a:r>
              <a:rPr lang="ru-RU" sz="2400" dirty="0" err="1" smtClean="0"/>
              <a:t>Ишимский</a:t>
            </a:r>
            <a:r>
              <a:rPr lang="ru-RU" sz="2400" dirty="0" smtClean="0"/>
              <a:t> район Тюменской области)</a:t>
            </a:r>
            <a:r>
              <a:rPr lang="ru-RU" altLang="en-US" sz="2400" dirty="0" smtClean="0"/>
              <a:t>. </a:t>
            </a:r>
            <a:r>
              <a:rPr lang="ru-RU" altLang="en-US" sz="2400" dirty="0"/>
              <a:t>Окончил 7 классов. Работал учетчиком в колхозе имени XVII партсъезда в своем селе.</a:t>
            </a:r>
          </a:p>
          <a:p>
            <a:endParaRPr lang="ru-RU" altLang="en-US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10322560" cy="1600200"/>
          </a:xfrm>
        </p:spPr>
        <p:txBody>
          <a:bodyPr/>
          <a:lstStyle/>
          <a:p>
            <a:pPr algn="r"/>
            <a:r>
              <a:rPr lang="ru-RU" dirty="0" smtClean="0"/>
              <a:t>Боевой путь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85365" y="4946467"/>
            <a:ext cx="4134830" cy="500743"/>
          </a:xfrm>
        </p:spPr>
        <p:txBody>
          <a:bodyPr/>
          <a:lstStyle/>
          <a:p>
            <a:pPr algn="ctr"/>
            <a:r>
              <a:rPr lang="ru-RU" sz="2000" dirty="0" smtClean="0"/>
              <a:t>Герб </a:t>
            </a:r>
            <a:r>
              <a:rPr lang="ru-RU" sz="2000" dirty="0" err="1" smtClean="0"/>
              <a:t>Ишимского</a:t>
            </a:r>
            <a:r>
              <a:rPr lang="ru-RU" sz="2000" dirty="0" smtClean="0"/>
              <a:t> района</a:t>
            </a:r>
            <a:endParaRPr lang="ru-RU" sz="2000" dirty="0"/>
          </a:p>
        </p:txBody>
      </p:sp>
      <p:pic>
        <p:nvPicPr>
          <p:cNvPr id="1026" name="Picture 2" descr="C:\Users\Вдович\Desktop\Ишимский район - гер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8903" y="365760"/>
            <a:ext cx="3513909" cy="4637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16000" y="339633"/>
            <a:ext cx="9042400" cy="947057"/>
          </a:xfrm>
        </p:spPr>
        <p:txBody>
          <a:bodyPr/>
          <a:lstStyle/>
          <a:p>
            <a:r>
              <a:rPr lang="ru-RU" dirty="0" smtClean="0"/>
              <a:t>Боевой путь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207878" y="5455920"/>
            <a:ext cx="4121768" cy="639762"/>
          </a:xfrm>
        </p:spPr>
        <p:txBody>
          <a:bodyPr/>
          <a:lstStyle/>
          <a:p>
            <a:pPr algn="ctr"/>
            <a:r>
              <a:rPr lang="ru-RU" b="1" dirty="0" smtClean="0"/>
              <a:t>Боевое знамя полка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779877" y="1188721"/>
            <a:ext cx="5610934" cy="4911634"/>
          </a:xfrm>
        </p:spPr>
        <p:txBody>
          <a:bodyPr>
            <a:normAutofit fontScale="70000" lnSpcReduction="20000"/>
          </a:bodyPr>
          <a:lstStyle/>
          <a:p>
            <a:pPr fontAlgn="base">
              <a:buNone/>
            </a:pPr>
            <a:r>
              <a:rPr lang="ru-RU" dirty="0" smtClean="0"/>
              <a:t>Весной 1943 года, в неполные 18 лет, призван </a:t>
            </a:r>
          </a:p>
          <a:p>
            <a:pPr fontAlgn="base">
              <a:buNone/>
            </a:pPr>
            <a:r>
              <a:rPr lang="ru-RU" dirty="0" err="1" smtClean="0"/>
              <a:t>Ишимским</a:t>
            </a:r>
            <a:r>
              <a:rPr lang="ru-RU" dirty="0" smtClean="0"/>
              <a:t> </a:t>
            </a:r>
            <a:r>
              <a:rPr lang="ru-RU" dirty="0" err="1" smtClean="0"/>
              <a:t>горвоенкоматом</a:t>
            </a:r>
            <a:r>
              <a:rPr lang="ru-RU" dirty="0" smtClean="0"/>
              <a:t> в армию. До этого </a:t>
            </a:r>
          </a:p>
          <a:p>
            <a:pPr fontAlgn="base">
              <a:buNone/>
            </a:pPr>
            <a:r>
              <a:rPr lang="ru-RU" dirty="0" smtClean="0"/>
              <a:t>уже  неоднократно получал отказ от военкома </a:t>
            </a:r>
          </a:p>
          <a:p>
            <a:pPr fontAlgn="base">
              <a:buNone/>
            </a:pPr>
            <a:r>
              <a:rPr lang="ru-RU" dirty="0" smtClean="0"/>
              <a:t>на просьбу заменить в строю погибшего в бою </a:t>
            </a:r>
          </a:p>
          <a:p>
            <a:pPr fontAlgn="base">
              <a:buNone/>
            </a:pPr>
            <a:r>
              <a:rPr lang="ru-RU" dirty="0" smtClean="0"/>
              <a:t>под Сталинградом брата Илью.</a:t>
            </a:r>
          </a:p>
          <a:p>
            <a:pPr fontAlgn="base">
              <a:buNone/>
            </a:pPr>
            <a:r>
              <a:rPr lang="ru-RU" dirty="0" smtClean="0"/>
              <a:t>В запасном полку (г. Бердск Новосибирской </a:t>
            </a:r>
          </a:p>
          <a:p>
            <a:pPr fontAlgn="base">
              <a:buNone/>
            </a:pPr>
            <a:r>
              <a:rPr lang="ru-RU" dirty="0" smtClean="0"/>
              <a:t>области) </a:t>
            </a:r>
            <a:r>
              <a:rPr lang="ru-RU" b="1" dirty="0" smtClean="0"/>
              <a:t>Яков </a:t>
            </a:r>
            <a:r>
              <a:rPr lang="ru-RU" b="1" dirty="0" err="1" smtClean="0"/>
              <a:t>Чупин</a:t>
            </a:r>
            <a:r>
              <a:rPr lang="ru-RU" b="1" dirty="0" smtClean="0"/>
              <a:t> </a:t>
            </a:r>
            <a:r>
              <a:rPr lang="ru-RU" dirty="0" smtClean="0"/>
              <a:t>получил специальность </a:t>
            </a:r>
          </a:p>
          <a:p>
            <a:pPr fontAlgn="base">
              <a:buNone/>
            </a:pPr>
            <a:r>
              <a:rPr lang="ru-RU" dirty="0" smtClean="0"/>
              <a:t>пулемётчика.</a:t>
            </a:r>
          </a:p>
          <a:p>
            <a:pPr>
              <a:buNone/>
            </a:pPr>
            <a:r>
              <a:rPr lang="ru-RU" altLang="en-US" dirty="0" smtClean="0"/>
              <a:t>В </a:t>
            </a:r>
            <a:r>
              <a:rPr lang="ru-RU" altLang="en-US" dirty="0"/>
              <a:t>боях Великой Отечественной войны с осени </a:t>
            </a:r>
            <a:endParaRPr lang="ru-RU" altLang="en-US" dirty="0" smtClean="0"/>
          </a:p>
          <a:p>
            <a:pPr>
              <a:buNone/>
            </a:pPr>
            <a:r>
              <a:rPr lang="ru-RU" altLang="en-US" dirty="0" smtClean="0"/>
              <a:t>того </a:t>
            </a:r>
            <a:r>
              <a:rPr lang="ru-RU" altLang="en-US" dirty="0"/>
              <a:t>же года. Боевое крещение получил 8 ноября </a:t>
            </a:r>
            <a:endParaRPr lang="ru-RU" altLang="en-US" dirty="0" smtClean="0"/>
          </a:p>
          <a:p>
            <a:pPr>
              <a:buNone/>
            </a:pPr>
            <a:r>
              <a:rPr lang="ru-RU" altLang="en-US" dirty="0" smtClean="0"/>
              <a:t>1943 </a:t>
            </a:r>
            <a:r>
              <a:rPr lang="ru-RU" altLang="en-US" dirty="0"/>
              <a:t>года, был легко ранен. Через несколько </a:t>
            </a:r>
            <a:endParaRPr lang="ru-RU" altLang="en-US" dirty="0" smtClean="0"/>
          </a:p>
          <a:p>
            <a:pPr>
              <a:buNone/>
            </a:pPr>
            <a:r>
              <a:rPr lang="ru-RU" altLang="en-US" dirty="0" smtClean="0"/>
              <a:t>недель </a:t>
            </a:r>
            <a:r>
              <a:rPr lang="ru-RU" altLang="en-US" dirty="0"/>
              <a:t>вернулся в свою часть, но в декабре вновь </a:t>
            </a:r>
            <a:endParaRPr lang="ru-RU" altLang="en-US" dirty="0" smtClean="0"/>
          </a:p>
          <a:p>
            <a:pPr>
              <a:buNone/>
            </a:pPr>
            <a:r>
              <a:rPr lang="ru-RU" altLang="en-US" dirty="0" smtClean="0"/>
              <a:t>был </a:t>
            </a:r>
            <a:r>
              <a:rPr lang="ru-RU" altLang="en-US" dirty="0"/>
              <a:t>ранен. На этот раз тяжело и надолго лег в </a:t>
            </a:r>
            <a:endParaRPr lang="ru-RU" altLang="en-US" dirty="0" smtClean="0"/>
          </a:p>
          <a:p>
            <a:pPr>
              <a:buNone/>
            </a:pPr>
            <a:r>
              <a:rPr lang="ru-RU" altLang="en-US" dirty="0" smtClean="0"/>
              <a:t>госпиталь</a:t>
            </a:r>
            <a:r>
              <a:rPr lang="ru-RU" altLang="en-US" dirty="0"/>
              <a:t>. На фронт вернулся только весной </a:t>
            </a:r>
            <a:endParaRPr lang="ru-RU" altLang="en-US" dirty="0" smtClean="0"/>
          </a:p>
          <a:p>
            <a:pPr>
              <a:buNone/>
            </a:pPr>
            <a:r>
              <a:rPr lang="ru-RU" altLang="en-US" dirty="0" smtClean="0"/>
              <a:t>1944 </a:t>
            </a:r>
            <a:r>
              <a:rPr lang="ru-RU" altLang="en-US" dirty="0"/>
              <a:t>года. С этого времени до Победы воевал в </a:t>
            </a:r>
            <a:endParaRPr lang="ru-RU" altLang="en-US" dirty="0" smtClean="0"/>
          </a:p>
          <a:p>
            <a:pPr>
              <a:buNone/>
            </a:pPr>
            <a:r>
              <a:rPr lang="ru-RU" altLang="en-US" dirty="0" smtClean="0"/>
              <a:t>составе </a:t>
            </a:r>
            <a:r>
              <a:rPr lang="ru-RU" altLang="en-US" dirty="0"/>
              <a:t>1079-го стрелкового полка 312-й </a:t>
            </a:r>
            <a:endParaRPr lang="ru-RU" altLang="en-US" dirty="0" smtClean="0"/>
          </a:p>
          <a:p>
            <a:pPr>
              <a:buNone/>
            </a:pPr>
            <a:r>
              <a:rPr lang="ru-RU" altLang="en-US" dirty="0" smtClean="0"/>
              <a:t>стрелковой </a:t>
            </a:r>
            <a:r>
              <a:rPr lang="ru-RU" altLang="en-US" dirty="0"/>
              <a:t>дивизии, командиром пулеметного </a:t>
            </a:r>
            <a:endParaRPr lang="ru-RU" altLang="en-US" dirty="0" smtClean="0"/>
          </a:p>
          <a:p>
            <a:pPr>
              <a:buNone/>
            </a:pPr>
            <a:r>
              <a:rPr lang="ru-RU" altLang="en-US" dirty="0" smtClean="0"/>
              <a:t>расчета</a:t>
            </a:r>
            <a:r>
              <a:rPr lang="ru-RU" altLang="en-US" dirty="0"/>
              <a:t>. Член ВКП/КПСС с 1944 года</a:t>
            </a:r>
            <a:r>
              <a:rPr lang="ru-RU" altLang="en-US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6038" t="14140" r="12606" b="12498"/>
          <a:stretch>
            <a:fillRect/>
          </a:stretch>
        </p:blipFill>
        <p:spPr bwMode="auto">
          <a:xfrm>
            <a:off x="1227910" y="1313682"/>
            <a:ext cx="4127862" cy="421667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29565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2485" y="4689567"/>
            <a:ext cx="4876800" cy="1410788"/>
          </a:xfrm>
        </p:spPr>
        <p:txBody>
          <a:bodyPr/>
          <a:lstStyle/>
          <a:p>
            <a:r>
              <a:rPr lang="ru-RU" sz="6000" dirty="0" smtClean="0"/>
              <a:t>Боевой путь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89422" y="1616648"/>
            <a:ext cx="4876800" cy="304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altLang="en-US" sz="1800" dirty="0" smtClean="0"/>
              <a:t>18 </a:t>
            </a:r>
            <a:r>
              <a:rPr lang="ru-RU" altLang="en-US" sz="1800" dirty="0"/>
              <a:t>июля 1944 года при </a:t>
            </a:r>
            <a:r>
              <a:rPr lang="ru-RU" altLang="en-US" sz="1800" dirty="0" smtClean="0"/>
              <a:t>прорыве </a:t>
            </a:r>
          </a:p>
          <a:p>
            <a:pPr>
              <a:buNone/>
            </a:pPr>
            <a:r>
              <a:rPr lang="ru-RU" altLang="en-US" sz="1800" dirty="0" smtClean="0"/>
              <a:t>вражеской  обороны у </a:t>
            </a:r>
            <a:r>
              <a:rPr lang="ru-RU" altLang="en-US" sz="1800" dirty="0"/>
              <a:t>населенного </a:t>
            </a:r>
            <a:endParaRPr lang="ru-RU" altLang="en-US" sz="1800" dirty="0" smtClean="0"/>
          </a:p>
          <a:p>
            <a:pPr>
              <a:buNone/>
            </a:pPr>
            <a:r>
              <a:rPr lang="ru-RU" altLang="en-US" sz="1800" dirty="0" smtClean="0"/>
              <a:t>пункта </a:t>
            </a:r>
            <a:r>
              <a:rPr lang="ru-RU" altLang="en-US" sz="1800" dirty="0" err="1"/>
              <a:t>Гаруша</a:t>
            </a:r>
            <a:r>
              <a:rPr lang="ru-RU" altLang="en-US" sz="1800" dirty="0"/>
              <a:t> </a:t>
            </a:r>
            <a:r>
              <a:rPr lang="ru-RU" altLang="en-US" sz="1800" dirty="0" smtClean="0"/>
              <a:t>на </a:t>
            </a:r>
            <a:r>
              <a:rPr lang="ru-RU" altLang="en-US" sz="1800" dirty="0"/>
              <a:t>реке </a:t>
            </a:r>
            <a:r>
              <a:rPr lang="ru-RU" altLang="en-US" sz="1800" dirty="0" smtClean="0"/>
              <a:t>Турья </a:t>
            </a:r>
          </a:p>
          <a:p>
            <a:pPr>
              <a:buNone/>
            </a:pPr>
            <a:r>
              <a:rPr lang="ru-RU" altLang="en-US" sz="1800" dirty="0" smtClean="0"/>
              <a:t>красноармеец  </a:t>
            </a:r>
            <a:r>
              <a:rPr lang="ru-RU" altLang="en-US" sz="1800" dirty="0" err="1" smtClean="0"/>
              <a:t>Чупин</a:t>
            </a:r>
            <a:r>
              <a:rPr lang="ru-RU" altLang="en-US" sz="1800" dirty="0" smtClean="0"/>
              <a:t> </a:t>
            </a:r>
            <a:r>
              <a:rPr lang="ru-RU" altLang="en-US" sz="1800" dirty="0"/>
              <a:t>со своим </a:t>
            </a:r>
            <a:endParaRPr lang="ru-RU" altLang="en-US" sz="1800" dirty="0" smtClean="0"/>
          </a:p>
          <a:p>
            <a:pPr>
              <a:buNone/>
            </a:pPr>
            <a:r>
              <a:rPr lang="ru-RU" altLang="en-US" sz="1800" dirty="0" smtClean="0"/>
              <a:t>расчетом  из станкового </a:t>
            </a:r>
            <a:r>
              <a:rPr lang="ru-RU" altLang="en-US" sz="1800" dirty="0"/>
              <a:t>пулемета </a:t>
            </a:r>
            <a:endParaRPr lang="ru-RU" altLang="en-US" sz="1800" dirty="0" smtClean="0"/>
          </a:p>
          <a:p>
            <a:pPr>
              <a:buNone/>
            </a:pPr>
            <a:r>
              <a:rPr lang="ru-RU" altLang="en-US" sz="1800" dirty="0" smtClean="0"/>
              <a:t>отбил </a:t>
            </a:r>
            <a:r>
              <a:rPr lang="ru-RU" altLang="en-US" sz="1800" dirty="0"/>
              <a:t>3 </a:t>
            </a:r>
            <a:r>
              <a:rPr lang="ru-RU" altLang="en-US" sz="1800" dirty="0" smtClean="0"/>
              <a:t>атаки </a:t>
            </a:r>
            <a:r>
              <a:rPr lang="ru-RU" altLang="en-US" sz="1800" dirty="0"/>
              <a:t>противника, </a:t>
            </a:r>
            <a:r>
              <a:rPr lang="ru-RU" altLang="en-US" sz="1800" dirty="0" smtClean="0"/>
              <a:t> поразил </a:t>
            </a:r>
            <a:r>
              <a:rPr lang="ru-RU" altLang="en-US" sz="1800" dirty="0"/>
              <a:t>18 </a:t>
            </a:r>
            <a:endParaRPr lang="ru-RU" altLang="en-US" sz="1800" dirty="0" smtClean="0"/>
          </a:p>
          <a:p>
            <a:pPr>
              <a:buNone/>
            </a:pPr>
            <a:r>
              <a:rPr lang="ru-RU" altLang="en-US" sz="1800" dirty="0" smtClean="0"/>
              <a:t>противников.</a:t>
            </a:r>
            <a:r>
              <a:rPr lang="ru-RU" sz="1800" dirty="0" smtClean="0"/>
              <a:t> 26  июля 1944 года был </a:t>
            </a:r>
          </a:p>
          <a:p>
            <a:pPr>
              <a:buNone/>
            </a:pPr>
            <a:r>
              <a:rPr lang="ru-RU" sz="1800" dirty="0" smtClean="0"/>
              <a:t>награждён орденом Славы </a:t>
            </a:r>
          </a:p>
          <a:p>
            <a:pPr>
              <a:buNone/>
            </a:pPr>
            <a:r>
              <a:rPr lang="ru-RU" sz="1800" dirty="0" smtClean="0"/>
              <a:t>3-й степени.</a:t>
            </a:r>
            <a:endParaRPr lang="ru-RU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7186313" y="5442857"/>
            <a:ext cx="3486041" cy="383177"/>
          </a:xfrm>
        </p:spPr>
        <p:txBody>
          <a:bodyPr/>
          <a:lstStyle/>
          <a:p>
            <a:r>
              <a:rPr lang="ru-RU" sz="2000" b="1" dirty="0" smtClean="0"/>
              <a:t>Переправа. Фото 1944 г</a:t>
            </a:r>
            <a:endParaRPr lang="ru-RU" sz="20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дович\Desktop\041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4339" y="1345475"/>
            <a:ext cx="6132487" cy="403642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56203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Боевой путь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44582" y="5577839"/>
            <a:ext cx="4504073" cy="530905"/>
          </a:xfrm>
        </p:spPr>
        <p:txBody>
          <a:bodyPr/>
          <a:lstStyle/>
          <a:p>
            <a:r>
              <a:rPr lang="ru-RU" sz="2000" b="1" dirty="0" smtClean="0"/>
              <a:t>Советский солдат бросает гранату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185953" y="1293224"/>
            <a:ext cx="6126481" cy="4062548"/>
          </a:xfrm>
        </p:spPr>
        <p:txBody>
          <a:bodyPr>
            <a:normAutofit fontScale="70000" lnSpcReduction="20000"/>
          </a:bodyPr>
          <a:lstStyle/>
          <a:p>
            <a:endParaRPr lang="ru-RU" altLang="en-US" dirty="0"/>
          </a:p>
          <a:p>
            <a:pPr>
              <a:buNone/>
            </a:pPr>
            <a:r>
              <a:rPr lang="ru-RU" altLang="en-US" dirty="0"/>
              <a:t>15 августа 1944 года западнее деревне </a:t>
            </a:r>
            <a:endParaRPr lang="ru-RU" altLang="en-US" dirty="0" smtClean="0"/>
          </a:p>
          <a:p>
            <a:pPr>
              <a:buNone/>
            </a:pPr>
            <a:r>
              <a:rPr lang="ru-RU" altLang="en-US" dirty="0" err="1" smtClean="0"/>
              <a:t>Облясы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Дворске</a:t>
            </a:r>
            <a:r>
              <a:rPr lang="ru-RU" dirty="0" smtClean="0"/>
              <a:t> (</a:t>
            </a:r>
            <a:r>
              <a:rPr lang="ru-RU" dirty="0" err="1" smtClean="0"/>
              <a:t>Люблинское</a:t>
            </a:r>
            <a:r>
              <a:rPr lang="ru-RU" dirty="0" smtClean="0"/>
              <a:t> воеводство, </a:t>
            </a:r>
          </a:p>
          <a:p>
            <a:pPr>
              <a:buNone/>
            </a:pPr>
            <a:r>
              <a:rPr lang="ru-RU" dirty="0" smtClean="0"/>
              <a:t>Польша) </a:t>
            </a:r>
            <a:r>
              <a:rPr lang="ru-RU" altLang="en-US" dirty="0" smtClean="0"/>
              <a:t> </a:t>
            </a:r>
            <a:r>
              <a:rPr lang="ru-RU" altLang="en-US" dirty="0"/>
              <a:t>при отражении контратаки ефрейтор </a:t>
            </a:r>
            <a:endParaRPr lang="ru-RU" altLang="en-US" dirty="0" smtClean="0"/>
          </a:p>
          <a:p>
            <a:pPr>
              <a:buNone/>
            </a:pPr>
            <a:r>
              <a:rPr lang="ru-RU" altLang="en-US" dirty="0" err="1" smtClean="0"/>
              <a:t>Чупин</a:t>
            </a:r>
            <a:r>
              <a:rPr lang="ru-RU" altLang="en-US" dirty="0" smtClean="0"/>
              <a:t> </a:t>
            </a:r>
            <a:r>
              <a:rPr lang="ru-RU" altLang="en-US" dirty="0"/>
              <a:t>шквальным огнём истребил немало </a:t>
            </a:r>
            <a:endParaRPr lang="ru-RU" altLang="en-US" dirty="0" smtClean="0"/>
          </a:p>
          <a:p>
            <a:pPr>
              <a:buNone/>
            </a:pPr>
            <a:r>
              <a:rPr lang="ru-RU" altLang="en-US" dirty="0" smtClean="0"/>
              <a:t>вражеских </a:t>
            </a:r>
            <a:r>
              <a:rPr lang="ru-RU" altLang="en-US" dirty="0"/>
              <a:t>солдат. Когда кончились </a:t>
            </a:r>
            <a:endParaRPr lang="ru-RU" altLang="en-US" dirty="0" smtClean="0"/>
          </a:p>
          <a:p>
            <a:pPr>
              <a:buNone/>
            </a:pPr>
            <a:r>
              <a:rPr lang="ru-RU" altLang="en-US" dirty="0" smtClean="0"/>
              <a:t>боеприпасы</a:t>
            </a:r>
            <a:r>
              <a:rPr lang="ru-RU" altLang="en-US" dirty="0"/>
              <a:t>, гранатами подорвал вражеский </a:t>
            </a:r>
            <a:endParaRPr lang="ru-RU" altLang="en-US" dirty="0" smtClean="0"/>
          </a:p>
          <a:p>
            <a:pPr>
              <a:buNone/>
            </a:pPr>
            <a:r>
              <a:rPr lang="ru-RU" altLang="en-US" dirty="0" smtClean="0"/>
              <a:t>расчет</a:t>
            </a:r>
            <a:r>
              <a:rPr lang="ru-RU" altLang="en-US" dirty="0"/>
              <a:t>. Захватив исправный пулемет, </a:t>
            </a:r>
            <a:endParaRPr lang="ru-RU" altLang="en-US" dirty="0" smtClean="0"/>
          </a:p>
          <a:p>
            <a:pPr>
              <a:buNone/>
            </a:pPr>
            <a:r>
              <a:rPr lang="ru-RU" altLang="en-US" dirty="0" smtClean="0"/>
              <a:t>продолжил </a:t>
            </a:r>
            <a:r>
              <a:rPr lang="ru-RU" altLang="en-US" dirty="0"/>
              <a:t>бой из трофейного оружия. Своими </a:t>
            </a:r>
            <a:endParaRPr lang="ru-RU" altLang="en-US" dirty="0" smtClean="0"/>
          </a:p>
          <a:p>
            <a:pPr>
              <a:buNone/>
            </a:pPr>
            <a:r>
              <a:rPr lang="ru-RU" altLang="en-US" dirty="0" smtClean="0"/>
              <a:t>действиями </a:t>
            </a:r>
            <a:r>
              <a:rPr lang="ru-RU" altLang="en-US" dirty="0"/>
              <a:t>внес панику в ряды противника. </a:t>
            </a:r>
            <a:endParaRPr lang="ru-RU" altLang="en-US" dirty="0" smtClean="0"/>
          </a:p>
          <a:p>
            <a:pPr>
              <a:buNone/>
            </a:pPr>
            <a:r>
              <a:rPr lang="ru-RU" altLang="en-US" dirty="0" smtClean="0"/>
              <a:t>Смелость </a:t>
            </a:r>
            <a:r>
              <a:rPr lang="ru-RU" altLang="en-US" dirty="0"/>
              <a:t>и находчивость пулеметчика помогли </a:t>
            </a:r>
            <a:endParaRPr lang="ru-RU" altLang="en-US" dirty="0" smtClean="0"/>
          </a:p>
          <a:p>
            <a:pPr>
              <a:buNone/>
            </a:pPr>
            <a:r>
              <a:rPr lang="ru-RU" altLang="en-US" dirty="0" smtClean="0"/>
              <a:t>наступающим </a:t>
            </a:r>
            <a:r>
              <a:rPr lang="ru-RU" altLang="en-US" dirty="0"/>
              <a:t>без особых потерь овладеть важным </a:t>
            </a:r>
            <a:endParaRPr lang="ru-RU" altLang="en-US" dirty="0" smtClean="0"/>
          </a:p>
          <a:p>
            <a:pPr>
              <a:buNone/>
            </a:pPr>
            <a:r>
              <a:rPr lang="ru-RU" altLang="en-US" dirty="0" smtClean="0"/>
              <a:t>населенным </a:t>
            </a:r>
            <a:r>
              <a:rPr lang="ru-RU" altLang="en-US" dirty="0"/>
              <a:t>пунктом</a:t>
            </a:r>
            <a:r>
              <a:rPr lang="ru-RU" altLang="en-US" dirty="0" smtClean="0"/>
              <a:t>.</a:t>
            </a:r>
            <a:r>
              <a:rPr lang="ru-RU" dirty="0" smtClean="0"/>
              <a:t> 15 сентября 1944 года </a:t>
            </a:r>
          </a:p>
          <a:p>
            <a:pPr>
              <a:buNone/>
            </a:pPr>
            <a:r>
              <a:rPr lang="ru-RU" dirty="0" smtClean="0"/>
              <a:t>награждён орденом Славы 2-й степени.</a:t>
            </a:r>
            <a:endParaRPr lang="ru-RU" altLang="en-US" dirty="0"/>
          </a:p>
          <a:p>
            <a:endParaRPr lang="ru-RU" dirty="0"/>
          </a:p>
        </p:txBody>
      </p:sp>
      <p:pic>
        <p:nvPicPr>
          <p:cNvPr id="4098" name="Picture 2" descr="C:\Users\Вдович\Desktop\Sovetskij-soldat-brosaet-granatu-v-boj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286" y="470261"/>
            <a:ext cx="3331028" cy="50405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01442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Боевой путь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92331" y="1329263"/>
            <a:ext cx="5368835" cy="393506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altLang="en-US" dirty="0" smtClean="0"/>
              <a:t>17 апреля 1945 года в бою за высоту </a:t>
            </a:r>
          </a:p>
          <a:p>
            <a:pPr>
              <a:buNone/>
            </a:pPr>
            <a:r>
              <a:rPr lang="ru-RU" altLang="en-US" dirty="0" smtClean="0"/>
              <a:t>у деревни Шёнфлис старший </a:t>
            </a:r>
          </a:p>
          <a:p>
            <a:pPr>
              <a:buNone/>
            </a:pPr>
            <a:r>
              <a:rPr lang="ru-RU" altLang="en-US" dirty="0" smtClean="0"/>
              <a:t>сержант </a:t>
            </a:r>
            <a:r>
              <a:rPr lang="ru-RU" altLang="en-US" dirty="0" err="1" smtClean="0"/>
              <a:t>Чупин</a:t>
            </a:r>
            <a:r>
              <a:rPr lang="ru-RU" altLang="en-US" dirty="0" smtClean="0"/>
              <a:t> участвовал в </a:t>
            </a:r>
          </a:p>
          <a:p>
            <a:pPr>
              <a:buNone/>
            </a:pPr>
            <a:r>
              <a:rPr lang="ru-RU" altLang="en-US" dirty="0" smtClean="0"/>
              <a:t>отражении 3 вражеских контратак. </a:t>
            </a:r>
          </a:p>
          <a:p>
            <a:pPr>
              <a:buNone/>
            </a:pPr>
            <a:r>
              <a:rPr lang="ru-RU" altLang="en-US" dirty="0" smtClean="0"/>
              <a:t>Смело выдвигал свой пулемет на </a:t>
            </a:r>
          </a:p>
          <a:p>
            <a:pPr>
              <a:buNone/>
            </a:pPr>
            <a:r>
              <a:rPr lang="ru-RU" altLang="en-US" dirty="0" smtClean="0"/>
              <a:t>передний край, беспощадно </a:t>
            </a:r>
          </a:p>
          <a:p>
            <a:pPr>
              <a:buNone/>
            </a:pPr>
            <a:r>
              <a:rPr lang="ru-RU" altLang="en-US" dirty="0" smtClean="0"/>
              <a:t>уничтожал контратакующего </a:t>
            </a:r>
          </a:p>
          <a:p>
            <a:pPr>
              <a:buNone/>
            </a:pPr>
            <a:r>
              <a:rPr lang="ru-RU" altLang="en-US" dirty="0" smtClean="0"/>
              <a:t>противника, истребив более 50 </a:t>
            </a:r>
          </a:p>
          <a:p>
            <a:pPr>
              <a:buNone/>
            </a:pPr>
            <a:r>
              <a:rPr lang="ru-RU" altLang="en-US" dirty="0" smtClean="0"/>
              <a:t>противников.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245787" y="4972594"/>
            <a:ext cx="4876800" cy="513806"/>
          </a:xfrm>
        </p:spPr>
        <p:txBody>
          <a:bodyPr/>
          <a:lstStyle/>
          <a:p>
            <a:pPr algn="ctr"/>
            <a:r>
              <a:rPr lang="ru-RU" sz="2000" b="1" dirty="0" smtClean="0"/>
              <a:t>Бойцы пулемётного расчета</a:t>
            </a:r>
            <a:endParaRPr lang="ru-RU" sz="2000" b="1" dirty="0"/>
          </a:p>
        </p:txBody>
      </p:sp>
      <p:pic>
        <p:nvPicPr>
          <p:cNvPr id="5122" name="Picture 2" descr="C:\Users\Вдович\Desktop\xsoldat-s-pulemetom-maksim.jpg.pagespeed.ic.B1D_Gge5Z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5652" y="1641744"/>
            <a:ext cx="5159845" cy="328295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72754" y="261257"/>
            <a:ext cx="9577977" cy="2521132"/>
          </a:xfrm>
        </p:spPr>
        <p:txBody>
          <a:bodyPr>
            <a:normAutofit/>
          </a:bodyPr>
          <a:lstStyle/>
          <a:p>
            <a:r>
              <a:rPr lang="ru-RU" altLang="en-US" sz="1600" b="1" dirty="0" smtClean="0">
                <a:solidFill>
                  <a:schemeClr val="bg1"/>
                </a:solidFill>
              </a:rPr>
              <a:t>При форсировании реки  </a:t>
            </a:r>
            <a:r>
              <a:rPr lang="ru-RU" altLang="en-US" sz="1600" b="1" dirty="0" err="1" smtClean="0">
                <a:solidFill>
                  <a:schemeClr val="bg1"/>
                </a:solidFill>
              </a:rPr>
              <a:t>Мюллен</a:t>
            </a:r>
            <a:r>
              <a:rPr lang="ru-RU" altLang="en-US" sz="1600" b="1" dirty="0" smtClean="0">
                <a:solidFill>
                  <a:schemeClr val="bg1"/>
                </a:solidFill>
              </a:rPr>
              <a:t> под огнём противника переправил свой </a:t>
            </a:r>
            <a:br>
              <a:rPr lang="ru-RU" altLang="en-US" sz="1600" b="1" dirty="0" smtClean="0">
                <a:solidFill>
                  <a:schemeClr val="bg1"/>
                </a:solidFill>
              </a:rPr>
            </a:br>
            <a:r>
              <a:rPr lang="ru-RU" altLang="en-US" sz="1600" b="1" dirty="0" smtClean="0">
                <a:solidFill>
                  <a:schemeClr val="bg1"/>
                </a:solidFill>
              </a:rPr>
              <a:t>пулемет на  другой берег и уничтожил три огневые точки, тем самым обеспечил успешную переправу  через водный рубеж стрелковых подразделений. 26  апреля при отражении контратаки противников в  деревне </a:t>
            </a:r>
            <a:r>
              <a:rPr lang="ru-RU" altLang="en-US" sz="1600" b="1" dirty="0" err="1" smtClean="0">
                <a:solidFill>
                  <a:schemeClr val="bg1"/>
                </a:solidFill>
              </a:rPr>
              <a:t>Петерсдорф</a:t>
            </a:r>
            <a:r>
              <a:rPr lang="ru-RU" altLang="en-US" sz="1600" b="1" dirty="0" smtClean="0">
                <a:solidFill>
                  <a:schemeClr val="bg1"/>
                </a:solidFill>
              </a:rPr>
              <a:t>, </a:t>
            </a:r>
            <a:r>
              <a:rPr lang="ru-RU" altLang="en-US" sz="1600" b="1" dirty="0" err="1" smtClean="0">
                <a:solidFill>
                  <a:schemeClr val="bg1"/>
                </a:solidFill>
              </a:rPr>
              <a:t>Грос-Шауэн</a:t>
            </a:r>
            <a:r>
              <a:rPr lang="ru-RU" altLang="en-US" sz="1600" b="1" dirty="0" smtClean="0">
                <a:solidFill>
                  <a:schemeClr val="bg1"/>
                </a:solidFill>
              </a:rPr>
              <a:t> расчет </a:t>
            </a:r>
            <a:r>
              <a:rPr lang="ru-RU" altLang="en-US" sz="1600" b="1" dirty="0" err="1" smtClean="0">
                <a:solidFill>
                  <a:schemeClr val="bg1"/>
                </a:solidFill>
              </a:rPr>
              <a:t>Чупина</a:t>
            </a:r>
            <a:r>
              <a:rPr lang="ru-RU" altLang="en-US" sz="1600" b="1" dirty="0" smtClean="0">
                <a:solidFill>
                  <a:schemeClr val="bg1"/>
                </a:solidFill>
              </a:rPr>
              <a:t> истребил до взвода пехоты, две огневые точки.  Всего за время боев с 16 по 28 апреля 1945 года со своим расчетом вывел из строя более 150 гитлеровцев.</a:t>
            </a:r>
            <a:r>
              <a:rPr lang="ru-RU" sz="1600" b="1" dirty="0" smtClean="0">
                <a:solidFill>
                  <a:schemeClr val="bg1"/>
                </a:solidFill>
              </a:rPr>
              <a:t> 15 мая 1946 года был награждён орденом Славы 1-й степени.</a:t>
            </a:r>
            <a:r>
              <a:rPr lang="ru-RU" altLang="en-US" sz="1600" b="1" dirty="0" smtClean="0">
                <a:solidFill>
                  <a:schemeClr val="bg1"/>
                </a:solidFill>
              </a:rPr>
              <a:t/>
            </a:r>
            <a:br>
              <a:rPr lang="ru-RU" altLang="en-US" sz="1600" b="1" dirty="0" smtClean="0">
                <a:solidFill>
                  <a:schemeClr val="bg1"/>
                </a:solidFill>
              </a:rPr>
            </a:b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251132" y="6272348"/>
            <a:ext cx="9144000" cy="38970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Форсирование</a:t>
            </a:r>
            <a:r>
              <a:rPr lang="ru-RU" sz="2000" b="1" dirty="0" smtClean="0"/>
              <a:t> реки </a:t>
            </a:r>
            <a:r>
              <a:rPr lang="ru-RU" sz="2000" b="1" dirty="0" err="1" smtClean="0"/>
              <a:t>Мюллен</a:t>
            </a:r>
            <a:endParaRPr lang="ru-RU" sz="2000" b="1" dirty="0"/>
          </a:p>
        </p:txBody>
      </p:sp>
      <p:pic>
        <p:nvPicPr>
          <p:cNvPr id="7170" name="Picture 2" descr="C:\Users\Вдович\Desktop\2389_2083461416_big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/>
          <a:srcRect t="28114" b="28114"/>
          <a:stretch>
            <a:fillRect/>
          </a:stretch>
        </p:blipFill>
        <p:spPr bwMode="auto">
          <a:xfrm>
            <a:off x="1371599" y="3383281"/>
            <a:ext cx="9065609" cy="2609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313</TotalTime>
  <Words>676</Words>
  <Application>Microsoft Office PowerPoint</Application>
  <PresentationFormat>Произвольный</PresentationFormat>
  <Paragraphs>134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NewsPrint</vt:lpstr>
      <vt:lpstr>Чупин  Яков Иванович </vt:lpstr>
      <vt:lpstr>Презентация PowerPoint</vt:lpstr>
      <vt:lpstr>Презентация PowerPoint</vt:lpstr>
      <vt:lpstr>Боевой путь</vt:lpstr>
      <vt:lpstr>Боевой путь</vt:lpstr>
      <vt:lpstr>Презентация PowerPoint</vt:lpstr>
      <vt:lpstr>Боевой путь</vt:lpstr>
      <vt:lpstr>Боевой путь</vt:lpstr>
      <vt:lpstr>При форсировании реки  Мюллен под огнём противника переправил свой  пулемет на  другой берег и уничтожил три огневые точки, тем самым обеспечил успешную переправу  через водный рубеж стрелковых подразделений. 26  апреля при отражении контратаки противников в  деревне Петерсдорф, Грос-Шауэн расчет Чупина истребил до взвода пехоты, две огневые точки.  Всего за время боев с 16 по 28 апреля 1945 года со своим расчетом вывел из строя более 150 гитлеровцев. 15 мая 1946 года был награждён орденом Славы 1-й степени. </vt:lpstr>
      <vt:lpstr>Презентация PowerPoint</vt:lpstr>
      <vt:lpstr> Награды </vt:lpstr>
      <vt:lpstr>Награды </vt:lpstr>
      <vt:lpstr>Награды </vt:lpstr>
      <vt:lpstr>(*приложение)</vt:lpstr>
      <vt:lpstr>Трудовой путь</vt:lpstr>
      <vt:lpstr>Трудовой путь</vt:lpstr>
      <vt:lpstr>Имя Якова Ивановича Чупина увековечено: на Исторической площади на каменном пилоне монумента Победы  в Тюмени; в Пантеоне Славы в Кировограде (Украина), где Яков Чупин похоронен 30 апреля 1991 года; в Галерее почёта в с. Стрехнино Ишимского района и на стенде Героев Советского Союза в актовом зале городского совета ветеранов. В декабре 2016 года на здании Мизоновской средней школы открыта памятная мемориальная доска. Одной из улиц в посёлке Плодопитомник Ишимского района присвоено имя Якова Чупина.</vt:lpstr>
      <vt:lpstr>При создании альбома использовались инернет-ресурсы:  https://encyclopedia.mil.ru/encyclopedia/gentlemens/hero.htm?id=11556223@morfHeroes   https://ru.wikipedia.org/wiki/Чупин,_Яков_Иванович  http://www.warheroes.ru/hero/hero.asp?Hero_id=13290   https://ishimpravda.ru/i/f/316/186316/8_noiabria.pdf     https://pamyat-naroda.su/awards/24374862     </vt:lpstr>
      <vt:lpstr>Приложение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Чупин Яков Иванович </dc:title>
  <dc:creator/>
  <cp:lastModifiedBy>User</cp:lastModifiedBy>
  <cp:revision>35</cp:revision>
  <cp:lastPrinted>2020-03-05T06:10:33Z</cp:lastPrinted>
  <dcterms:created xsi:type="dcterms:W3CDTF">2020-03-01T18:48:03Z</dcterms:created>
  <dcterms:modified xsi:type="dcterms:W3CDTF">2020-03-05T06:16:25Z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1049-11.2.0.9085</vt:lpwstr>
  </property>
</Properties>
</file>