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3" r:id="rId2"/>
    <p:sldId id="284" r:id="rId3"/>
    <p:sldId id="257" r:id="rId4"/>
    <p:sldId id="258" r:id="rId5"/>
    <p:sldId id="271" r:id="rId6"/>
    <p:sldId id="282" r:id="rId7"/>
    <p:sldId id="274" r:id="rId8"/>
    <p:sldId id="263" r:id="rId9"/>
    <p:sldId id="262" r:id="rId10"/>
    <p:sldId id="286" r:id="rId11"/>
    <p:sldId id="264" r:id="rId12"/>
    <p:sldId id="300" r:id="rId13"/>
    <p:sldId id="285" r:id="rId14"/>
    <p:sldId id="287" r:id="rId15"/>
    <p:sldId id="281" r:id="rId16"/>
    <p:sldId id="288" r:id="rId17"/>
    <p:sldId id="291" r:id="rId18"/>
    <p:sldId id="289" r:id="rId19"/>
    <p:sldId id="290" r:id="rId20"/>
    <p:sldId id="292" r:id="rId21"/>
    <p:sldId id="256" r:id="rId22"/>
    <p:sldId id="280" r:id="rId23"/>
    <p:sldId id="293" r:id="rId24"/>
    <p:sldId id="296" r:id="rId25"/>
    <p:sldId id="297" r:id="rId26"/>
    <p:sldId id="269" r:id="rId27"/>
    <p:sldId id="268" r:id="rId28"/>
    <p:sldId id="270" r:id="rId29"/>
    <p:sldId id="299" r:id="rId30"/>
    <p:sldId id="259" r:id="rId31"/>
    <p:sldId id="298" r:id="rId32"/>
    <p:sldId id="301" r:id="rId33"/>
    <p:sldId id="294" r:id="rId34"/>
    <p:sldId id="302" r:id="rId3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1262" autoAdjust="0"/>
  </p:normalViewPr>
  <p:slideViewPr>
    <p:cSldViewPr>
      <p:cViewPr varScale="1">
        <p:scale>
          <a:sx n="99" d="100"/>
          <a:sy n="99" d="100"/>
        </p:scale>
        <p:origin x="-32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18.11.2016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18.11.2016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18.11.2016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18.11.2016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18.11.2016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18.11.2016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18.11.2016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hyperlink" Target="https://ok.ru/video/31300520685" TargetMode="Externa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User\Desktop\ЛУГ\DSCN108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1400" b="1" dirty="0" smtClean="0">
                <a:solidFill>
                  <a:srgbClr val="002060"/>
                </a:solidFill>
                <a:latin typeface="Bookman Old Style" pitchFamily="18" charset="0"/>
              </a:rPr>
              <a:t>Филиал МАОУ «</a:t>
            </a:r>
            <a:r>
              <a:rPr lang="ru-RU" sz="1400" b="1" dirty="0" err="1" smtClean="0">
                <a:solidFill>
                  <a:srgbClr val="002060"/>
                </a:solidFill>
                <a:latin typeface="Bookman Old Style" pitchFamily="18" charset="0"/>
              </a:rPr>
              <a:t>Аромашевская</a:t>
            </a:r>
            <a:r>
              <a:rPr lang="ru-RU" sz="1400" b="1" dirty="0" smtClean="0">
                <a:solidFill>
                  <a:srgbClr val="002060"/>
                </a:solidFill>
                <a:latin typeface="Bookman Old Style" pitchFamily="18" charset="0"/>
              </a:rPr>
              <a:t> СОШ имени </a:t>
            </a:r>
            <a:r>
              <a:rPr lang="ru-RU" sz="1400" b="1" dirty="0" err="1" smtClean="0">
                <a:solidFill>
                  <a:srgbClr val="002060"/>
                </a:solidFill>
                <a:latin typeface="Bookman Old Style" pitchFamily="18" charset="0"/>
              </a:rPr>
              <a:t>В.Д.Кармацкого</a:t>
            </a:r>
            <a:r>
              <a:rPr lang="ru-RU" sz="1400" b="1" dirty="0" smtClean="0">
                <a:solidFill>
                  <a:srgbClr val="002060"/>
                </a:solidFill>
                <a:latin typeface="Bookman Old Style" pitchFamily="18" charset="0"/>
              </a:rPr>
              <a:t>» </a:t>
            </a:r>
            <a:r>
              <a:rPr lang="ru-RU" sz="1400" b="1" dirty="0" err="1" smtClean="0">
                <a:solidFill>
                  <a:srgbClr val="002060"/>
                </a:solidFill>
                <a:latin typeface="Bookman Old Style" pitchFamily="18" charset="0"/>
              </a:rPr>
              <a:t>Новопетровская</a:t>
            </a:r>
            <a:r>
              <a:rPr lang="ru-RU" sz="1400" b="1" dirty="0" smtClean="0">
                <a:solidFill>
                  <a:srgbClr val="002060"/>
                </a:solidFill>
                <a:latin typeface="Bookman Old Style" pitchFamily="18" charset="0"/>
              </a:rPr>
              <a:t> СОШ</a:t>
            </a:r>
            <a:br>
              <a:rPr lang="ru-RU" sz="1400" b="1" dirty="0" smtClean="0">
                <a:solidFill>
                  <a:srgbClr val="002060"/>
                </a:solidFill>
                <a:latin typeface="Bookman Old Style" pitchFamily="18" charset="0"/>
              </a:rPr>
            </a:br>
            <a:endParaRPr lang="ru-RU" sz="1400" b="1" dirty="0">
              <a:solidFill>
                <a:srgbClr val="002060"/>
              </a:solidFill>
              <a:latin typeface="Bookman Old Style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1520" y="1700808"/>
            <a:ext cx="8892480" cy="1296144"/>
          </a:xfrm>
        </p:spPr>
        <p:txBody>
          <a:bodyPr>
            <a:normAutofit fontScale="92500"/>
          </a:bodyPr>
          <a:lstStyle/>
          <a:p>
            <a:pPr algn="ctr">
              <a:buNone/>
            </a:pPr>
            <a:r>
              <a:rPr lang="ru-RU" dirty="0" smtClean="0">
                <a:latin typeface="Bookman Old Style" pitchFamily="18" charset="0"/>
              </a:rPr>
              <a:t> </a:t>
            </a:r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latin typeface="Bookman Old Style" pitchFamily="18" charset="0"/>
              </a:rPr>
              <a:t>«Люби и знай свой родной край»</a:t>
            </a:r>
          </a:p>
          <a:p>
            <a:pPr>
              <a:buNone/>
            </a:pPr>
            <a:r>
              <a:rPr lang="ru-RU" sz="2200" b="1" dirty="0" smtClean="0">
                <a:solidFill>
                  <a:schemeClr val="accent3">
                    <a:lumMod val="50000"/>
                  </a:schemeClr>
                </a:solidFill>
                <a:latin typeface="Bookman Old Style" pitchFamily="18" charset="0"/>
              </a:rPr>
              <a:t>Номинация:</a:t>
            </a:r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latin typeface="Bookman Old Style" pitchFamily="18" charset="0"/>
              </a:rPr>
              <a:t> </a:t>
            </a:r>
            <a:r>
              <a:rPr lang="ru-RU" sz="3000" b="1" dirty="0" smtClean="0">
                <a:solidFill>
                  <a:schemeClr val="accent3">
                    <a:lumMod val="50000"/>
                  </a:schemeClr>
                </a:solidFill>
                <a:latin typeface="Bookman Old Style" pitchFamily="18" charset="0"/>
              </a:rPr>
              <a:t>Лучший экскурсионный маршрут </a:t>
            </a:r>
            <a:endParaRPr lang="ru-RU" sz="3000" b="1" dirty="0">
              <a:solidFill>
                <a:schemeClr val="accent3">
                  <a:lumMod val="50000"/>
                </a:schemeClr>
              </a:solidFill>
              <a:latin typeface="Bookman Old Style" pitchFamily="18" charset="0"/>
            </a:endParaRPr>
          </a:p>
        </p:txBody>
      </p:sp>
      <p:sp>
        <p:nvSpPr>
          <p:cNvPr id="4" name="Содержимое 2"/>
          <p:cNvSpPr txBox="1">
            <a:spLocks/>
          </p:cNvSpPr>
          <p:nvPr/>
        </p:nvSpPr>
        <p:spPr>
          <a:xfrm>
            <a:off x="467544" y="4725144"/>
            <a:ext cx="8291264" cy="12961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Содержимое 2"/>
          <p:cNvSpPr txBox="1">
            <a:spLocks/>
          </p:cNvSpPr>
          <p:nvPr/>
        </p:nvSpPr>
        <p:spPr>
          <a:xfrm>
            <a:off x="5148064" y="4797152"/>
            <a:ext cx="3779912" cy="12961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Bookman Old Style" pitchFamily="18" charset="0"/>
                <a:ea typeface="+mn-ea"/>
                <a:cs typeface="+mn-cs"/>
              </a:rPr>
              <a:t> </a:t>
            </a:r>
            <a:endParaRPr kumimoji="0" lang="ru-RU" sz="3000" b="1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lumMod val="50000"/>
                </a:schemeClr>
              </a:solidFill>
              <a:effectLst/>
              <a:uLnTx/>
              <a:uFillTx/>
              <a:latin typeface="Bookman Old Style" pitchFamily="18" charset="0"/>
              <a:ea typeface="+mn-ea"/>
              <a:cs typeface="+mn-cs"/>
            </a:endParaRPr>
          </a:p>
        </p:txBody>
      </p:sp>
      <p:sp>
        <p:nvSpPr>
          <p:cNvPr id="63489" name="Rectangle 1"/>
          <p:cNvSpPr>
            <a:spLocks noChangeArrowheads="1"/>
          </p:cNvSpPr>
          <p:nvPr/>
        </p:nvSpPr>
        <p:spPr bwMode="auto">
          <a:xfrm>
            <a:off x="4788024" y="4941168"/>
            <a:ext cx="4355976" cy="160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FFC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Автор: Наумчик Алёна Витальевна</a:t>
            </a:r>
            <a:endParaRPr kumimoji="0" lang="ru-RU" sz="900" b="0" i="0" u="none" strike="noStrike" cap="none" normalizeH="0" baseline="0" dirty="0" smtClean="0">
              <a:ln>
                <a:noFill/>
              </a:ln>
              <a:solidFill>
                <a:srgbClr val="FFC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FFC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ученица 8 класса филиала </a:t>
            </a:r>
            <a:endParaRPr kumimoji="0" lang="ru-RU" sz="900" b="0" i="0" u="none" strike="noStrike" cap="none" normalizeH="0" baseline="0" dirty="0" smtClean="0">
              <a:ln>
                <a:noFill/>
              </a:ln>
              <a:solidFill>
                <a:srgbClr val="FFC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FFC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МАОУ 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FFC000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«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FFC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Аромашевская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FFC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СОШ </a:t>
            </a:r>
            <a:endParaRPr kumimoji="0" lang="ru-RU" sz="900" b="0" i="0" u="none" strike="noStrike" cap="none" normalizeH="0" baseline="0" dirty="0" smtClean="0">
              <a:ln>
                <a:noFill/>
              </a:ln>
              <a:solidFill>
                <a:srgbClr val="FFC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FFC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имени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FFC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В.Д.Кармацкого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FFC000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»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FFC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endParaRPr kumimoji="0" lang="ru-RU" sz="900" b="0" i="0" u="none" strike="noStrike" cap="none" normalizeH="0" baseline="0" dirty="0" smtClean="0">
              <a:ln>
                <a:noFill/>
              </a:ln>
              <a:solidFill>
                <a:srgbClr val="FFC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FFC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Новопетровская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FFC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СОШ</a:t>
            </a:r>
            <a:endParaRPr kumimoji="0" lang="ru-RU" sz="900" b="0" i="0" u="none" strike="noStrike" cap="none" normalizeH="0" baseline="0" dirty="0" smtClean="0">
              <a:ln>
                <a:noFill/>
              </a:ln>
              <a:solidFill>
                <a:srgbClr val="FFC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FFC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Руководитель: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FFC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Дорощенко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FFC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Светлана Степановна </a:t>
            </a:r>
            <a:endParaRPr kumimoji="0" lang="ru-RU" sz="900" b="0" i="0" u="none" strike="noStrike" cap="none" normalizeH="0" baseline="0" dirty="0" smtClean="0">
              <a:ln>
                <a:noFill/>
              </a:ln>
              <a:solidFill>
                <a:srgbClr val="FFC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FFC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учитель истории. Тел 8(34545)34192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rgbClr val="FFC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490066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  <a:latin typeface="Bookman Old Style" pitchFamily="18" charset="0"/>
              </a:rPr>
              <a:t>Музей в с. Малиновка</a:t>
            </a:r>
            <a:endParaRPr lang="ru-RU" sz="2800" b="1" dirty="0">
              <a:solidFill>
                <a:srgbClr val="002060"/>
              </a:solidFill>
              <a:latin typeface="Bookman Old Style" pitchFamily="18" charset="0"/>
            </a:endParaRPr>
          </a:p>
        </p:txBody>
      </p:sp>
      <p:pic>
        <p:nvPicPr>
          <p:cNvPr id="98306" name="Picture 2" descr="Посещаем музей в Малиновке"/>
          <p:cNvPicPr>
            <a:picLocks noChangeAspect="1" noChangeArrowheads="1"/>
          </p:cNvPicPr>
          <p:nvPr/>
        </p:nvPicPr>
        <p:blipFill>
          <a:blip r:embed="rId2" cstate="print"/>
          <a:srcRect t="3263"/>
          <a:stretch>
            <a:fillRect/>
          </a:stretch>
        </p:blipFill>
        <p:spPr bwMode="auto">
          <a:xfrm>
            <a:off x="1835696" y="620688"/>
            <a:ext cx="5885227" cy="4269904"/>
          </a:xfrm>
          <a:prstGeom prst="rect">
            <a:avLst/>
          </a:prstGeom>
          <a:noFill/>
        </p:spPr>
      </p:pic>
      <p:pic>
        <p:nvPicPr>
          <p:cNvPr id="98310" name="Picture 6" descr="i"/>
          <p:cNvPicPr>
            <a:picLocks noChangeAspect="1" noChangeArrowheads="1"/>
          </p:cNvPicPr>
          <p:nvPr/>
        </p:nvPicPr>
        <p:blipFill>
          <a:blip r:embed="rId3" cstate="print"/>
          <a:srcRect b="9146"/>
          <a:stretch>
            <a:fillRect/>
          </a:stretch>
        </p:blipFill>
        <p:spPr bwMode="auto">
          <a:xfrm>
            <a:off x="0" y="4233276"/>
            <a:ext cx="3851920" cy="2624724"/>
          </a:xfrm>
          <a:prstGeom prst="rect">
            <a:avLst/>
          </a:prstGeom>
          <a:noFill/>
        </p:spPr>
      </p:pic>
      <p:pic>
        <p:nvPicPr>
          <p:cNvPr id="98312" name="Picture 8" descr="4"/>
          <p:cNvPicPr>
            <a:picLocks noChangeAspect="1" noChangeArrowheads="1"/>
          </p:cNvPicPr>
          <p:nvPr/>
        </p:nvPicPr>
        <p:blipFill>
          <a:blip r:embed="rId4" cstate="print"/>
          <a:srcRect b="9146"/>
          <a:stretch>
            <a:fillRect/>
          </a:stretch>
        </p:blipFill>
        <p:spPr bwMode="auto">
          <a:xfrm>
            <a:off x="5274191" y="4221088"/>
            <a:ext cx="3869809" cy="26369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6000">
              <a:srgbClr val="DDEBCF"/>
            </a:gs>
            <a:gs pos="50000">
              <a:srgbClr val="9CB86E"/>
            </a:gs>
            <a:gs pos="100000">
              <a:srgbClr val="156B13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490066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002060"/>
                </a:solidFill>
                <a:latin typeface="Bookman Old Style" pitchFamily="18" charset="0"/>
              </a:rPr>
              <a:t>Новоуфимская астана</a:t>
            </a:r>
            <a:endParaRPr lang="ru-RU" dirty="0">
              <a:solidFill>
                <a:srgbClr val="002060"/>
              </a:solidFill>
              <a:latin typeface="Bookman Old Style" pitchFamily="18" charset="0"/>
            </a:endParaRPr>
          </a:p>
        </p:txBody>
      </p:sp>
      <p:pic>
        <p:nvPicPr>
          <p:cNvPr id="51202" name="Picture 2" descr="http://admtyumen.ru/files/upload/OIV/K_pam/%D0%98%D0%B7%D0%BE%D0%B1%D1%80%D0%B0%D0%B6%D0%B5%D0%BD%D0%B8%D1%8F/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764704"/>
            <a:ext cx="7505700" cy="5610225"/>
          </a:xfrm>
          <a:prstGeom prst="rect">
            <a:avLst/>
          </a:prstGeom>
          <a:noFill/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179512" y="6381328"/>
            <a:ext cx="8229600" cy="3509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Документ о принятии на государственную охрану: </a:t>
            </a:r>
            <a:r>
              <a:rPr kumimoji="0" lang="ru-RU" sz="1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Приказ Комитета по охране и использованию объектов историко-культурного наследия Тюменской области от 31.01.2005 № 3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7000">
              <a:srgbClr val="DDEBCF"/>
            </a:gs>
            <a:gs pos="50000">
              <a:srgbClr val="9CB86E"/>
            </a:gs>
            <a:gs pos="100000">
              <a:srgbClr val="156B13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922114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Bookman Old Style" pitchFamily="18" charset="0"/>
              </a:rPr>
              <a:t>Новоуфимская астана, </a:t>
            </a:r>
            <a:r>
              <a:rPr lang="ru-RU" sz="3100" b="1" dirty="0" smtClean="0">
                <a:solidFill>
                  <a:srgbClr val="002060"/>
                </a:solidFill>
                <a:latin typeface="Bookman Old Style" pitchFamily="18" charset="0"/>
              </a:rPr>
              <a:t>2016г</a:t>
            </a:r>
            <a:endParaRPr lang="ru-RU" sz="3100" b="1" dirty="0"/>
          </a:p>
        </p:txBody>
      </p:sp>
      <p:pic>
        <p:nvPicPr>
          <p:cNvPr id="757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908720"/>
            <a:ext cx="7344816" cy="5508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Прямоугольник 3"/>
          <p:cNvSpPr/>
          <p:nvPr/>
        </p:nvSpPr>
        <p:spPr>
          <a:xfrm>
            <a:off x="107504" y="6453336"/>
            <a:ext cx="878497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ru-RU" sz="1000" b="1" dirty="0" smtClean="0">
                <a:latin typeface="Arial" pitchFamily="34" charset="0"/>
                <a:cs typeface="Arial" pitchFamily="34" charset="0"/>
              </a:rPr>
              <a:t>Документ о принятии на государственную охрану: </a:t>
            </a:r>
            <a:r>
              <a:rPr lang="ru-RU" sz="1000" dirty="0" smtClean="0">
                <a:latin typeface="Arial" pitchFamily="34" charset="0"/>
                <a:cs typeface="Arial" pitchFamily="34" charset="0"/>
              </a:rPr>
              <a:t>Приказ Комитета по охране и использованию объектов историко-культурного наследия Тюменской области от 31.01.2005 № 3</a:t>
            </a:r>
            <a:endParaRPr lang="ru-RU" sz="10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7000">
              <a:srgbClr val="DDEBCF"/>
            </a:gs>
            <a:gs pos="50000">
              <a:srgbClr val="9CB86E"/>
            </a:gs>
            <a:gs pos="100000">
              <a:srgbClr val="156B13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490066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solidFill>
                  <a:srgbClr val="002060"/>
                </a:solidFill>
                <a:latin typeface="Bookman Old Style" pitchFamily="18" charset="0"/>
              </a:rPr>
              <a:t>Астана у дороги</a:t>
            </a:r>
            <a:endParaRPr lang="ru-RU" sz="3200" b="1" dirty="0">
              <a:solidFill>
                <a:srgbClr val="002060"/>
              </a:solidFill>
              <a:latin typeface="Bookman Old Style" pitchFamily="18" charset="0"/>
            </a:endParaRPr>
          </a:p>
        </p:txBody>
      </p:sp>
      <p:pic>
        <p:nvPicPr>
          <p:cNvPr id="76802" name="Picture 2"/>
          <p:cNvPicPr>
            <a:picLocks noChangeAspect="1" noChangeArrowheads="1"/>
          </p:cNvPicPr>
          <p:nvPr/>
        </p:nvPicPr>
        <p:blipFill>
          <a:blip r:embed="rId2" cstate="print"/>
          <a:srcRect b="10563"/>
          <a:stretch>
            <a:fillRect/>
          </a:stretch>
        </p:blipFill>
        <p:spPr bwMode="auto">
          <a:xfrm rot="5400000">
            <a:off x="-714447" y="1586654"/>
            <a:ext cx="4992781" cy="3348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6803" name="Picture 3"/>
          <p:cNvPicPr>
            <a:picLocks noChangeAspect="1" noChangeArrowheads="1"/>
          </p:cNvPicPr>
          <p:nvPr/>
        </p:nvPicPr>
        <p:blipFill>
          <a:blip r:embed="rId3" cstate="print"/>
          <a:srcRect l="12693" t="1209" r="7522" b="-341"/>
          <a:stretch>
            <a:fillRect/>
          </a:stretch>
        </p:blipFill>
        <p:spPr bwMode="auto">
          <a:xfrm>
            <a:off x="4139952" y="836712"/>
            <a:ext cx="4713890" cy="4392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6804" name="Picture 4"/>
          <p:cNvPicPr>
            <a:picLocks noChangeAspect="1" noChangeArrowheads="1"/>
          </p:cNvPicPr>
          <p:nvPr/>
        </p:nvPicPr>
        <p:blipFill>
          <a:blip r:embed="rId4" cstate="print"/>
          <a:srcRect l="31249" t="18967" r="35361" b="24366"/>
          <a:stretch>
            <a:fillRect/>
          </a:stretch>
        </p:blipFill>
        <p:spPr bwMode="auto">
          <a:xfrm>
            <a:off x="2555776" y="3501008"/>
            <a:ext cx="2524481" cy="3212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42852"/>
            <a:ext cx="8892480" cy="582594"/>
          </a:xfrm>
        </p:spPr>
        <p:txBody>
          <a:bodyPr>
            <a:noAutofit/>
          </a:bodyPr>
          <a:lstStyle/>
          <a:p>
            <a:pPr algn="l"/>
            <a:r>
              <a:rPr lang="ru-RU" sz="2400" b="1" dirty="0" smtClean="0">
                <a:solidFill>
                  <a:srgbClr val="002060"/>
                </a:solidFill>
                <a:latin typeface="Bookman Old Style" pitchFamily="18" charset="0"/>
              </a:rPr>
              <a:t>     Историко-краеведческий </a:t>
            </a:r>
            <a:r>
              <a:rPr lang="ru-RU" sz="2400" b="1" dirty="0" smtClean="0">
                <a:solidFill>
                  <a:srgbClr val="002060"/>
                </a:solidFill>
                <a:latin typeface="Bookman Old Style" pitchFamily="18" charset="0"/>
              </a:rPr>
              <a:t>музей </a:t>
            </a:r>
            <a:r>
              <a:rPr lang="ru-RU" sz="2000" b="1" dirty="0" smtClean="0">
                <a:solidFill>
                  <a:srgbClr val="002060"/>
                </a:solidFill>
                <a:latin typeface="Bookman Old Style" pitchFamily="18" charset="0"/>
              </a:rPr>
              <a:t>с</a:t>
            </a:r>
            <a:r>
              <a:rPr lang="ru-RU" sz="2000" b="1" dirty="0" smtClean="0">
                <a:solidFill>
                  <a:srgbClr val="002060"/>
                </a:solidFill>
                <a:latin typeface="Bookman Old Style" pitchFamily="18" charset="0"/>
              </a:rPr>
              <a:t>. </a:t>
            </a:r>
            <a:r>
              <a:rPr lang="ru-RU" sz="2000" b="1" dirty="0" err="1" smtClean="0">
                <a:solidFill>
                  <a:srgbClr val="002060"/>
                </a:solidFill>
                <a:latin typeface="Bookman Old Style" pitchFamily="18" charset="0"/>
              </a:rPr>
              <a:t>Новопетрово</a:t>
            </a:r>
            <a:endParaRPr lang="ru-RU" sz="2000" b="1" dirty="0">
              <a:solidFill>
                <a:srgbClr val="002060"/>
              </a:solidFill>
              <a:latin typeface="Bookman Old Style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 t="18971"/>
          <a:stretch>
            <a:fillRect/>
          </a:stretch>
        </p:blipFill>
        <p:spPr bwMode="auto">
          <a:xfrm>
            <a:off x="2857488" y="714356"/>
            <a:ext cx="6286512" cy="36615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 t="6911"/>
          <a:stretch>
            <a:fillRect/>
          </a:stretch>
        </p:blipFill>
        <p:spPr bwMode="auto">
          <a:xfrm>
            <a:off x="0" y="3214686"/>
            <a:ext cx="5218611" cy="3643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flip="none" rotWithShape="1">
          <a:gsLst>
            <a:gs pos="58000">
              <a:srgbClr val="FBEAC7">
                <a:alpha val="0"/>
              </a:srgbClr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6021288"/>
            <a:ext cx="8712968" cy="720080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  <a:latin typeface="Bookman Old Style" pitchFamily="18" charset="0"/>
              </a:rPr>
              <a:t>Окрестности с. </a:t>
            </a:r>
            <a:r>
              <a:rPr lang="ru-RU" sz="2000" b="1" dirty="0" err="1" smtClean="0">
                <a:solidFill>
                  <a:srgbClr val="002060"/>
                </a:solidFill>
                <a:latin typeface="Bookman Old Style" pitchFamily="18" charset="0"/>
              </a:rPr>
              <a:t>Новопетрово</a:t>
            </a:r>
            <a:r>
              <a:rPr lang="ru-RU" sz="2000" b="1" dirty="0" smtClean="0">
                <a:solidFill>
                  <a:srgbClr val="002060"/>
                </a:solidFill>
                <a:latin typeface="Bookman Old Style" pitchFamily="18" charset="0"/>
              </a:rPr>
              <a:t>, курганные могильники</a:t>
            </a:r>
            <a:endParaRPr lang="ru-RU" sz="2000" b="1" dirty="0">
              <a:solidFill>
                <a:srgbClr val="002060"/>
              </a:solidFill>
              <a:latin typeface="Bookman Old Style" pitchFamily="18" charset="0"/>
            </a:endParaRPr>
          </a:p>
        </p:txBody>
      </p:sp>
      <p:pic>
        <p:nvPicPr>
          <p:cNvPr id="73730" name="Picture 2" descr="C:\Users\Виталик\Desktop\экскурсия\imag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87349" y="0"/>
            <a:ext cx="5856651" cy="4392488"/>
          </a:xfrm>
          <a:prstGeom prst="rect">
            <a:avLst/>
          </a:prstGeom>
          <a:noFill/>
        </p:spPr>
      </p:pic>
      <p:pic>
        <p:nvPicPr>
          <p:cNvPr id="5" name="Picture 2" descr="C:\Users\Виталик\Desktop\экскурсия\image (1).jpg"/>
          <p:cNvPicPr>
            <a:picLocks noChangeAspect="1" noChangeArrowheads="1"/>
          </p:cNvPicPr>
          <p:nvPr/>
        </p:nvPicPr>
        <p:blipFill>
          <a:blip r:embed="rId3" cstate="print"/>
          <a:srcRect t="22050"/>
          <a:stretch>
            <a:fillRect/>
          </a:stretch>
        </p:blipFill>
        <p:spPr bwMode="auto">
          <a:xfrm>
            <a:off x="179512" y="2924944"/>
            <a:ext cx="5544616" cy="324153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002060"/>
                </a:solidFill>
                <a:latin typeface="Bookman Old Style" pitchFamily="18" charset="0"/>
              </a:rPr>
              <a:t>Украшения из глины</a:t>
            </a:r>
            <a:endParaRPr lang="ru-RU" sz="3200" b="1" dirty="0">
              <a:solidFill>
                <a:srgbClr val="002060"/>
              </a:solidFill>
              <a:latin typeface="Bookman Old Style" pitchFamily="18" charset="0"/>
            </a:endParaRPr>
          </a:p>
        </p:txBody>
      </p:sp>
      <p:pic>
        <p:nvPicPr>
          <p:cNvPr id="73730" name="Picture 2"/>
          <p:cNvPicPr>
            <a:picLocks noChangeAspect="1" noChangeArrowheads="1"/>
          </p:cNvPicPr>
          <p:nvPr/>
        </p:nvPicPr>
        <p:blipFill>
          <a:blip r:embed="rId2" cstate="print"/>
          <a:srcRect l="16338" r="10170"/>
          <a:stretch>
            <a:fillRect/>
          </a:stretch>
        </p:blipFill>
        <p:spPr bwMode="auto">
          <a:xfrm rot="5400000">
            <a:off x="1820181" y="924235"/>
            <a:ext cx="5517233" cy="5630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ru-RU" b="1" dirty="0" smtClean="0">
                <a:solidFill>
                  <a:srgbClr val="002060"/>
                </a:solidFill>
                <a:latin typeface="Bookman Old Style" pitchFamily="18" charset="0"/>
              </a:rPr>
              <a:t>Отдел «Нумизматика»</a:t>
            </a:r>
            <a:endParaRPr lang="ru-RU" b="1" dirty="0">
              <a:solidFill>
                <a:srgbClr val="002060"/>
              </a:solidFill>
              <a:latin typeface="Bookman Old Style" pitchFamily="18" charset="0"/>
            </a:endParaRPr>
          </a:p>
        </p:txBody>
      </p:sp>
      <p:pic>
        <p:nvPicPr>
          <p:cNvPr id="727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980728"/>
            <a:ext cx="4800751" cy="36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270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b="9313"/>
          <a:stretch>
            <a:fillRect/>
          </a:stretch>
        </p:blipFill>
        <p:spPr bwMode="auto">
          <a:xfrm>
            <a:off x="4224999" y="3140968"/>
            <a:ext cx="4919001" cy="33456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88640"/>
            <a:ext cx="9144000" cy="562074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  <a:latin typeface="Bookman Old Style" pitchFamily="18" charset="0"/>
              </a:rPr>
              <a:t>Достопримечательные экспонаты музея</a:t>
            </a:r>
            <a:endParaRPr lang="ru-RU" sz="2800" b="1" dirty="0">
              <a:solidFill>
                <a:srgbClr val="002060"/>
              </a:solidFill>
              <a:latin typeface="Bookman Old Style" pitchFamily="18" charset="0"/>
            </a:endParaRPr>
          </a:p>
        </p:txBody>
      </p:sp>
      <p:pic>
        <p:nvPicPr>
          <p:cNvPr id="71682" name="Picture 2"/>
          <p:cNvPicPr>
            <a:picLocks noChangeAspect="1" noChangeArrowheads="1"/>
          </p:cNvPicPr>
          <p:nvPr/>
        </p:nvPicPr>
        <p:blipFill>
          <a:blip r:embed="rId2" cstate="print"/>
          <a:srcRect l="15188"/>
          <a:stretch>
            <a:fillRect/>
          </a:stretch>
        </p:blipFill>
        <p:spPr bwMode="auto">
          <a:xfrm>
            <a:off x="251520" y="836712"/>
            <a:ext cx="4153025" cy="3672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323528" y="4581128"/>
            <a:ext cx="3168352" cy="5040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400" b="1" dirty="0" smtClean="0">
                <a:solidFill>
                  <a:srgbClr val="002060"/>
                </a:solidFill>
                <a:latin typeface="Bookman Old Style" pitchFamily="18" charset="0"/>
                <a:ea typeface="+mj-ea"/>
                <a:cs typeface="+mj-cs"/>
              </a:rPr>
              <a:t>самовар</a:t>
            </a:r>
            <a:endParaRPr kumimoji="0" lang="ru-RU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Bookman Old Style" pitchFamily="18" charset="0"/>
              <a:ea typeface="+mj-ea"/>
              <a:cs typeface="+mj-cs"/>
            </a:endParaRPr>
          </a:p>
        </p:txBody>
      </p:sp>
      <p:pic>
        <p:nvPicPr>
          <p:cNvPr id="71683" name="Picture 3"/>
          <p:cNvPicPr>
            <a:picLocks noChangeAspect="1" noChangeArrowheads="1"/>
          </p:cNvPicPr>
          <p:nvPr/>
        </p:nvPicPr>
        <p:blipFill>
          <a:blip r:embed="rId3" cstate="print"/>
          <a:srcRect r="15084"/>
          <a:stretch>
            <a:fillRect/>
          </a:stretch>
        </p:blipFill>
        <p:spPr bwMode="auto">
          <a:xfrm>
            <a:off x="4932040" y="836712"/>
            <a:ext cx="3888432" cy="3434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5436096" y="4365104"/>
            <a:ext cx="3168352" cy="56693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Bookman Old Style" pitchFamily="18" charset="0"/>
                <a:ea typeface="+mj-ea"/>
                <a:cs typeface="+mj-cs"/>
              </a:rPr>
              <a:t>патефон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Bookman Old Style" pitchFamily="18" charset="0"/>
              <a:ea typeface="+mj-ea"/>
              <a:cs typeface="+mj-cs"/>
            </a:endParaRP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5357818" y="6000768"/>
            <a:ext cx="3168352" cy="56693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Bookman Old Style" pitchFamily="18" charset="0"/>
                <a:ea typeface="+mj-ea"/>
                <a:cs typeface="+mj-cs"/>
              </a:rPr>
              <a:t>трюмо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Bookman Old Style" pitchFamily="18" charset="0"/>
              <a:ea typeface="+mj-ea"/>
              <a:cs typeface="+mj-cs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/>
          <a:srcRect l="19149" t="29075" r="2128" b="25533"/>
          <a:stretch>
            <a:fillRect/>
          </a:stretch>
        </p:blipFill>
        <p:spPr bwMode="auto">
          <a:xfrm rot="5400000">
            <a:off x="2740623" y="4117368"/>
            <a:ext cx="3591315" cy="178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5445224"/>
            <a:ext cx="8229600" cy="720080"/>
          </a:xfrm>
        </p:spPr>
        <p:txBody>
          <a:bodyPr/>
          <a:lstStyle/>
          <a:p>
            <a:pPr algn="ctr">
              <a:buNone/>
            </a:pPr>
            <a:r>
              <a:rPr lang="ru-RU" dirty="0" smtClean="0">
                <a:solidFill>
                  <a:srgbClr val="002060"/>
                </a:solidFill>
                <a:latin typeface="Bookman Old Style" pitchFamily="18" charset="0"/>
              </a:rPr>
              <a:t>Немецкая каска, гильзы времён ВОВ </a:t>
            </a:r>
            <a:endParaRPr lang="ru-RU" dirty="0">
              <a:solidFill>
                <a:srgbClr val="002060"/>
              </a:solidFill>
              <a:latin typeface="Bookman Old Style" pitchFamily="18" charset="0"/>
            </a:endParaRPr>
          </a:p>
        </p:txBody>
      </p:sp>
      <p:pic>
        <p:nvPicPr>
          <p:cNvPr id="94210" name="Picture 2" descr="H:\Фотографии_музея\«Страницы, опалённые войной».JPG"/>
          <p:cNvPicPr>
            <a:picLocks noChangeAspect="1" noChangeArrowheads="1"/>
          </p:cNvPicPr>
          <p:nvPr/>
        </p:nvPicPr>
        <p:blipFill>
          <a:blip r:embed="rId2" cstate="print"/>
          <a:srcRect l="16138" t="44750" b="17450"/>
          <a:stretch>
            <a:fillRect/>
          </a:stretch>
        </p:blipFill>
        <p:spPr bwMode="auto">
          <a:xfrm>
            <a:off x="0" y="836712"/>
            <a:ext cx="9144000" cy="324036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4000">
              <a:srgbClr val="FBEAC7">
                <a:alpha val="0"/>
              </a:srgbClr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 descr="https://upload.wikimedia.org/wikipedia/commons/4/42/JGRAAMk9Z7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88429" y="4025385"/>
            <a:ext cx="4255571" cy="2832615"/>
          </a:xfrm>
          <a:prstGeom prst="rect">
            <a:avLst/>
          </a:prstGeom>
          <a:noFill/>
        </p:spPr>
      </p:pic>
      <p:pic>
        <p:nvPicPr>
          <p:cNvPr id="76806" name="Picture 6" descr="http://tumen.bezformata.ru/content/image6154833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049688"/>
            <a:ext cx="4212468" cy="2808312"/>
          </a:xfrm>
          <a:prstGeom prst="rect">
            <a:avLst/>
          </a:prstGeom>
          <a:noFill/>
        </p:spPr>
      </p:pic>
      <p:pic>
        <p:nvPicPr>
          <p:cNvPr id="76810" name="Picture 10" descr="http://www.stihi.ru/pics/2015/11/29/577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58885" y="0"/>
            <a:ext cx="2685115" cy="2852936"/>
          </a:xfrm>
          <a:prstGeom prst="rect">
            <a:avLst/>
          </a:prstGeom>
          <a:noFill/>
        </p:spPr>
      </p:pic>
      <p:pic>
        <p:nvPicPr>
          <p:cNvPr id="9" name="Picture 2" descr="F:\КЛУБ\45.jpe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768" b="5748"/>
          <a:stretch/>
        </p:blipFill>
        <p:spPr bwMode="auto">
          <a:xfrm>
            <a:off x="2987824" y="0"/>
            <a:ext cx="3528392" cy="45259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6811" name="Picture 11" descr="F:\экскурсия\обелиски\DSC05462.JPG"/>
          <p:cNvPicPr>
            <a:picLocks noChangeAspect="1" noChangeArrowheads="1"/>
          </p:cNvPicPr>
          <p:nvPr/>
        </p:nvPicPr>
        <p:blipFill>
          <a:blip r:embed="rId6" cstate="print"/>
          <a:srcRect l="19972" r="16950"/>
          <a:stretch>
            <a:fillRect/>
          </a:stretch>
        </p:blipFill>
        <p:spPr bwMode="auto">
          <a:xfrm>
            <a:off x="0" y="0"/>
            <a:ext cx="2953344" cy="351152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2" descr="F:\дом.jpeg"/>
          <p:cNvPicPr>
            <a:picLocks noChangeAspect="1" noChangeArrowheads="1"/>
          </p:cNvPicPr>
          <p:nvPr/>
        </p:nvPicPr>
        <p:blipFill>
          <a:blip r:embed="rId2" cstate="print"/>
          <a:srcRect l="9404" t="63690" r="13435" b="8902"/>
          <a:stretch>
            <a:fillRect/>
          </a:stretch>
        </p:blipFill>
        <p:spPr bwMode="auto">
          <a:xfrm rot="10800000">
            <a:off x="0" y="836712"/>
            <a:ext cx="9144000" cy="48965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76256" y="3356992"/>
            <a:ext cx="2088232" cy="531490"/>
          </a:xfrm>
        </p:spPr>
        <p:txBody>
          <a:bodyPr>
            <a:normAutofit fontScale="90000"/>
          </a:bodyPr>
          <a:lstStyle/>
          <a:p>
            <a:r>
              <a:rPr lang="ru-RU" sz="2800" b="1" dirty="0" smtClean="0">
                <a:latin typeface="Bookman Old Style" pitchFamily="18" charset="0"/>
              </a:rPr>
              <a:t>Е.А. Бельских</a:t>
            </a:r>
            <a:endParaRPr lang="ru-RU" sz="2800" b="1" dirty="0">
              <a:latin typeface="Bookman Old Style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51520" y="548680"/>
            <a:ext cx="6400800" cy="1752600"/>
          </a:xfrm>
        </p:spPr>
        <p:txBody>
          <a:bodyPr>
            <a:noAutofit/>
          </a:bodyPr>
          <a:lstStyle/>
          <a:p>
            <a:pPr algn="just"/>
            <a:r>
              <a:rPr lang="ru-RU" sz="2800" dirty="0" smtClean="0">
                <a:solidFill>
                  <a:schemeClr val="tx1"/>
                </a:solidFill>
              </a:rPr>
              <a:t>- </a:t>
            </a:r>
            <a:r>
              <a:rPr lang="ru-RU" sz="2400" dirty="0" smtClean="0">
                <a:solidFill>
                  <a:schemeClr val="tx1"/>
                </a:solidFill>
                <a:latin typeface="Bookman Old Style" pitchFamily="18" charset="0"/>
              </a:rPr>
              <a:t>«Помню, я уже училась в школе. В учебнике портрет Блюхера. Его как раз врагом народа объявили. Сижу вечером и карандашом этот портрет крест накрест зачеркиваю. </a:t>
            </a:r>
          </a:p>
          <a:p>
            <a:pPr algn="just"/>
            <a:r>
              <a:rPr lang="ru-RU" sz="2400" dirty="0" smtClean="0">
                <a:solidFill>
                  <a:schemeClr val="tx1"/>
                </a:solidFill>
                <a:latin typeface="Bookman Old Style" pitchFamily="18" charset="0"/>
              </a:rPr>
              <a:t>Подошел отец , увидел, спрашивает:- «Что ты делаешь?» Я ему отвечаю:-  «Это же враг народа..» </a:t>
            </a:r>
          </a:p>
          <a:p>
            <a:pPr algn="just"/>
            <a:r>
              <a:rPr lang="ru-RU" sz="2400" dirty="0" smtClean="0">
                <a:solidFill>
                  <a:schemeClr val="tx1"/>
                </a:solidFill>
                <a:latin typeface="Bookman Old Style" pitchFamily="18" charset="0"/>
              </a:rPr>
              <a:t>- «Какой он тебе враг! Он у нас Советскую власть устанавливал. Штаб у него был возле нашего дома. Блюхер туда мужиков собирал за Советскую власть агитировал» .</a:t>
            </a:r>
            <a:endParaRPr lang="ru-RU" sz="2400" dirty="0">
              <a:solidFill>
                <a:schemeClr val="tx1"/>
              </a:solidFill>
              <a:latin typeface="Bookman Old Style" pitchFamily="18" charset="0"/>
            </a:endParaRPr>
          </a:p>
        </p:txBody>
      </p:sp>
      <p:pic>
        <p:nvPicPr>
          <p:cNvPr id="1026" name="Picture 2" descr="DSC02081"/>
          <p:cNvPicPr>
            <a:picLocks noChangeAspect="1" noChangeArrowheads="1"/>
          </p:cNvPicPr>
          <p:nvPr/>
        </p:nvPicPr>
        <p:blipFill>
          <a:blip r:embed="rId2" cstate="print"/>
          <a:srcRect l="59766" t="53725" r="25960" b="20266"/>
          <a:stretch>
            <a:fillRect/>
          </a:stretch>
        </p:blipFill>
        <p:spPr bwMode="auto">
          <a:xfrm>
            <a:off x="6876256" y="116632"/>
            <a:ext cx="2160240" cy="295232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7504" y="6021288"/>
            <a:ext cx="3826768" cy="536923"/>
          </a:xfrm>
        </p:spPr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ru-RU" sz="2000" b="1" dirty="0" smtClean="0">
                <a:solidFill>
                  <a:srgbClr val="002060"/>
                </a:solidFill>
                <a:latin typeface="Bookman Old Style" pitchFamily="18" charset="0"/>
              </a:rPr>
              <a:t>Промышленная</a:t>
            </a:r>
            <a:r>
              <a:rPr lang="ru-RU" sz="2000" b="1" dirty="0" smtClean="0">
                <a:solidFill>
                  <a:srgbClr val="002060"/>
                </a:solidFill>
              </a:rPr>
              <a:t> </a:t>
            </a:r>
            <a:r>
              <a:rPr lang="ru-RU" sz="2000" b="1" dirty="0" smtClean="0">
                <a:solidFill>
                  <a:srgbClr val="002060"/>
                </a:solidFill>
                <a:latin typeface="Bookman Old Style" pitchFamily="18" charset="0"/>
              </a:rPr>
              <a:t>зона. (фотографии 70-х, 2010 гг.)</a:t>
            </a:r>
            <a:endParaRPr lang="ru-RU" sz="2000" b="1" dirty="0">
              <a:solidFill>
                <a:srgbClr val="002060"/>
              </a:solidFill>
              <a:latin typeface="Bookman Old Style" pitchFamily="18" charset="0"/>
            </a:endParaRPr>
          </a:p>
        </p:txBody>
      </p:sp>
      <p:pic>
        <p:nvPicPr>
          <p:cNvPr id="5" name="Рисунок 4" descr="IMG_0016"/>
          <p:cNvPicPr/>
          <p:nvPr/>
        </p:nvPicPr>
        <p:blipFill>
          <a:blip r:embed="rId2" cstate="print"/>
          <a:srcRect t="17641"/>
          <a:stretch>
            <a:fillRect/>
          </a:stretch>
        </p:blipFill>
        <p:spPr bwMode="auto">
          <a:xfrm>
            <a:off x="251520" y="332656"/>
            <a:ext cx="8640960" cy="5472608"/>
          </a:xfrm>
          <a:prstGeom prst="rect">
            <a:avLst/>
          </a:prstGeom>
          <a:noFill/>
        </p:spPr>
      </p:pic>
      <p:pic>
        <p:nvPicPr>
          <p:cNvPr id="4" name="Picture 3" descr="C:\Users\direktor\Desktop\НПС.jpeg"/>
          <p:cNvPicPr>
            <a:picLocks noChangeAspect="1" noChangeArrowheads="1"/>
          </p:cNvPicPr>
          <p:nvPr/>
        </p:nvPicPr>
        <p:blipFill>
          <a:blip r:embed="rId3" cstate="print"/>
          <a:srcRect l="57292" t="17541" r="3125" b="55666"/>
          <a:stretch>
            <a:fillRect/>
          </a:stretch>
        </p:blipFill>
        <p:spPr bwMode="auto">
          <a:xfrm>
            <a:off x="4178116" y="4409728"/>
            <a:ext cx="4965884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39700" dir="2700000" algn="tl" rotWithShape="0">
              <a:srgbClr val="333333">
                <a:alpha val="64999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5301208"/>
            <a:ext cx="8229600" cy="1143000"/>
          </a:xfrm>
        </p:spPr>
        <p:txBody>
          <a:bodyPr>
            <a:normAutofit/>
          </a:bodyPr>
          <a:lstStyle/>
          <a:p>
            <a:r>
              <a:rPr lang="ru-RU" sz="3200" dirty="0" smtClean="0">
                <a:latin typeface="Bookman Old Style" pitchFamily="18" charset="0"/>
              </a:rPr>
              <a:t>Операторный зал. Аминов Л.</a:t>
            </a:r>
            <a:endParaRPr lang="ru-RU" sz="3200" dirty="0">
              <a:latin typeface="Bookman Old Style" pitchFamily="18" charset="0"/>
            </a:endParaRPr>
          </a:p>
        </p:txBody>
      </p:sp>
      <p:pic>
        <p:nvPicPr>
          <p:cNvPr id="4" name="Picture 2" descr="F:\экскурсия\ааа.jpeg"/>
          <p:cNvPicPr>
            <a:picLocks noChangeAspect="1" noChangeArrowheads="1"/>
          </p:cNvPicPr>
          <p:nvPr/>
        </p:nvPicPr>
        <p:blipFill>
          <a:blip r:embed="rId2" cstate="print"/>
          <a:srcRect l="17618" t="41399" r="24225" b="29604"/>
          <a:stretch>
            <a:fillRect/>
          </a:stretch>
        </p:blipFill>
        <p:spPr bwMode="auto">
          <a:xfrm>
            <a:off x="683568" y="260648"/>
            <a:ext cx="7848872" cy="538208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5536" y="1124744"/>
            <a:ext cx="4114800" cy="2376264"/>
          </a:xfrm>
        </p:spPr>
        <p:txBody>
          <a:bodyPr/>
          <a:lstStyle/>
          <a:p>
            <a:pPr>
              <a:buNone/>
            </a:pPr>
            <a:r>
              <a:rPr lang="ru-RU" b="1" dirty="0" smtClean="0">
                <a:solidFill>
                  <a:srgbClr val="002060"/>
                </a:solidFill>
                <a:latin typeface="Bookman Old Style" pitchFamily="18" charset="0"/>
              </a:rPr>
              <a:t>2011 год. в г. Ишиме воздвигнут памятник </a:t>
            </a:r>
            <a:endParaRPr lang="ru-RU" b="1" dirty="0">
              <a:solidFill>
                <a:srgbClr val="002060"/>
              </a:solidFill>
              <a:latin typeface="Bookman Old Style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6309320"/>
            <a:ext cx="88924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hlinkClick r:id="rId2"/>
              </a:rPr>
              <a:t>https://ok.ru/video/31300520685</a:t>
            </a:r>
            <a:r>
              <a:rPr lang="ru-RU" dirty="0" smtClean="0"/>
              <a:t> </a:t>
            </a:r>
            <a:r>
              <a:rPr lang="ru-RU" sz="1000" dirty="0" smtClean="0">
                <a:latin typeface="Arial" pitchFamily="34" charset="0"/>
                <a:cs typeface="Arial" pitchFamily="34" charset="0"/>
              </a:rPr>
              <a:t>ссылка, видеосюжет «Генерал мужицкой рати Пётр Шевченко из деревни Малый </a:t>
            </a:r>
            <a:r>
              <a:rPr lang="ru-RU" sz="1000" dirty="0" err="1" smtClean="0">
                <a:latin typeface="Arial" pitchFamily="34" charset="0"/>
                <a:cs typeface="Arial" pitchFamily="34" charset="0"/>
              </a:rPr>
              <a:t>Кусеряк</a:t>
            </a:r>
            <a:r>
              <a:rPr lang="ru-RU" sz="1000" dirty="0" smtClean="0">
                <a:latin typeface="Arial" pitchFamily="34" charset="0"/>
                <a:cs typeface="Arial" pitchFamily="34" charset="0"/>
              </a:rPr>
              <a:t>»</a:t>
            </a:r>
            <a:endParaRPr lang="ru-RU" sz="1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70660" name="Picture 4" descr="http://glavpost.com/images/2016/02/11/b834af5a048502feb26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6376" y="260648"/>
            <a:ext cx="4582008" cy="61206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2636912"/>
            <a:ext cx="4464496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Bookman Old Style" pitchFamily="18" charset="0"/>
                <a:cs typeface="Arial" pitchFamily="34" charset="0"/>
              </a:rPr>
              <a:t>Братская могила жертв крестьянского восстания 1921 г.</a:t>
            </a:r>
            <a:br>
              <a:rPr lang="ru-RU" b="1" dirty="0" smtClean="0">
                <a:solidFill>
                  <a:srgbClr val="002060"/>
                </a:solidFill>
                <a:latin typeface="Bookman Old Style" pitchFamily="18" charset="0"/>
                <a:cs typeface="Arial" pitchFamily="34" charset="0"/>
              </a:rPr>
            </a:br>
            <a:r>
              <a:rPr lang="ru-RU" b="1" dirty="0" smtClean="0">
                <a:solidFill>
                  <a:srgbClr val="002060"/>
                </a:solidFill>
                <a:latin typeface="Bookman Old Style" pitchFamily="18" charset="0"/>
                <a:cs typeface="Arial" pitchFamily="34" charset="0"/>
              </a:rPr>
              <a:t>с. </a:t>
            </a:r>
            <a:r>
              <a:rPr lang="ru-RU" b="1" dirty="0" err="1" smtClean="0">
                <a:solidFill>
                  <a:srgbClr val="002060"/>
                </a:solidFill>
                <a:latin typeface="Bookman Old Style" pitchFamily="18" charset="0"/>
                <a:cs typeface="Arial" pitchFamily="34" charset="0"/>
              </a:rPr>
              <a:t>Кротово</a:t>
            </a:r>
            <a:endParaRPr lang="ru-RU" b="1" dirty="0">
              <a:solidFill>
                <a:srgbClr val="002060"/>
              </a:solidFill>
              <a:latin typeface="Bookman Old Style" pitchFamily="18" charset="0"/>
              <a:cs typeface="Arial" pitchFamily="34" charset="0"/>
            </a:endParaRPr>
          </a:p>
        </p:txBody>
      </p:sp>
      <p:pic>
        <p:nvPicPr>
          <p:cNvPr id="72706" name="Picture 2" descr="http://admtyumen.ru/files/upload/OIV/K_pam/%D0%98%D0%B7%D0%BE%D0%B1%D1%80%D0%B0%D0%B6%D0%B5%D0%BD%D0%B8%D1%8F/%D0%BA%D1%80%D0%BE%D1%82%D0%BE%D0%B2%D0%B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60032" y="476672"/>
            <a:ext cx="3733800" cy="5600701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611560" y="6381328"/>
            <a:ext cx="835292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 smtClean="0">
                <a:latin typeface="Arial" pitchFamily="34" charset="0"/>
                <a:cs typeface="Arial" pitchFamily="34" charset="0"/>
              </a:rPr>
              <a:t>Документ о принятии на государственную охрану. </a:t>
            </a:r>
            <a:r>
              <a:rPr lang="ru-RU" sz="1200" dirty="0" smtClean="0">
                <a:latin typeface="Arial" pitchFamily="34" charset="0"/>
                <a:cs typeface="Arial" pitchFamily="34" charset="0"/>
              </a:rPr>
              <a:t>Решение Тюменского облисполкома от 21.11.1977 № 477</a:t>
            </a:r>
            <a:endParaRPr lang="ru-RU" sz="12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6237312"/>
            <a:ext cx="8229600" cy="490066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  <a:latin typeface="Bookman Old Style" pitchFamily="18" charset="0"/>
              </a:rPr>
              <a:t>проходит рядом с д. </a:t>
            </a:r>
            <a:r>
              <a:rPr lang="ru-RU" sz="2800" b="1" dirty="0" err="1" smtClean="0">
                <a:solidFill>
                  <a:srgbClr val="002060"/>
                </a:solidFill>
                <a:latin typeface="Bookman Old Style" pitchFamily="18" charset="0"/>
              </a:rPr>
              <a:t>Ангарка</a:t>
            </a:r>
            <a:endParaRPr lang="ru-RU" sz="2800" b="1" dirty="0">
              <a:solidFill>
                <a:srgbClr val="002060"/>
              </a:solidFill>
              <a:latin typeface="Bookman Old Style" pitchFamily="18" charset="0"/>
            </a:endParaRPr>
          </a:p>
        </p:txBody>
      </p:sp>
      <p:pic>
        <p:nvPicPr>
          <p:cNvPr id="26626" name="Picture 2" descr="F:\экскурсия\тракт\IMG_575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260648"/>
            <a:ext cx="8496944" cy="5886389"/>
          </a:xfrm>
          <a:prstGeom prst="rect">
            <a:avLst/>
          </a:prstGeom>
          <a:noFill/>
        </p:spPr>
      </p:pic>
      <p:sp>
        <p:nvSpPr>
          <p:cNvPr id="5" name="Двойная волна 4"/>
          <p:cNvSpPr/>
          <p:nvPr/>
        </p:nvSpPr>
        <p:spPr>
          <a:xfrm rot="19866324">
            <a:off x="-127723" y="428486"/>
            <a:ext cx="2220377" cy="501637"/>
          </a:xfrm>
          <a:prstGeom prst="doubleWave">
            <a:avLst>
              <a:gd name="adj1" fmla="val 6250"/>
              <a:gd name="adj2" fmla="val -1635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B050"/>
                </a:solidFill>
              </a:rPr>
              <a:t>ЕКАТЕРИНИНСКИЙ</a:t>
            </a:r>
            <a:endParaRPr lang="ru-RU" b="1" dirty="0">
              <a:solidFill>
                <a:srgbClr val="00B050"/>
              </a:solidFill>
            </a:endParaRPr>
          </a:p>
        </p:txBody>
      </p:sp>
      <p:sp>
        <p:nvSpPr>
          <p:cNvPr id="6" name="Двойная волна 5"/>
          <p:cNvSpPr/>
          <p:nvPr/>
        </p:nvSpPr>
        <p:spPr>
          <a:xfrm rot="19866324">
            <a:off x="401607" y="759619"/>
            <a:ext cx="1580568" cy="432340"/>
          </a:xfrm>
          <a:prstGeom prst="doubleWave">
            <a:avLst>
              <a:gd name="adj1" fmla="val 6250"/>
              <a:gd name="adj2" fmla="val -1635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B050"/>
                </a:solidFill>
              </a:rPr>
              <a:t>ТРАКТ</a:t>
            </a:r>
            <a:endParaRPr lang="ru-RU" b="1" dirty="0">
              <a:solidFill>
                <a:srgbClr val="00B05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F:\экскурсия\тракт\IMG_575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88640"/>
            <a:ext cx="8187606" cy="614042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F:\экскурсия\тракт\IMG_576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260648"/>
            <a:ext cx="8065260" cy="6048672"/>
          </a:xfrm>
          <a:prstGeom prst="rect">
            <a:avLst/>
          </a:prstGeom>
          <a:noFill/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683568" y="6237312"/>
            <a:ext cx="8229600" cy="4900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Bookman Old Style" pitchFamily="18" charset="0"/>
                <a:ea typeface="+mj-ea"/>
                <a:cs typeface="+mj-cs"/>
              </a:rPr>
              <a:t>проходит рядом с </a:t>
            </a:r>
            <a:r>
              <a:rPr kumimoji="0" lang="ru-RU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Bookman Old Style" pitchFamily="18" charset="0"/>
                <a:ea typeface="+mj-ea"/>
                <a:cs typeface="+mj-cs"/>
              </a:rPr>
              <a:t>д.Балахлей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Bookman Old Style" pitchFamily="18" charset="0"/>
              <a:ea typeface="+mj-ea"/>
              <a:cs typeface="+mj-cs"/>
            </a:endParaRPr>
          </a:p>
        </p:txBody>
      </p:sp>
      <p:sp>
        <p:nvSpPr>
          <p:cNvPr id="7" name="Двойная волна 6"/>
          <p:cNvSpPr/>
          <p:nvPr/>
        </p:nvSpPr>
        <p:spPr>
          <a:xfrm rot="19866324">
            <a:off x="-127723" y="428486"/>
            <a:ext cx="2220377" cy="501637"/>
          </a:xfrm>
          <a:prstGeom prst="doubleWave">
            <a:avLst>
              <a:gd name="adj1" fmla="val 6250"/>
              <a:gd name="adj2" fmla="val -1635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B050"/>
                </a:solidFill>
              </a:rPr>
              <a:t>ЕКАТЕРИНИНСКИЙ</a:t>
            </a:r>
            <a:endParaRPr lang="ru-RU" b="1" dirty="0">
              <a:solidFill>
                <a:srgbClr val="00B050"/>
              </a:solidFill>
            </a:endParaRPr>
          </a:p>
        </p:txBody>
      </p:sp>
      <p:sp>
        <p:nvSpPr>
          <p:cNvPr id="6" name="Двойная волна 5"/>
          <p:cNvSpPr/>
          <p:nvPr/>
        </p:nvSpPr>
        <p:spPr>
          <a:xfrm rot="19866324">
            <a:off x="329598" y="831626"/>
            <a:ext cx="1580568" cy="432340"/>
          </a:xfrm>
          <a:prstGeom prst="doubleWave">
            <a:avLst>
              <a:gd name="adj1" fmla="val 6250"/>
              <a:gd name="adj2" fmla="val -1635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B050"/>
                </a:solidFill>
              </a:rPr>
              <a:t>ТРАКТ</a:t>
            </a:r>
            <a:endParaRPr lang="ru-RU" b="1" dirty="0">
              <a:solidFill>
                <a:srgbClr val="00B05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6093296"/>
            <a:ext cx="8496944" cy="494928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Bookman Old Style" pitchFamily="18" charset="0"/>
                <a:cs typeface="Arabic Typesetting" pitchFamily="66" charset="-78"/>
              </a:rPr>
              <a:t>Кандалы. </a:t>
            </a:r>
            <a:r>
              <a:rPr lang="ru-RU" sz="3600" b="1" dirty="0" smtClean="0">
                <a:solidFill>
                  <a:srgbClr val="002060"/>
                </a:solidFill>
                <a:latin typeface="Bookman Old Style" pitchFamily="18" charset="0"/>
                <a:cs typeface="Arabic Typesetting" pitchFamily="66" charset="-78"/>
              </a:rPr>
              <a:t>Музей в с. </a:t>
            </a:r>
            <a:r>
              <a:rPr lang="ru-RU" sz="3600" b="1" dirty="0" err="1" smtClean="0">
                <a:solidFill>
                  <a:srgbClr val="002060"/>
                </a:solidFill>
                <a:latin typeface="Bookman Old Style" pitchFamily="18" charset="0"/>
                <a:cs typeface="Arabic Typesetting" pitchFamily="66" charset="-78"/>
              </a:rPr>
              <a:t>Новопетрово</a:t>
            </a:r>
            <a:endParaRPr lang="ru-RU" sz="3600" b="1" dirty="0">
              <a:solidFill>
                <a:srgbClr val="002060"/>
              </a:solidFill>
              <a:latin typeface="Bookman Old Style" pitchFamily="18" charset="0"/>
              <a:cs typeface="Arabic Typesetting" pitchFamily="66" charset="-78"/>
            </a:endParaRPr>
          </a:p>
        </p:txBody>
      </p:sp>
      <p:pic>
        <p:nvPicPr>
          <p:cNvPr id="70658" name="Picture 2"/>
          <p:cNvPicPr>
            <a:picLocks noChangeAspect="1" noChangeArrowheads="1"/>
          </p:cNvPicPr>
          <p:nvPr/>
        </p:nvPicPr>
        <p:blipFill>
          <a:blip r:embed="rId2" cstate="print"/>
          <a:srcRect t="4866"/>
          <a:stretch>
            <a:fillRect/>
          </a:stretch>
        </p:blipFill>
        <p:spPr bwMode="auto">
          <a:xfrm>
            <a:off x="683568" y="404664"/>
            <a:ext cx="7892059" cy="56307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936104"/>
          </a:xfrm>
        </p:spPr>
        <p:txBody>
          <a:bodyPr/>
          <a:lstStyle/>
          <a:p>
            <a:r>
              <a:rPr lang="ru-RU" b="1" dirty="0" smtClean="0">
                <a:solidFill>
                  <a:srgbClr val="002060"/>
                </a:solidFill>
                <a:latin typeface="Bookman Old Style" pitchFamily="18" charset="0"/>
                <a:cs typeface="Arial" pitchFamily="34" charset="0"/>
              </a:rPr>
              <a:t>Экскурсионный маршрут</a:t>
            </a:r>
            <a:endParaRPr lang="ru-RU" b="1" dirty="0">
              <a:solidFill>
                <a:srgbClr val="002060"/>
              </a:solidFill>
              <a:latin typeface="Bookman Old Style" pitchFamily="18" charset="0"/>
              <a:cs typeface="Arial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 descr="Карта Аромашевского района. Подробная карта дорог - Аромашевский район, A0 - "/>
          <p:cNvPicPr/>
          <p:nvPr/>
        </p:nvPicPr>
        <p:blipFill>
          <a:blip r:embed="rId2" cstate="print"/>
          <a:srcRect l="55253" t="48395" b="29161"/>
          <a:stretch>
            <a:fillRect/>
          </a:stretch>
        </p:blipFill>
        <p:spPr bwMode="auto">
          <a:xfrm>
            <a:off x="107504" y="1124744"/>
            <a:ext cx="8856984" cy="5616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251520" y="4221088"/>
            <a:ext cx="504056" cy="72008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1259632" y="2996952"/>
            <a:ext cx="72008" cy="504056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 flipV="1">
            <a:off x="1331640" y="2348880"/>
            <a:ext cx="3096344" cy="1160512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>
            <a:off x="4427984" y="1556792"/>
            <a:ext cx="0" cy="792088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>
            <a:off x="4427984" y="1556792"/>
            <a:ext cx="1224136" cy="144016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>
            <a:off x="5652120" y="2996952"/>
            <a:ext cx="1512168" cy="792088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>
            <a:off x="7092280" y="3717032"/>
            <a:ext cx="504056" cy="792088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16632"/>
            <a:ext cx="6408712" cy="792088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solidFill>
                  <a:srgbClr val="C00000"/>
                </a:solidFill>
                <a:latin typeface="Bookman Old Style" pitchFamily="18" charset="0"/>
              </a:rPr>
              <a:t>Герои Советского Союза</a:t>
            </a:r>
            <a:endParaRPr lang="ru-RU" sz="3600" b="1" dirty="0">
              <a:solidFill>
                <a:srgbClr val="C00000"/>
              </a:solidFill>
              <a:latin typeface="Bookman Old Style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364088" y="5805264"/>
            <a:ext cx="3779912" cy="864096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ru-RU" dirty="0" smtClean="0"/>
              <a:t> </a:t>
            </a:r>
            <a:r>
              <a:rPr lang="ru-RU" sz="2400" b="1" dirty="0" smtClean="0">
                <a:solidFill>
                  <a:srgbClr val="002060"/>
                </a:solidFill>
                <a:latin typeface="Bookman Old Style" pitchFamily="18" charset="0"/>
              </a:rPr>
              <a:t>9 февраля 1920 г. </a:t>
            </a:r>
          </a:p>
          <a:p>
            <a:pPr>
              <a:buNone/>
            </a:pPr>
            <a:r>
              <a:rPr lang="ru-RU" sz="2400" b="1" dirty="0" smtClean="0">
                <a:solidFill>
                  <a:srgbClr val="002060"/>
                </a:solidFill>
                <a:latin typeface="Bookman Old Style" pitchFamily="18" charset="0"/>
              </a:rPr>
              <a:t>- 31 января 1945 г.</a:t>
            </a:r>
            <a:endParaRPr lang="ru-RU" sz="2400" b="1" dirty="0">
              <a:solidFill>
                <a:srgbClr val="002060"/>
              </a:solidFill>
              <a:latin typeface="Bookman Old Style" pitchFamily="18" charset="0"/>
            </a:endParaRPr>
          </a:p>
        </p:txBody>
      </p:sp>
      <p:pic>
        <p:nvPicPr>
          <p:cNvPr id="4" name="Рисунок 3" descr="Карта Аромашевского района. Подробная карта дорог - Аромашевский район, A0 - "/>
          <p:cNvPicPr/>
          <p:nvPr/>
        </p:nvPicPr>
        <p:blipFill>
          <a:blip r:embed="rId2" cstate="print"/>
          <a:srcRect l="79979" t="57309" b="35154"/>
          <a:stretch>
            <a:fillRect/>
          </a:stretch>
        </p:blipFill>
        <p:spPr bwMode="auto">
          <a:xfrm>
            <a:off x="6444208" y="0"/>
            <a:ext cx="2699792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4998" name="Picture 6" descr="Картинки по запросу Аркадий  Иванович Зенковский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8957" y="1052736"/>
            <a:ext cx="2780915" cy="4464496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323528" y="5517232"/>
            <a:ext cx="504056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err="1" smtClean="0">
                <a:solidFill>
                  <a:srgbClr val="002060"/>
                </a:solidFill>
                <a:latin typeface="Bookman Old Style" pitchFamily="18" charset="0"/>
              </a:rPr>
              <a:t>Зенковский</a:t>
            </a:r>
            <a:r>
              <a:rPr lang="ru-RU" sz="3200" b="1" dirty="0" smtClean="0">
                <a:solidFill>
                  <a:srgbClr val="002060"/>
                </a:solidFill>
                <a:latin typeface="Bookman Old Style" pitchFamily="18" charset="0"/>
              </a:rPr>
              <a:t> Аркадий Иванович</a:t>
            </a:r>
            <a:endParaRPr lang="ru-RU" sz="3200" b="1" dirty="0">
              <a:solidFill>
                <a:srgbClr val="002060"/>
              </a:solidFill>
              <a:latin typeface="Bookman Old Style" pitchFamily="18" charset="0"/>
            </a:endParaRPr>
          </a:p>
        </p:txBody>
      </p:sp>
      <p:pic>
        <p:nvPicPr>
          <p:cNvPr id="76801" name="Picture 1" descr="C:\Users\Виталик\Desktop\свампирго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63888" y="2060848"/>
            <a:ext cx="1240656" cy="22353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C00000"/>
                </a:solidFill>
                <a:latin typeface="Bookman Old Style" pitchFamily="18" charset="0"/>
              </a:rPr>
              <a:t>Герои Советского Союза</a:t>
            </a:r>
            <a:endParaRPr lang="ru-RU" sz="3600" dirty="0"/>
          </a:p>
        </p:txBody>
      </p:sp>
      <p:pic>
        <p:nvPicPr>
          <p:cNvPr id="4" name="Picture 2" descr="Картинки по запросу Иван Емельянович Казак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827583" y="1340768"/>
            <a:ext cx="2833775" cy="4186984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323528" y="5589240"/>
            <a:ext cx="3470822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Bookman Old Style" pitchFamily="18" charset="0"/>
              </a:rPr>
              <a:t>Казак Иван </a:t>
            </a:r>
          </a:p>
          <a:p>
            <a:pPr algn="ctr"/>
            <a:r>
              <a:rPr lang="ru-RU" sz="3200" b="1" dirty="0" err="1" smtClean="0">
                <a:solidFill>
                  <a:srgbClr val="002060"/>
                </a:solidFill>
                <a:latin typeface="Bookman Old Style" pitchFamily="18" charset="0"/>
              </a:rPr>
              <a:t>Емельянович</a:t>
            </a:r>
            <a:r>
              <a:rPr lang="ru-RU" sz="3200" b="1" dirty="0" smtClean="0">
                <a:solidFill>
                  <a:srgbClr val="002060"/>
                </a:solidFill>
                <a:latin typeface="Bookman Old Style" pitchFamily="18" charset="0"/>
              </a:rPr>
              <a:t> </a:t>
            </a:r>
            <a:r>
              <a:rPr lang="ru-RU" sz="3200" b="1" dirty="0" smtClean="0">
                <a:latin typeface="Bookman Old Style" pitchFamily="18" charset="0"/>
              </a:rPr>
              <a:t> </a:t>
            </a:r>
            <a:endParaRPr lang="ru-RU" sz="3200" b="1" dirty="0">
              <a:latin typeface="Bookman Old Style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995936" y="6021288"/>
            <a:ext cx="504056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 </a:t>
            </a:r>
            <a:r>
              <a:rPr lang="ru-RU" sz="2000" b="1" dirty="0" smtClean="0">
                <a:solidFill>
                  <a:srgbClr val="002060"/>
                </a:solidFill>
                <a:latin typeface="Bookman Old Style" pitchFamily="18" charset="0"/>
              </a:rPr>
              <a:t>5 июля 1919 г.- 6 декабря 1943 г.</a:t>
            </a:r>
            <a:endParaRPr lang="ru-RU" sz="2000" b="1" dirty="0">
              <a:solidFill>
                <a:srgbClr val="002060"/>
              </a:solidFill>
              <a:latin typeface="Bookman Old Style" pitchFamily="18" charset="0"/>
            </a:endParaRPr>
          </a:p>
        </p:txBody>
      </p:sp>
      <p:pic>
        <p:nvPicPr>
          <p:cNvPr id="75777" name="Picture 1" descr="C:\Users\Виталик\Desktop\свампирго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12360" y="332656"/>
            <a:ext cx="1331640" cy="239924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260648"/>
            <a:ext cx="7920880" cy="1143000"/>
          </a:xfrm>
        </p:spPr>
        <p:txBody>
          <a:bodyPr/>
          <a:lstStyle/>
          <a:p>
            <a:r>
              <a:rPr lang="ru-RU" b="1" dirty="0" smtClean="0">
                <a:solidFill>
                  <a:srgbClr val="C00000"/>
                </a:solidFill>
                <a:latin typeface="Bookman Old Style" pitchFamily="18" charset="0"/>
              </a:rPr>
              <a:t>Герои Советского Союза</a:t>
            </a:r>
            <a:endParaRPr lang="ru-RU" dirty="0"/>
          </a:p>
        </p:txBody>
      </p:sp>
      <p:pic>
        <p:nvPicPr>
          <p:cNvPr id="3" name="Picture 4" descr="Картинки по запросу Петр Васильевич Марчук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412776"/>
            <a:ext cx="2952328" cy="397974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4067944" y="5805264"/>
            <a:ext cx="47019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Bookman Old Style" pitchFamily="18" charset="0"/>
              </a:rPr>
              <a:t>2 декабря 1920 г.-30 апреля 1974г. </a:t>
            </a:r>
            <a:endParaRPr lang="ru-RU" b="1" dirty="0">
              <a:solidFill>
                <a:srgbClr val="002060"/>
              </a:solidFill>
              <a:latin typeface="Bookman Old Style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67544" y="5661248"/>
            <a:ext cx="309634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Bookman Old Style" pitchFamily="18" charset="0"/>
              </a:rPr>
              <a:t>Марчук Петр </a:t>
            </a:r>
          </a:p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Bookman Old Style" pitchFamily="18" charset="0"/>
              </a:rPr>
              <a:t>Васильевич</a:t>
            </a:r>
            <a:endParaRPr lang="ru-RU" sz="2400" b="1" dirty="0">
              <a:solidFill>
                <a:srgbClr val="002060"/>
              </a:solidFill>
              <a:latin typeface="Bookman Old Style" pitchFamily="18" charset="0"/>
            </a:endParaRPr>
          </a:p>
        </p:txBody>
      </p:sp>
      <p:pic>
        <p:nvPicPr>
          <p:cNvPr id="104451" name="Picture 3" descr="C:\Users\Виталик\Desktop\свампирго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00180" y="116632"/>
            <a:ext cx="1143820" cy="206084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5445224"/>
            <a:ext cx="3178696" cy="1143000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  <a:latin typeface="Bookman Old Style" pitchFamily="18" charset="0"/>
              </a:rPr>
              <a:t>Экспозиция В.Белову в </a:t>
            </a:r>
            <a:r>
              <a:rPr lang="ru-RU" sz="2400" b="1" dirty="0" err="1" smtClean="0">
                <a:solidFill>
                  <a:srgbClr val="002060"/>
                </a:solidFill>
                <a:latin typeface="Bookman Old Style" pitchFamily="18" charset="0"/>
              </a:rPr>
              <a:t>Новоберезовском</a:t>
            </a:r>
            <a:r>
              <a:rPr lang="ru-RU" sz="2400" b="1" dirty="0" smtClean="0">
                <a:solidFill>
                  <a:srgbClr val="002060"/>
                </a:solidFill>
                <a:latin typeface="Bookman Old Style" pitchFamily="18" charset="0"/>
              </a:rPr>
              <a:t> школьном музее</a:t>
            </a:r>
            <a:endParaRPr lang="ru-RU" sz="2400" b="1" dirty="0">
              <a:solidFill>
                <a:srgbClr val="002060"/>
              </a:solidFill>
              <a:latin typeface="Bookman Old Style" pitchFamily="18" charset="0"/>
            </a:endParaRPr>
          </a:p>
        </p:txBody>
      </p:sp>
      <p:pic>
        <p:nvPicPr>
          <p:cNvPr id="716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21510" y="116632"/>
            <a:ext cx="5622490" cy="6597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28184" y="5445224"/>
            <a:ext cx="2602632" cy="1143000"/>
          </a:xfrm>
        </p:spPr>
        <p:txBody>
          <a:bodyPr>
            <a:normAutofit/>
          </a:bodyPr>
          <a:lstStyle/>
          <a:p>
            <a:r>
              <a:rPr lang="ru-RU" sz="2000" i="1" dirty="0" smtClean="0">
                <a:latin typeface="Bookman Old Style" pitchFamily="18" charset="0"/>
              </a:rPr>
              <a:t>Владимир Белов</a:t>
            </a:r>
            <a:endParaRPr lang="ru-RU" sz="2000" i="1" dirty="0">
              <a:latin typeface="Bookman Old Style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779912" y="1052736"/>
            <a:ext cx="4572000" cy="424731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>
                <a:latin typeface="Bookman Old Style" pitchFamily="18" charset="0"/>
              </a:rPr>
              <a:t>Нам умереть бесследно не дано! </a:t>
            </a:r>
            <a:br>
              <a:rPr lang="ru-RU" dirty="0" smtClean="0">
                <a:latin typeface="Bookman Old Style" pitchFamily="18" charset="0"/>
              </a:rPr>
            </a:br>
            <a:r>
              <a:rPr lang="ru-RU" dirty="0" smtClean="0">
                <a:latin typeface="Bookman Old Style" pitchFamily="18" charset="0"/>
              </a:rPr>
              <a:t>Оборван крик, но эхо остаётся. </a:t>
            </a:r>
            <a:br>
              <a:rPr lang="ru-RU" dirty="0" smtClean="0">
                <a:latin typeface="Bookman Old Style" pitchFamily="18" charset="0"/>
              </a:rPr>
            </a:br>
            <a:r>
              <a:rPr lang="ru-RU" dirty="0" smtClean="0">
                <a:latin typeface="Bookman Old Style" pitchFamily="18" charset="0"/>
              </a:rPr>
              <a:t>И женщина любимая смеётся, </a:t>
            </a:r>
            <a:br>
              <a:rPr lang="ru-RU" dirty="0" smtClean="0">
                <a:latin typeface="Bookman Old Style" pitchFamily="18" charset="0"/>
              </a:rPr>
            </a:br>
            <a:r>
              <a:rPr lang="ru-RU" dirty="0" smtClean="0">
                <a:latin typeface="Bookman Old Style" pitchFamily="18" charset="0"/>
              </a:rPr>
              <a:t>Хотя ушла из памяти давно </a:t>
            </a:r>
            <a:br>
              <a:rPr lang="ru-RU" dirty="0" smtClean="0">
                <a:latin typeface="Bookman Old Style" pitchFamily="18" charset="0"/>
              </a:rPr>
            </a:br>
            <a:r>
              <a:rPr lang="ru-RU" dirty="0" smtClean="0">
                <a:latin typeface="Bookman Old Style" pitchFamily="18" charset="0"/>
              </a:rPr>
              <a:t>И никогда обратно не вернётся! </a:t>
            </a:r>
            <a:br>
              <a:rPr lang="ru-RU" dirty="0" smtClean="0">
                <a:latin typeface="Bookman Old Style" pitchFamily="18" charset="0"/>
              </a:rPr>
            </a:br>
            <a:r>
              <a:rPr lang="ru-RU" dirty="0" smtClean="0">
                <a:latin typeface="Bookman Old Style" pitchFamily="18" charset="0"/>
              </a:rPr>
              <a:t/>
            </a:r>
            <a:br>
              <a:rPr lang="ru-RU" dirty="0" smtClean="0">
                <a:latin typeface="Bookman Old Style" pitchFamily="18" charset="0"/>
              </a:rPr>
            </a:br>
            <a:r>
              <a:rPr lang="ru-RU" dirty="0" smtClean="0">
                <a:latin typeface="Bookman Old Style" pitchFamily="18" charset="0"/>
              </a:rPr>
              <a:t>И станет белым облаком – вода, </a:t>
            </a:r>
            <a:br>
              <a:rPr lang="ru-RU" dirty="0" smtClean="0">
                <a:latin typeface="Bookman Old Style" pitchFamily="18" charset="0"/>
              </a:rPr>
            </a:br>
            <a:r>
              <a:rPr lang="ru-RU" dirty="0" smtClean="0">
                <a:latin typeface="Bookman Old Style" pitchFamily="18" charset="0"/>
              </a:rPr>
              <a:t>И чёрным пеплом – белое творенье. </a:t>
            </a:r>
            <a:br>
              <a:rPr lang="ru-RU" dirty="0" smtClean="0">
                <a:latin typeface="Bookman Old Style" pitchFamily="18" charset="0"/>
              </a:rPr>
            </a:br>
            <a:r>
              <a:rPr lang="ru-RU" dirty="0" smtClean="0">
                <a:latin typeface="Bookman Old Style" pitchFamily="18" charset="0"/>
              </a:rPr>
              <a:t>Но в мраморе стучит сердцебиенье. </a:t>
            </a:r>
            <a:br>
              <a:rPr lang="ru-RU" dirty="0" smtClean="0">
                <a:latin typeface="Bookman Old Style" pitchFamily="18" charset="0"/>
              </a:rPr>
            </a:br>
            <a:r>
              <a:rPr lang="ru-RU" dirty="0" smtClean="0">
                <a:latin typeface="Bookman Old Style" pitchFamily="18" charset="0"/>
              </a:rPr>
              <a:t>И в глубине забытого следа – </a:t>
            </a:r>
            <a:br>
              <a:rPr lang="ru-RU" dirty="0" smtClean="0">
                <a:latin typeface="Bookman Old Style" pitchFamily="18" charset="0"/>
              </a:rPr>
            </a:br>
            <a:r>
              <a:rPr lang="ru-RU" dirty="0" smtClean="0">
                <a:latin typeface="Bookman Old Style" pitchFamily="18" charset="0"/>
              </a:rPr>
              <a:t>Незримо продолжается горенье, </a:t>
            </a:r>
            <a:br>
              <a:rPr lang="ru-RU" dirty="0" smtClean="0">
                <a:latin typeface="Bookman Old Style" pitchFamily="18" charset="0"/>
              </a:rPr>
            </a:br>
            <a:r>
              <a:rPr lang="ru-RU" dirty="0" smtClean="0">
                <a:latin typeface="Bookman Old Style" pitchFamily="18" charset="0"/>
              </a:rPr>
              <a:t>Которое когда-нибудь взметнётся </a:t>
            </a:r>
            <a:br>
              <a:rPr lang="ru-RU" dirty="0" smtClean="0">
                <a:latin typeface="Bookman Old Style" pitchFamily="18" charset="0"/>
              </a:rPr>
            </a:br>
            <a:r>
              <a:rPr lang="ru-RU" dirty="0" smtClean="0">
                <a:latin typeface="Bookman Old Style" pitchFamily="18" charset="0"/>
              </a:rPr>
              <a:t>И опалит огнём из-подо льда!.. </a:t>
            </a:r>
            <a:br>
              <a:rPr lang="ru-RU" dirty="0" smtClean="0">
                <a:latin typeface="Bookman Old Style" pitchFamily="18" charset="0"/>
              </a:rPr>
            </a:br>
            <a:r>
              <a:rPr lang="ru-RU" dirty="0" smtClean="0">
                <a:latin typeface="Bookman Old Style" pitchFamily="18" charset="0"/>
              </a:rPr>
              <a:t>А женщина и плачет, и смеётся, </a:t>
            </a:r>
            <a:br>
              <a:rPr lang="ru-RU" dirty="0" smtClean="0">
                <a:latin typeface="Bookman Old Style" pitchFamily="18" charset="0"/>
              </a:rPr>
            </a:br>
            <a:r>
              <a:rPr lang="ru-RU" dirty="0" smtClean="0">
                <a:latin typeface="Bookman Old Style" pitchFamily="18" charset="0"/>
              </a:rPr>
              <a:t>Аукая в минувшие года. </a:t>
            </a:r>
            <a:endParaRPr lang="ru-RU" dirty="0">
              <a:latin typeface="Bookman Old Style" pitchFamily="18" charset="0"/>
            </a:endParaRPr>
          </a:p>
        </p:txBody>
      </p:sp>
      <p:pic>
        <p:nvPicPr>
          <p:cNvPr id="105474" name="Picture 2" descr="http://tyumedia.ru/i/n/500/201500/201500_b75d3c440dfa.jpg"/>
          <p:cNvPicPr>
            <a:picLocks noChangeAspect="1" noChangeArrowheads="1"/>
          </p:cNvPicPr>
          <p:nvPr/>
        </p:nvPicPr>
        <p:blipFill>
          <a:blip r:embed="rId2" cstate="print"/>
          <a:srcRect r="49601" b="8365"/>
          <a:stretch>
            <a:fillRect/>
          </a:stretch>
        </p:blipFill>
        <p:spPr bwMode="auto">
          <a:xfrm>
            <a:off x="179512" y="188640"/>
            <a:ext cx="3168352" cy="432048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6021288"/>
            <a:ext cx="7077472" cy="566936"/>
          </a:xfrm>
        </p:spPr>
        <p:txBody>
          <a:bodyPr>
            <a:normAutofit fontScale="90000"/>
          </a:bodyPr>
          <a:lstStyle/>
          <a:p>
            <a:r>
              <a:rPr lang="ru-RU" sz="2800" b="1" dirty="0" smtClean="0">
                <a:solidFill>
                  <a:srgbClr val="002060"/>
                </a:solidFill>
                <a:latin typeface="Bookman Old Style" pitchFamily="18" charset="0"/>
              </a:rPr>
              <a:t>Памятник борцам за советскую власть</a:t>
            </a:r>
            <a:endParaRPr lang="ru-RU" sz="2800" b="1" dirty="0">
              <a:solidFill>
                <a:srgbClr val="002060"/>
              </a:solidFill>
              <a:latin typeface="Bookman Old Style" pitchFamily="18" charset="0"/>
            </a:endParaRPr>
          </a:p>
        </p:txBody>
      </p:sp>
      <p:pic>
        <p:nvPicPr>
          <p:cNvPr id="5" name="Рисунок 4" descr="Карта Аромашевского района. Подробная карта дорог - Аромашевский район, A0 - "/>
          <p:cNvPicPr/>
          <p:nvPr/>
        </p:nvPicPr>
        <p:blipFill>
          <a:blip r:embed="rId2" cstate="print"/>
          <a:srcRect l="41950" t="53563" r="27036" b="36934"/>
          <a:stretch>
            <a:fillRect/>
          </a:stretch>
        </p:blipFill>
        <p:spPr bwMode="auto">
          <a:xfrm>
            <a:off x="6372200" y="0"/>
            <a:ext cx="2771800" cy="1412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6876256" y="980728"/>
            <a:ext cx="432048" cy="43204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7524328" y="980728"/>
            <a:ext cx="360040" cy="43204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8783960" y="620688"/>
            <a:ext cx="360040" cy="21602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3" cstate="print"/>
          <a:srcRect l="10701" b="3293"/>
          <a:stretch>
            <a:fillRect/>
          </a:stretch>
        </p:blipFill>
        <p:spPr bwMode="auto">
          <a:xfrm>
            <a:off x="179512" y="548680"/>
            <a:ext cx="5984355" cy="5256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8674" name="Picture 2" descr="C:\Users\Виталик\Desktop\фото ленинград\Все дошколята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692696"/>
            <a:ext cx="7682055" cy="57606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6093296"/>
            <a:ext cx="8867328" cy="464915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ru-RU" sz="1800" b="1" dirty="0" smtClean="0">
                <a:solidFill>
                  <a:srgbClr val="002060"/>
                </a:solidFill>
                <a:latin typeface="Bookman Old Style" pitchFamily="18" charset="0"/>
              </a:rPr>
              <a:t>Воспитанники детского дома в с. Малиновка </a:t>
            </a:r>
          </a:p>
          <a:p>
            <a:pPr algn="ctr">
              <a:buNone/>
            </a:pPr>
            <a:r>
              <a:rPr lang="ru-RU" sz="1800" b="1" dirty="0" smtClean="0">
                <a:solidFill>
                  <a:srgbClr val="002060"/>
                </a:solidFill>
                <a:latin typeface="Bookman Old Style" pitchFamily="18" charset="0"/>
              </a:rPr>
              <a:t>из Ленинграда и Калмыкии</a:t>
            </a:r>
            <a:endParaRPr lang="ru-RU" sz="1800" b="1" dirty="0">
              <a:solidFill>
                <a:srgbClr val="002060"/>
              </a:solidFill>
              <a:latin typeface="Bookman Old Style" pitchFamily="18" charset="0"/>
            </a:endParaRPr>
          </a:p>
        </p:txBody>
      </p:sp>
      <p:pic>
        <p:nvPicPr>
          <p:cNvPr id="74754" name="Picture 2" descr="C:\Users\Виталик\Desktop\экскурсия\image13511684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188640"/>
            <a:ext cx="7422850" cy="561662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6165304"/>
            <a:ext cx="8496944" cy="494928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  <a:latin typeface="Bookman Old Style" pitchFamily="18" charset="0"/>
              </a:rPr>
              <a:t>Воспитанники детского дома с учителями</a:t>
            </a:r>
            <a:endParaRPr lang="ru-RU" sz="2400" b="1" dirty="0">
              <a:solidFill>
                <a:srgbClr val="002060"/>
              </a:solidFill>
              <a:latin typeface="Bookman Old Style" pitchFamily="18" charset="0"/>
            </a:endParaRPr>
          </a:p>
        </p:txBody>
      </p:sp>
      <p:pic>
        <p:nvPicPr>
          <p:cNvPr id="31746" name="Picture 2" descr="C:\Users\Виталик\Desktop\фото ленинград\Марамзина Н.М. (воспитатель ) на память себе от своей группы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332655"/>
            <a:ext cx="7344816" cy="550775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16632"/>
            <a:ext cx="8712968" cy="634082"/>
          </a:xfrm>
        </p:spPr>
        <p:txBody>
          <a:bodyPr>
            <a:normAutofit fontScale="90000"/>
          </a:bodyPr>
          <a:lstStyle/>
          <a:p>
            <a:r>
              <a:rPr lang="ru-RU" sz="2800" b="1" dirty="0" smtClean="0">
                <a:solidFill>
                  <a:srgbClr val="002060"/>
                </a:solidFill>
                <a:latin typeface="Bookman Old Style" pitchFamily="18" charset="0"/>
              </a:rPr>
              <a:t>Открытие мемориальной доски в с. Малиновка</a:t>
            </a:r>
            <a:endParaRPr lang="ru-RU" sz="2800" b="1" dirty="0">
              <a:solidFill>
                <a:srgbClr val="002060"/>
              </a:solidFill>
              <a:latin typeface="Bookman Old Style" pitchFamily="18" charset="0"/>
            </a:endParaRPr>
          </a:p>
        </p:txBody>
      </p:sp>
      <p:pic>
        <p:nvPicPr>
          <p:cNvPr id="20482" name="Picture 2" descr="F:\экскурсия\обелиски\DSC04294.JPG"/>
          <p:cNvPicPr>
            <a:picLocks noChangeAspect="1" noChangeArrowheads="1"/>
          </p:cNvPicPr>
          <p:nvPr/>
        </p:nvPicPr>
        <p:blipFill>
          <a:blip r:embed="rId2" cstate="print"/>
          <a:srcRect l="8936" r="7005"/>
          <a:stretch>
            <a:fillRect/>
          </a:stretch>
        </p:blipFill>
        <p:spPr bwMode="auto">
          <a:xfrm>
            <a:off x="0" y="764704"/>
            <a:ext cx="4721426" cy="4320480"/>
          </a:xfrm>
          <a:prstGeom prst="rect">
            <a:avLst/>
          </a:prstGeom>
          <a:noFill/>
        </p:spPr>
      </p:pic>
      <p:pic>
        <p:nvPicPr>
          <p:cNvPr id="6" name="Picture 2" descr="F:\экскурсия\обелиски\DSC04297.JPG"/>
          <p:cNvPicPr>
            <a:picLocks noChangeAspect="1" noChangeArrowheads="1"/>
          </p:cNvPicPr>
          <p:nvPr/>
        </p:nvPicPr>
        <p:blipFill>
          <a:blip r:embed="rId3" cstate="print"/>
          <a:srcRect l="16203" r="14123" b="22212"/>
          <a:stretch>
            <a:fillRect/>
          </a:stretch>
        </p:blipFill>
        <p:spPr bwMode="auto">
          <a:xfrm>
            <a:off x="3645897" y="764704"/>
            <a:ext cx="5246584" cy="4392488"/>
          </a:xfrm>
          <a:prstGeom prst="rect">
            <a:avLst/>
          </a:prstGeom>
          <a:noFill/>
        </p:spPr>
      </p:pic>
      <p:pic>
        <p:nvPicPr>
          <p:cNvPr id="52225" name="Picture 1" descr="F:\экскурсия\обелиски\Пузырева В.И. Открытие мемериальной доски.JPG"/>
          <p:cNvPicPr>
            <a:picLocks noChangeAspect="1" noChangeArrowheads="1"/>
          </p:cNvPicPr>
          <p:nvPr/>
        </p:nvPicPr>
        <p:blipFill>
          <a:blip r:embed="rId4" cstate="print"/>
          <a:srcRect r="14602"/>
          <a:stretch>
            <a:fillRect/>
          </a:stretch>
        </p:blipFill>
        <p:spPr bwMode="auto">
          <a:xfrm rot="5400000">
            <a:off x="2861104" y="3792366"/>
            <a:ext cx="3264362" cy="286690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BEAC7">
                <a:alpha val="2000"/>
              </a:srgbClr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direktor\AppData\Local\Temp\Rar$DI00.379\DSC05668.JPG"/>
          <p:cNvPicPr>
            <a:picLocks noChangeAspect="1" noChangeArrowheads="1"/>
          </p:cNvPicPr>
          <p:nvPr/>
        </p:nvPicPr>
        <p:blipFill>
          <a:blip r:embed="rId2" cstate="print"/>
          <a:srcRect l="9154" r="3886"/>
          <a:stretch>
            <a:fillRect/>
          </a:stretch>
        </p:blipFill>
        <p:spPr bwMode="auto">
          <a:xfrm rot="5400000">
            <a:off x="2830427" y="598542"/>
            <a:ext cx="6626419" cy="5715040"/>
          </a:xfrm>
          <a:prstGeom prst="rect">
            <a:avLst/>
          </a:prstGeom>
          <a:noFill/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251520" y="5157192"/>
            <a:ext cx="2971792" cy="1143000"/>
          </a:xfrm>
        </p:spPr>
        <p:txBody>
          <a:bodyPr>
            <a:normAutofit fontScale="90000"/>
          </a:bodyPr>
          <a:lstStyle/>
          <a:p>
            <a:r>
              <a:rPr lang="ru-RU" sz="2800" b="1" dirty="0" smtClean="0">
                <a:solidFill>
                  <a:srgbClr val="002060"/>
                </a:solidFill>
                <a:latin typeface="Bookman Old Style" pitchFamily="18" charset="0"/>
                <a:cs typeface="Arial" pitchFamily="34" charset="0"/>
              </a:rPr>
              <a:t>Обелиск установлен в </a:t>
            </a:r>
            <a:br>
              <a:rPr lang="ru-RU" sz="2800" b="1" dirty="0" smtClean="0">
                <a:solidFill>
                  <a:srgbClr val="002060"/>
                </a:solidFill>
                <a:latin typeface="Bookman Old Style" pitchFamily="18" charset="0"/>
                <a:cs typeface="Arial" pitchFamily="34" charset="0"/>
              </a:rPr>
            </a:br>
            <a:r>
              <a:rPr lang="ru-RU" sz="2800" b="1" dirty="0" smtClean="0">
                <a:solidFill>
                  <a:srgbClr val="002060"/>
                </a:solidFill>
                <a:latin typeface="Bookman Old Style" pitchFamily="18" charset="0"/>
                <a:cs typeface="Arial" pitchFamily="34" charset="0"/>
              </a:rPr>
              <a:t>2015 году</a:t>
            </a:r>
            <a:endParaRPr lang="ru-RU" sz="2800" b="1" dirty="0">
              <a:solidFill>
                <a:srgbClr val="002060"/>
              </a:solidFill>
              <a:latin typeface="Bookman Old Style" pitchFamily="18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913</TotalTime>
  <Words>404</Words>
  <Application>Microsoft Office PowerPoint</Application>
  <PresentationFormat>Экран (4:3)</PresentationFormat>
  <Paragraphs>65</Paragraphs>
  <Slides>34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34</vt:i4>
      </vt:variant>
    </vt:vector>
  </HeadingPairs>
  <TitlesOfParts>
    <vt:vector size="35" baseType="lpstr">
      <vt:lpstr>Тема Office</vt:lpstr>
      <vt:lpstr>Филиал МАОУ «Аромашевская СОШ имени В.Д.Кармацкого» Новопетровская СОШ </vt:lpstr>
      <vt:lpstr>Слайд 2</vt:lpstr>
      <vt:lpstr>Экскурсионный маршрут</vt:lpstr>
      <vt:lpstr>Памятник борцам за советскую власть</vt:lpstr>
      <vt:lpstr>Слайд 5</vt:lpstr>
      <vt:lpstr>Слайд 6</vt:lpstr>
      <vt:lpstr>Воспитанники детского дома с учителями</vt:lpstr>
      <vt:lpstr>Открытие мемориальной доски в с. Малиновка</vt:lpstr>
      <vt:lpstr>Обелиск установлен в  2015 году</vt:lpstr>
      <vt:lpstr>Музей в с. Малиновка</vt:lpstr>
      <vt:lpstr>Новоуфимская астана</vt:lpstr>
      <vt:lpstr>Новоуфимская астана, 2016г</vt:lpstr>
      <vt:lpstr>Астана у дороги</vt:lpstr>
      <vt:lpstr>     Историко-краеведческий музей с. Новопетрово</vt:lpstr>
      <vt:lpstr>Окрестности с. Новопетрово, курганные могильники</vt:lpstr>
      <vt:lpstr>Украшения из глины</vt:lpstr>
      <vt:lpstr>Отдел «Нумизматика»</vt:lpstr>
      <vt:lpstr>Достопримечательные экспонаты музея</vt:lpstr>
      <vt:lpstr>Слайд 19</vt:lpstr>
      <vt:lpstr>Слайд 20</vt:lpstr>
      <vt:lpstr>Е.А. Бельских</vt:lpstr>
      <vt:lpstr>Слайд 22</vt:lpstr>
      <vt:lpstr>Операторный зал. Аминов Л.</vt:lpstr>
      <vt:lpstr>Слайд 24</vt:lpstr>
      <vt:lpstr>Братская могила жертв крестьянского восстания 1921 г. с. Кротово</vt:lpstr>
      <vt:lpstr>проходит рядом с д. Ангарка</vt:lpstr>
      <vt:lpstr>Слайд 27</vt:lpstr>
      <vt:lpstr>Слайд 28</vt:lpstr>
      <vt:lpstr>Кандалы. Музей в с. Новопетрово</vt:lpstr>
      <vt:lpstr>Герои Советского Союза</vt:lpstr>
      <vt:lpstr>Герои Советского Союза</vt:lpstr>
      <vt:lpstr>Герои Советского Союза</vt:lpstr>
      <vt:lpstr>Экспозиция В.Белову в Новоберезовском школьном музее</vt:lpstr>
      <vt:lpstr>Владимир Белов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Е.А. Бельских</dc:title>
  <dc:creator>Виталик</dc:creator>
  <cp:lastModifiedBy>direktor</cp:lastModifiedBy>
  <cp:revision>105</cp:revision>
  <dcterms:created xsi:type="dcterms:W3CDTF">2016-11-14T17:36:20Z</dcterms:created>
  <dcterms:modified xsi:type="dcterms:W3CDTF">2016-11-18T04:05:22Z</dcterms:modified>
</cp:coreProperties>
</file>