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8" r:id="rId3"/>
    <p:sldId id="279" r:id="rId4"/>
    <p:sldId id="257" r:id="rId5"/>
    <p:sldId id="260" r:id="rId6"/>
    <p:sldId id="258" r:id="rId7"/>
    <p:sldId id="259" r:id="rId8"/>
    <p:sldId id="280" r:id="rId9"/>
    <p:sldId id="261" r:id="rId10"/>
    <p:sldId id="262" r:id="rId11"/>
    <p:sldId id="283" r:id="rId12"/>
    <p:sldId id="284" r:id="rId13"/>
    <p:sldId id="285" r:id="rId14"/>
    <p:sldId id="264" r:id="rId15"/>
    <p:sldId id="282" r:id="rId16"/>
    <p:sldId id="281" r:id="rId17"/>
    <p:sldId id="263" r:id="rId18"/>
    <p:sldId id="269" r:id="rId19"/>
    <p:sldId id="265" r:id="rId20"/>
    <p:sldId id="266" r:id="rId21"/>
    <p:sldId id="267" r:id="rId22"/>
    <p:sldId id="270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9"/>
            <a:ext cx="46783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D8D9DC"/>
          </a:solidFill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3271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1pPr>
            <a:lvl2pPr marL="639763" marR="0" indent="-15462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2pPr>
            <a:lvl3pPr marL="1004888" marR="0" indent="-116840" algn="l" rtl="0">
              <a:spcBef>
                <a:spcPts val="300"/>
              </a:spcBef>
              <a:spcAft>
                <a:spcPts val="0"/>
              </a:spcAft>
              <a:buClr>
                <a:srgbClr val="2F5C61"/>
              </a:buClr>
              <a:buFont typeface="Noto Symbol"/>
              <a:buChar char="●"/>
              <a:defRPr/>
            </a:lvl3pPr>
            <a:lvl4pPr marL="1279525" marR="0" indent="-135572" algn="l" rtl="0">
              <a:spcBef>
                <a:spcPts val="300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4pPr>
            <a:lvl5pPr marL="1554163" marR="0" indent="-147002" algn="l" rtl="0">
              <a:spcBef>
                <a:spcPts val="338"/>
              </a:spcBef>
              <a:spcAft>
                <a:spcPts val="0"/>
              </a:spcAft>
              <a:buClr>
                <a:srgbClr val="3A7075"/>
              </a:buClr>
              <a:buFont typeface="Noto Symbol"/>
              <a:buChar char="●"/>
              <a:defRPr/>
            </a:lvl5pPr>
            <a:lvl6pPr marL="1828800" marR="0" indent="-136842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6pPr>
            <a:lvl7pPr marL="2011679" marR="0" indent="-96519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7pPr>
            <a:lvl8pPr marL="2286000" marR="0" indent="-10953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8pPr>
            <a:lvl9pPr marL="2560320" marR="0" indent="-104457" algn="l" rtl="0">
              <a:spcBef>
                <a:spcPts val="340"/>
              </a:spcBef>
              <a:buClr>
                <a:srgbClr val="3B7176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399" cy="38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‹#›</a:t>
            </a:fld>
            <a:endParaRPr lang="en-US" sz="1600" b="0" i="0" u="none" strike="noStrike" cap="none" baseline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rossosh-shkola-9.narod.ru/mendeleev/Image/3.jpg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osteopathie.ru/admin/spaw2/uploads/images/Doma/univer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214312"/>
            <a:ext cx="4572000" cy="62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278437" y="4017962"/>
            <a:ext cx="3408362" cy="22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4787900" y="692150"/>
            <a:ext cx="4032249" cy="2087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Писатель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 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г. Тобольск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0" y="188911"/>
            <a:ext cx="6084887" cy="2303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Впоследствии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поэт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В. М.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Жемчужников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какое-то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служивший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Тобольске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личного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позволения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Ершова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использует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одну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сцен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водевиля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одноимённой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оперетты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дальнейшем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оперетта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попадёт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собрание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сочинений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400" b="1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Козьмы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Пруткова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будет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напечатана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журнале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Современник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9850" y="0"/>
            <a:ext cx="255905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доме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у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Фонвизина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читает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цикл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из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семи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рассказов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под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названием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«</a:t>
            </a:r>
            <a:r>
              <a:rPr lang="en-US" sz="2400" b="1" i="1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Осенние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1" i="1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вечера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»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(1857). С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этими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рассказами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связывал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определённые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надежды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возвращение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большую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литературу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однако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успеха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имел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Весь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цикл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пронизан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согревающей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душу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сердце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человечностью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которой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были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отмечены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лучшие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произведения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0" y="4581525"/>
            <a:ext cx="9144000" cy="2087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endParaRPr lang="en-US" sz="20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050904" cy="6192688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dk1"/>
                </a:solidFill>
              </a:rPr>
              <a:t>За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время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своей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педагогической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карьеры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Ершов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написал</a:t>
            </a:r>
            <a:r>
              <a:rPr lang="en-US" sz="2800" dirty="0" smtClean="0">
                <a:solidFill>
                  <a:schemeClr val="dk1"/>
                </a:solidFill>
              </a:rPr>
              <a:t> и </a:t>
            </a:r>
            <a:r>
              <a:rPr lang="en-US" sz="2800" dirty="0" err="1" smtClean="0">
                <a:solidFill>
                  <a:schemeClr val="dk1"/>
                </a:solidFill>
              </a:rPr>
              <a:t>отправил</a:t>
            </a:r>
            <a:r>
              <a:rPr lang="en-US" sz="2800" dirty="0" smtClean="0">
                <a:solidFill>
                  <a:schemeClr val="dk1"/>
                </a:solidFill>
              </a:rPr>
              <a:t> в </a:t>
            </a:r>
            <a:r>
              <a:rPr lang="en-US" sz="2800" dirty="0" err="1" smtClean="0">
                <a:solidFill>
                  <a:schemeClr val="dk1"/>
                </a:solidFill>
              </a:rPr>
              <a:t>Петербург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два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объёмных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научных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труда</a:t>
            </a:r>
            <a:r>
              <a:rPr lang="en-US" sz="2800" dirty="0" smtClean="0">
                <a:solidFill>
                  <a:schemeClr val="dk1"/>
                </a:solidFill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</a:rPr>
              <a:t>призванных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улучшить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качество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обучения</a:t>
            </a:r>
            <a:r>
              <a:rPr lang="en-US" sz="2800" dirty="0" smtClean="0">
                <a:solidFill>
                  <a:schemeClr val="dk1"/>
                </a:solidFill>
              </a:rPr>
              <a:t> в </a:t>
            </a:r>
            <a:r>
              <a:rPr lang="en-US" sz="2800" dirty="0" err="1" smtClean="0">
                <a:solidFill>
                  <a:schemeClr val="dk1"/>
                </a:solidFill>
              </a:rPr>
              <a:t>российских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гимназиях</a:t>
            </a:r>
            <a:r>
              <a:rPr lang="en-US" sz="2800" dirty="0" smtClean="0">
                <a:solidFill>
                  <a:schemeClr val="dk1"/>
                </a:solidFill>
              </a:rPr>
              <a:t>: «</a:t>
            </a:r>
            <a:r>
              <a:rPr lang="en-US" sz="2800" b="1" i="1" dirty="0" err="1" smtClean="0">
                <a:solidFill>
                  <a:schemeClr val="dk1"/>
                </a:solidFill>
              </a:rPr>
              <a:t>Мысли</a:t>
            </a:r>
            <a:r>
              <a:rPr lang="en-US" sz="2800" b="1" i="1" dirty="0" smtClean="0">
                <a:solidFill>
                  <a:schemeClr val="dk1"/>
                </a:solidFill>
              </a:rPr>
              <a:t> о </a:t>
            </a:r>
            <a:r>
              <a:rPr lang="en-US" sz="2800" b="1" i="1" dirty="0" err="1" smtClean="0">
                <a:solidFill>
                  <a:schemeClr val="dk1"/>
                </a:solidFill>
              </a:rPr>
              <a:t>гимназическом</a:t>
            </a:r>
            <a:r>
              <a:rPr lang="en-US" sz="2800" b="1" i="1" dirty="0" smtClean="0">
                <a:solidFill>
                  <a:schemeClr val="dk1"/>
                </a:solidFill>
              </a:rPr>
              <a:t> </a:t>
            </a:r>
            <a:r>
              <a:rPr lang="en-US" sz="2800" b="1" i="1" dirty="0" err="1" smtClean="0">
                <a:solidFill>
                  <a:schemeClr val="dk1"/>
                </a:solidFill>
              </a:rPr>
              <a:t>курсе</a:t>
            </a:r>
            <a:r>
              <a:rPr lang="en-US" sz="2800" b="1" dirty="0" smtClean="0">
                <a:solidFill>
                  <a:schemeClr val="dk1"/>
                </a:solidFill>
              </a:rPr>
              <a:t>» (1842)</a:t>
            </a:r>
            <a:r>
              <a:rPr lang="en-US" sz="2800" dirty="0" smtClean="0">
                <a:solidFill>
                  <a:schemeClr val="dk1"/>
                </a:solidFill>
              </a:rPr>
              <a:t> и «</a:t>
            </a:r>
            <a:r>
              <a:rPr lang="en-US" sz="2800" b="1" i="1" dirty="0" err="1" smtClean="0">
                <a:solidFill>
                  <a:schemeClr val="dk1"/>
                </a:solidFill>
              </a:rPr>
              <a:t>Курс</a:t>
            </a:r>
            <a:r>
              <a:rPr lang="en-US" sz="2800" b="1" i="1" dirty="0" smtClean="0">
                <a:solidFill>
                  <a:schemeClr val="dk1"/>
                </a:solidFill>
              </a:rPr>
              <a:t> </a:t>
            </a:r>
            <a:r>
              <a:rPr lang="en-US" sz="2800" b="1" i="1" dirty="0" err="1" smtClean="0">
                <a:solidFill>
                  <a:schemeClr val="dk1"/>
                </a:solidFill>
              </a:rPr>
              <a:t>российской</a:t>
            </a:r>
            <a:r>
              <a:rPr lang="en-US" sz="2800" b="1" i="1" dirty="0" smtClean="0">
                <a:solidFill>
                  <a:schemeClr val="dk1"/>
                </a:solidFill>
              </a:rPr>
              <a:t> </a:t>
            </a:r>
            <a:r>
              <a:rPr lang="en-US" sz="2800" b="1" i="1" dirty="0" err="1" smtClean="0">
                <a:solidFill>
                  <a:schemeClr val="dk1"/>
                </a:solidFill>
              </a:rPr>
              <a:t>словесности</a:t>
            </a:r>
            <a:r>
              <a:rPr lang="en-US" sz="2800" dirty="0" smtClean="0">
                <a:solidFill>
                  <a:schemeClr val="dk1"/>
                </a:solidFill>
              </a:rPr>
              <a:t>» </a:t>
            </a:r>
            <a:r>
              <a:rPr lang="en-US" sz="2800" b="1" dirty="0" smtClean="0">
                <a:solidFill>
                  <a:schemeClr val="dk1"/>
                </a:solidFill>
              </a:rPr>
              <a:t>(1844)</a:t>
            </a:r>
            <a:r>
              <a:rPr lang="en-US" sz="2800" dirty="0" smtClean="0">
                <a:solidFill>
                  <a:schemeClr val="dk1"/>
                </a:solidFill>
              </a:rPr>
              <a:t>. </a:t>
            </a:r>
            <a:r>
              <a:rPr lang="en-US" sz="2800" dirty="0" err="1" smtClean="0">
                <a:solidFill>
                  <a:schemeClr val="dk1"/>
                </a:solidFill>
              </a:rPr>
              <a:t>Последний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даже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приняли</a:t>
            </a:r>
            <a:r>
              <a:rPr lang="en-US" sz="2800" dirty="0" smtClean="0">
                <a:solidFill>
                  <a:schemeClr val="dk1"/>
                </a:solidFill>
              </a:rPr>
              <a:t> к </a:t>
            </a:r>
            <a:r>
              <a:rPr lang="en-US" sz="2800" dirty="0" err="1" smtClean="0">
                <a:solidFill>
                  <a:schemeClr val="dk1"/>
                </a:solidFill>
              </a:rPr>
              <a:t>рассмотрению</a:t>
            </a:r>
            <a:r>
              <a:rPr lang="en-US" sz="2800" dirty="0" smtClean="0">
                <a:solidFill>
                  <a:schemeClr val="dk1"/>
                </a:solidFill>
              </a:rPr>
              <a:t> в </a:t>
            </a:r>
            <a:r>
              <a:rPr lang="en-US" sz="2800" dirty="0" err="1" smtClean="0">
                <a:solidFill>
                  <a:schemeClr val="dk1"/>
                </a:solidFill>
              </a:rPr>
              <a:t>печать</a:t>
            </a:r>
            <a:r>
              <a:rPr lang="en-US" sz="2800" dirty="0" smtClean="0">
                <a:solidFill>
                  <a:schemeClr val="dk1"/>
                </a:solidFill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</a:rPr>
              <a:t>но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труд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был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отвергнут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цензорами</a:t>
            </a:r>
            <a:endParaRPr lang="ru-RU" sz="2800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2"/>
          </p:nvPr>
        </p:nvSpPr>
        <p:spPr>
          <a:xfrm>
            <a:off x="457201" y="457200"/>
            <a:ext cx="2818655" cy="2899792"/>
          </a:xfr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0" y="5300662"/>
            <a:ext cx="9001125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60648"/>
            <a:ext cx="2833686" cy="321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868" y="0"/>
            <a:ext cx="5050904" cy="4104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В </a:t>
            </a:r>
            <a:r>
              <a:rPr lang="ru-RU" sz="2800" dirty="0" smtClean="0"/>
              <a:t>1844 году Петр Ершов становится инспектором </a:t>
            </a:r>
            <a:r>
              <a:rPr lang="ru-RU" sz="2800" dirty="0" err="1" smtClean="0"/>
              <a:t>Тобольской</a:t>
            </a:r>
            <a:r>
              <a:rPr lang="ru-RU" sz="2800" dirty="0" smtClean="0"/>
              <a:t> гимназии; </a:t>
            </a:r>
            <a:br>
              <a:rPr lang="ru-RU" sz="2800" dirty="0" smtClean="0"/>
            </a:br>
            <a:r>
              <a:rPr lang="ru-RU" sz="2800" dirty="0" smtClean="0"/>
              <a:t>1857 он был назначен директором </a:t>
            </a:r>
            <a:r>
              <a:rPr lang="ru-RU" sz="2800" dirty="0" err="1" smtClean="0"/>
              <a:t>Тобольской</a:t>
            </a:r>
            <a:r>
              <a:rPr lang="ru-RU" sz="2800" dirty="0" smtClean="0"/>
              <a:t> гимназии.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2"/>
          </p:nvPr>
        </p:nvSpPr>
        <p:spPr>
          <a:xfrm>
            <a:off x="457201" y="457200"/>
            <a:ext cx="2818655" cy="2899792"/>
          </a:xfr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0" y="5300662"/>
            <a:ext cx="9001125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332656"/>
            <a:ext cx="2833686" cy="321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Картинка 6 из 16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85984" y="3643314"/>
            <a:ext cx="4679950" cy="283368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754760" cy="6408712"/>
          </a:xfrm>
        </p:spPr>
        <p:txBody>
          <a:bodyPr/>
          <a:lstStyle/>
          <a:p>
            <a:r>
              <a:rPr lang="ru-RU" sz="2400" dirty="0" smtClean="0"/>
              <a:t>В 1862 г. Ершов выходит в отставку. В последние годы жизни он сближается с талантливым сибирским художником и писателем Михаилом Степановичем Знаменским. </a:t>
            </a:r>
            <a:br>
              <a:rPr lang="ru-RU" sz="2400" dirty="0" smtClean="0"/>
            </a:br>
            <a:r>
              <a:rPr lang="ru-RU" sz="2400" dirty="0" smtClean="0"/>
              <a:t>   Дмитрий Иванович Менделеев, бывший ученик и старый друг Ершова, проживавший в Петербурге, хлопотал о назначении пенсии для Ершова.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2"/>
          </p:nvPr>
        </p:nvSpPr>
        <p:spPr>
          <a:xfrm>
            <a:off x="457201" y="457200"/>
            <a:ext cx="2818655" cy="2899792"/>
          </a:xfrm>
        </p:spPr>
      </p:sp>
      <p:sp>
        <p:nvSpPr>
          <p:cNvPr id="97" name="Shape 97"/>
          <p:cNvSpPr txBox="1"/>
          <p:nvPr/>
        </p:nvSpPr>
        <p:spPr>
          <a:xfrm>
            <a:off x="0" y="5300662"/>
            <a:ext cx="9001125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0"/>
            <a:ext cx="230425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0" name="Picture 2" descr="C:\Users\ольга\Downloads\123.jpg"/>
          <p:cNvPicPr>
            <a:picLocks noChangeAspect="1" noChangeArrowheads="1"/>
          </p:cNvPicPr>
          <p:nvPr/>
        </p:nvPicPr>
        <p:blipFill>
          <a:blip r:embed="rId5"/>
          <a:srcRect b="40858"/>
          <a:stretch>
            <a:fillRect/>
          </a:stretch>
        </p:blipFill>
        <p:spPr bwMode="auto">
          <a:xfrm>
            <a:off x="2390124" y="2348880"/>
            <a:ext cx="2397900" cy="2084705"/>
          </a:xfrm>
          <a:prstGeom prst="rect">
            <a:avLst/>
          </a:prstGeom>
          <a:noFill/>
        </p:spPr>
      </p:pic>
      <p:pic>
        <p:nvPicPr>
          <p:cNvPr id="53251" name="Picture 3" descr="C:\Users\ольга\Downloads\Dmitri-Mendeleev-500x665.jpg"/>
          <p:cNvPicPr>
            <a:picLocks noChangeAspect="1" noChangeArrowheads="1"/>
          </p:cNvPicPr>
          <p:nvPr/>
        </p:nvPicPr>
        <p:blipFill>
          <a:blip r:embed="rId6"/>
          <a:srcRect b="41711"/>
          <a:stretch>
            <a:fillRect/>
          </a:stretch>
        </p:blipFill>
        <p:spPr bwMode="auto">
          <a:xfrm>
            <a:off x="179511" y="4437112"/>
            <a:ext cx="2693629" cy="20882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28498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М.С.Знаменский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Д.И.Менделеев</a:t>
            </a:r>
            <a:endParaRPr lang="ru-RU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260351"/>
            <a:ext cx="9144000" cy="1368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честь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Ершова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Тобольске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названа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улица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располагался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котором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жил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Петр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Павлович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1862-1869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гг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 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2420888"/>
            <a:ext cx="6228184" cy="44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492500" y="3155950"/>
            <a:ext cx="5651499" cy="370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260351"/>
            <a:ext cx="9144000" cy="1368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7305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 пересечении улиц Мира и Ершова  на </a:t>
            </a:r>
            <a:r>
              <a:rPr lang="ru-RU" sz="2600" dirty="0" err="1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Плац-парадной</a:t>
            </a:r>
            <a:r>
              <a:rPr lang="ru-RU" sz="26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площади располагается Александровская часовня, построенная в 1887 г. в память о посещении Тобольска цесаревичем Александром Николаевичем, будущим царем Александром II 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492500" y="3155950"/>
            <a:ext cx="5651499" cy="370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098" name="Picture 2" descr="C:\Users\ольга\Downloads\Aleksandrovskaya_chasovny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2726922"/>
            <a:ext cx="5508104" cy="4131078"/>
          </a:xfrm>
          <a:prstGeom prst="rect">
            <a:avLst/>
          </a:prstGeom>
          <a:noFill/>
        </p:spPr>
      </p:pic>
      <p:pic>
        <p:nvPicPr>
          <p:cNvPr id="4099" name="Picture 3" descr="C:\Users\ольга\Downloads\Мои рисун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708920"/>
            <a:ext cx="5532107" cy="4149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260350"/>
            <a:ext cx="4643437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499993" y="332656"/>
            <a:ext cx="4464496" cy="6525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подгорной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части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г.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Тобольска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, у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дома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Северюкова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, 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сквере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на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пересечении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ул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Мира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и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ул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Ершова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был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установлен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первый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России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памятник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Ершову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Памятник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был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торжественно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открыт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22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июля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1972 г.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Но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конце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 XX в.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памятник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был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уничтожен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вандалами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До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наших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дней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дошел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лишь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мраморный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постамент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+mj-lt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1196752"/>
            <a:ext cx="290988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0" y="0"/>
            <a:ext cx="9144000" cy="90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Петр Павлович Ершов занимал важное место в культурной жизни города Тобольска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19475" y="981075"/>
            <a:ext cx="5724524" cy="2447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1836 г.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Ершовым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поставлен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спектакль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пьесе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Д.Фонвизина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Недоросль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Тобольском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театре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течение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нескольких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сезонов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театре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шла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пьеса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П.Ершова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Суворов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станционный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смотритель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908050"/>
            <a:ext cx="3143249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0" y="4508500"/>
            <a:ext cx="4140199" cy="2060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декабря 1991 г. Тобольскому государственному драматическому театру было присвоено имя П.П. Ершова.</a:t>
            </a:r>
          </a:p>
        </p:txBody>
      </p:sp>
      <p:pic>
        <p:nvPicPr>
          <p:cNvPr id="16385" name="Picture 1" descr="C:\Users\ольга\Downloads\teatr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3712468"/>
            <a:ext cx="4718298" cy="3145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56699" cy="13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067175" y="765175"/>
            <a:ext cx="5076825" cy="628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23 мая 1923 г. на объединенном собрании заведующих библиотеками Тобольска было принято решение об открытии Детской библиотеки. В августе того же года библиотека получила статус центральной. Располагалась она по адресу: ул. Туляцкая, д. 1 (ныне ул. Кирова).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Библиотека часто меняла адрес, переезжая с места на место. Базировалась она в помещениях на ул. Мира, на Базарной площади, в Доме пионеров, на ул. Кирова. В 1985 году «Ершовка» справила новоселье, переехав в новое помещение в 8 мкр., где она и по сей день располагается.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Имя известного сказочника Петра Ершова было присвоено библиотеке в 1985 году.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484312"/>
            <a:ext cx="4143374" cy="31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0" y="0"/>
            <a:ext cx="91440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Сквер им.Ершова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765175"/>
            <a:ext cx="4251324" cy="53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0" y="620712"/>
            <a:ext cx="4606925" cy="5327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день празднования 420-летия города в Тобольске был открыт памятник П.П. Ершову. В центре композиции - молодой автор «Конька-Горбунка», который стоит с пером жар-птицы в руках, а рядом скачет его верный друг конек. У ног поэта широко улыбается чудо-юдо рыба-кит, На спине у Рыбы-Кит не что-нибудь, а Тобольский кремль. Также на спине </a:t>
            </a:r>
            <a:r>
              <a:rPr lang="en-US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3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ыбы-кит пасутся коровы, мужики пашут поле, а девки собирают грибы.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0" y="6237287"/>
            <a:ext cx="91440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Автор памятника – Михаил Владимирович Переяславец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1" y="457200"/>
            <a:ext cx="4978896" cy="571499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652120" y="476672"/>
            <a:ext cx="3113927" cy="5688632"/>
          </a:xfrm>
        </p:spPr>
        <p:txBody>
          <a:bodyPr/>
          <a:lstStyle/>
          <a:p>
            <a:r>
              <a:rPr lang="en-US" sz="2800" dirty="0" err="1" smtClean="0"/>
              <a:t>Петр</a:t>
            </a:r>
            <a:r>
              <a:rPr lang="en-US" sz="2800" dirty="0" smtClean="0"/>
              <a:t> </a:t>
            </a:r>
            <a:r>
              <a:rPr lang="en-US" sz="2800" dirty="0" err="1" smtClean="0"/>
              <a:t>Павлович</a:t>
            </a:r>
            <a:r>
              <a:rPr lang="en-US" sz="2800" dirty="0" smtClean="0"/>
              <a:t> </a:t>
            </a:r>
            <a:r>
              <a:rPr lang="en-US" sz="2800" dirty="0" err="1" smtClean="0"/>
              <a:t>Ершов</a:t>
            </a:r>
            <a:r>
              <a:rPr lang="en-US" sz="2800" dirty="0" smtClean="0"/>
              <a:t> </a:t>
            </a:r>
            <a:r>
              <a:rPr lang="en-US" sz="2800" dirty="0" err="1" smtClean="0"/>
              <a:t>родился</a:t>
            </a:r>
            <a:r>
              <a:rPr lang="en-US" sz="2800" dirty="0" smtClean="0"/>
              <a:t> 22 </a:t>
            </a:r>
            <a:r>
              <a:rPr lang="en-US" sz="2800" dirty="0" err="1" smtClean="0"/>
              <a:t>февраля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en-US" sz="2800" dirty="0" smtClean="0"/>
              <a:t>(6 </a:t>
            </a:r>
            <a:r>
              <a:rPr lang="en-US" sz="2800" dirty="0" err="1" smtClean="0"/>
              <a:t>марта</a:t>
            </a:r>
            <a:r>
              <a:rPr lang="en-US" sz="2800" dirty="0" smtClean="0"/>
              <a:t>) 1815 г. в </a:t>
            </a:r>
            <a:r>
              <a:rPr lang="en-US" sz="2800" dirty="0" err="1" smtClean="0"/>
              <a:t>селе</a:t>
            </a:r>
            <a:r>
              <a:rPr lang="en-US" sz="2800" dirty="0" smtClean="0"/>
              <a:t> </a:t>
            </a:r>
            <a:r>
              <a:rPr lang="en-US" sz="2800" dirty="0" err="1" smtClean="0"/>
              <a:t>Безруково</a:t>
            </a:r>
            <a:r>
              <a:rPr lang="en-US" sz="2800" dirty="0" smtClean="0"/>
              <a:t> </a:t>
            </a:r>
            <a:r>
              <a:rPr lang="en-US" sz="2800" dirty="0" err="1" smtClean="0"/>
              <a:t>Ишимского</a:t>
            </a:r>
            <a:r>
              <a:rPr lang="en-US" sz="2800" dirty="0" smtClean="0"/>
              <a:t> </a:t>
            </a:r>
            <a:r>
              <a:rPr lang="en-US" sz="2800" dirty="0" err="1" smtClean="0"/>
              <a:t>уезда</a:t>
            </a:r>
            <a:r>
              <a:rPr lang="en-US" sz="2800" dirty="0" smtClean="0"/>
              <a:t> </a:t>
            </a:r>
            <a:r>
              <a:rPr lang="en-US" sz="2800" dirty="0" err="1" smtClean="0"/>
              <a:t>Тобольской</a:t>
            </a:r>
            <a:r>
              <a:rPr lang="en-US" sz="2800" dirty="0" smtClean="0"/>
              <a:t> </a:t>
            </a:r>
            <a:r>
              <a:rPr lang="en-US" sz="2800" dirty="0" err="1" smtClean="0"/>
              <a:t>губернии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028" name="Picture 4" descr="C:\Users\ольга\Downloads\1425378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672"/>
            <a:ext cx="4464496" cy="569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0" y="188911"/>
            <a:ext cx="91440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Сквер им.Ершова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0" y="908050"/>
            <a:ext cx="5219699" cy="2592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Неподалеку установлены скульптуры других героев сказки Ершова: жар-птица, царь, Иван Дурак и Конек-Горбунок в натуральную величину.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3812" y="765175"/>
            <a:ext cx="2770187" cy="357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7900" y="3500437"/>
            <a:ext cx="2678112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850" y="3740150"/>
            <a:ext cx="4076699" cy="311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0" y="188911"/>
            <a:ext cx="91440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Сквер им.Ершова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0" y="52022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Сквер на ул. Ремезова, украшен также и скульптурой-фонтаном – большим китом – персонажем знаменитой сказки «Конек-Горбунок». Рыбу-кит окружают корабли, на спине раскинулось селение с храмами, избами и лесами.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836612"/>
            <a:ext cx="6551611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-182561" y="6350"/>
            <a:ext cx="5619750" cy="60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072062" y="428625"/>
            <a:ext cx="3819525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ЗАХАРЬЕВСКАЯ ЦЕРКОВЬ В ТОБОЛЬСКЕ</a:t>
            </a:r>
            <a:endParaRPr lang="ru-RU" sz="2800" dirty="0"/>
          </a:p>
        </p:txBody>
      </p:sp>
      <p:pic>
        <p:nvPicPr>
          <p:cNvPr id="1027" name="Picture 3" descr="C:\Users\ольга\Downloads\00966_20140706_17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412776"/>
            <a:ext cx="7054498" cy="470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0" y="404664"/>
            <a:ext cx="9144000" cy="1872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1925 г.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семья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Ершовых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переехала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Тобольск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Здесь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Петр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поступил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учиться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Тобольскую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гимназию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которую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возглавлял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Иван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Павлович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Менделеев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отец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Дмитрия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Менделеева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3074" name="Picture 2" descr="C:\Users\ольга\Downloads\179838_603x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708920"/>
            <a:ext cx="5028965" cy="2952328"/>
          </a:xfrm>
          <a:prstGeom prst="rect">
            <a:avLst/>
          </a:prstGeom>
          <a:noFill/>
        </p:spPr>
      </p:pic>
      <p:pic>
        <p:nvPicPr>
          <p:cNvPr id="36865" name="Picture 1" descr="C:\Users\ольга\Downloads\Mendel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2060848"/>
            <a:ext cx="285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Тобольская</a:t>
            </a:r>
            <a:r>
              <a:rPr lang="ru-RU" sz="2400" dirty="0" smtClean="0"/>
              <a:t> гимназия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61653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И.П.Менделеев</a:t>
            </a:r>
            <a:endParaRPr lang="ru-RU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467543" y="2420888"/>
            <a:ext cx="4392489" cy="40324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 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Знакомство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одним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ярчайших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русских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композиторов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первой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половины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XIX в.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Алябьевым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А.А.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послужило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тому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любовь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музыке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прочно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вошла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жизнь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Петра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Ершова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188910"/>
            <a:ext cx="3470920" cy="460824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779837" y="4797425"/>
            <a:ext cx="5122861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2292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А.А.Алябьев</a:t>
            </a:r>
            <a:endParaRPr lang="ru-RU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4294967295"/>
          </p:nvPr>
        </p:nvSpPr>
        <p:spPr>
          <a:xfrm>
            <a:off x="0" y="3933056"/>
            <a:ext cx="5004048" cy="2924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932040" y="332656"/>
            <a:ext cx="3888110" cy="6192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ru-RU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1830г. отец будущего поэта</a:t>
            </a:r>
            <a:r>
              <a:rPr lang="ru-RU" sz="2600" b="0" i="0" u="none" strike="noStrike" cap="none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добивается перевода в Петербург.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1831 г.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П.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поступил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философско-юридическое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отделение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Петербургского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университета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lang="ru-RU" sz="2600" b="0" i="0" u="none" strike="noStrike" cap="none" baseline="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1934 г. в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Петербурге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он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написал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сказку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«</a:t>
            </a:r>
            <a:r>
              <a:rPr lang="en-US" sz="26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Конек-гобунок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».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4005064"/>
            <a:ext cx="3889127" cy="26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Картинка 3 из 2084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16015" cy="35799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64502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Здание Петербургского университета</a:t>
            </a:r>
            <a:endParaRPr lang="ru-RU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50825" y="188911"/>
            <a:ext cx="3817119" cy="6480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7305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2800" dirty="0" smtClean="0"/>
              <a:t>В 1836 году Ершов возвращается в Тобольск служить в своей родной гимназии. Поначалу он преподавал латынь, в дальнейшем же стал читать философию и словесность в старших гимназических классах.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79386" y="5445125"/>
            <a:ext cx="8715374" cy="1643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0200" y="2420888"/>
            <a:ext cx="5003800" cy="2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0" y="188911"/>
            <a:ext cx="5429249" cy="321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 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4788024" y="260648"/>
            <a:ext cx="4032448" cy="63370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ru-RU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1838 г. 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журнале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Современник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Ершов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Сузге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–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романтическую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поэму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времен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покорения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Ермаком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Сибири</a:t>
            </a:r>
            <a:r>
              <a:rPr lang="ru-RU" sz="2800" dirty="0" smtClean="0">
                <a:solidFill>
                  <a:schemeClr val="dk1"/>
                </a:solidFill>
              </a:rPr>
              <a:t>.</a:t>
            </a:r>
          </a:p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Поэма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неоднократно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ставилась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сцене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её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мотивам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была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написана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одноимённая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764704"/>
            <a:ext cx="3024336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4509120"/>
            <a:ext cx="9001125" cy="2163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Тобольске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содержалось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большое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количество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ссыльных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декабристов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был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лично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знаком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многими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Совместно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с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декабристом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поэтом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Н.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А.Чижовым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Ершов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напишет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водевиль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под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названием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«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Черепослов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сиречь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Френолог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»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332656"/>
            <a:ext cx="2833686" cy="321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1196752"/>
            <a:ext cx="2889249" cy="32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умажн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718</Words>
  <Application>Microsoft Office PowerPoint</Application>
  <PresentationFormat>Экран (4:3)</PresentationFormat>
  <Paragraphs>47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ЗАХАРЬЕВСКАЯ ЦЕРКОВЬ В ТОБОЛЬСКЕ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 время своей педагогической карьеры Ершов написал и отправил в Петербург два объёмных научных труда, призванных улучшить качество обучения в российских гимназиях: «Мысли о гимназическом курсе» (1842) и «Курс российской словесности» (1844). Последний даже приняли к рассмотрению в печать, но труд был отвергнут цензорами</vt:lpstr>
      <vt:lpstr>В 1844 году Петр Ершов становится инспектором Тобольской гимназии;  1857 он был назначен директором Тобольской гимназии.  </vt:lpstr>
      <vt:lpstr>В 1862 г. Ершов выходит в отставку. В последние годы жизни он сближается с талантливым сибирским художником и писателем Михаилом Степановичем Знаменским.     Дмитрий Иванович Менделеев, бывший ученик и старый друг Ершова, проживавший в Петербурге, хлопотал о назначении пенсии для Ершова.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2015-11-21T04:27:25Z</dcterms:modified>
</cp:coreProperties>
</file>