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8" r:id="rId4"/>
    <p:sldId id="259" r:id="rId5"/>
    <p:sldId id="260" r:id="rId6"/>
    <p:sldId id="263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765175"/>
            <a:ext cx="7702550" cy="532765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accent1"/>
                </a:solidFill>
              </a:rPr>
              <a:t>                  </a:t>
            </a:r>
            <a:br>
              <a:rPr lang="ru-RU" sz="3600" dirty="0" smtClean="0">
                <a:solidFill>
                  <a:schemeClr val="accent1"/>
                </a:solidFill>
              </a:rPr>
            </a:br>
            <a:r>
              <a:rPr lang="ru-RU" sz="3600" dirty="0" smtClean="0">
                <a:solidFill>
                  <a:schemeClr val="accent1"/>
                </a:solidFill>
              </a:rPr>
              <a:t/>
            </a:r>
            <a:br>
              <a:rPr lang="ru-RU" sz="3600" dirty="0" smtClean="0">
                <a:solidFill>
                  <a:schemeClr val="accent1"/>
                </a:solidFill>
              </a:rPr>
            </a:br>
            <a:r>
              <a:rPr lang="ru-RU" sz="3600" dirty="0" smtClean="0">
                <a:solidFill>
                  <a:schemeClr val="accent1"/>
                </a:solidFill>
              </a:rPr>
              <a:t/>
            </a:r>
            <a:br>
              <a:rPr lang="ru-RU" sz="3600" dirty="0" smtClean="0">
                <a:solidFill>
                  <a:schemeClr val="accent1"/>
                </a:solidFill>
              </a:rPr>
            </a:br>
            <a:r>
              <a:rPr lang="ru-RU" sz="3600" dirty="0" smtClean="0">
                <a:solidFill>
                  <a:schemeClr val="accent1"/>
                </a:solidFill>
              </a:rPr>
              <a:t>Музейный урок </a:t>
            </a:r>
            <a:br>
              <a:rPr lang="ru-RU" sz="3600" dirty="0" smtClean="0">
                <a:solidFill>
                  <a:schemeClr val="accent1"/>
                </a:solidFill>
              </a:rPr>
            </a:br>
            <a:r>
              <a:rPr lang="ru-RU" sz="3600" dirty="0" smtClean="0">
                <a:solidFill>
                  <a:schemeClr val="accent1"/>
                </a:solidFill>
              </a:rPr>
              <a:t>«Откуда силы и откуда свет?</a:t>
            </a:r>
            <a:br>
              <a:rPr lang="ru-RU" sz="3600" dirty="0" smtClean="0">
                <a:solidFill>
                  <a:schemeClr val="accent1"/>
                </a:solidFill>
              </a:rPr>
            </a:br>
            <a:r>
              <a:rPr lang="ru-RU" sz="3600" dirty="0" smtClean="0">
                <a:solidFill>
                  <a:schemeClr val="accent1"/>
                </a:solidFill>
              </a:rPr>
              <a:t>Чтобы полжизни за </a:t>
            </a:r>
            <a:r>
              <a:rPr lang="ru-RU" sz="3600" smtClean="0">
                <a:solidFill>
                  <a:schemeClr val="accent1"/>
                </a:solidFill>
              </a:rPr>
              <a:t>себя бороться…»</a:t>
            </a:r>
            <a:endParaRPr lang="ru-RU" sz="3600" dirty="0" smtClean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57148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МАОУ «Новоберезовская СОШ»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    Информация о земляке Владимире Белове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       на муниципальный этап областной акции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                «Щедрое тюменское сердце».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Наш земляк, поэт Владимир Белов спрашивал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 себя: «Откуда силы и откуда свет?» и сам себе отвечал: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 «Чтобы полжизни за себя бороться…».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Познакомьтесь с творчеством нашего поэта – земляка Владимира Белова, берите с него пример мужества и силы воли в борьбе за жизнь.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Эпиграф: Всем этот мир понятен до восторга.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                Пока живой: шагай, беги, ползи!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                От стен роддома до порога морга.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               Ну, а о Смысле… сам себя спроси. (В. Белов)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Владимир Белов </a:t>
            </a:r>
            <a:r>
              <a:rPr lang="ru-RU" dirty="0" smtClean="0">
                <a:solidFill>
                  <a:schemeClr val="tx1"/>
                </a:solidFill>
              </a:rPr>
              <a:t>как поэт начинается уже в этих строках. Родился он 27 октября 1949 года в деревне Большой </a:t>
            </a:r>
            <a:r>
              <a:rPr lang="ru-RU" dirty="0" err="1" smtClean="0">
                <a:solidFill>
                  <a:schemeClr val="tx1"/>
                </a:solidFill>
              </a:rPr>
              <a:t>Кусеряк</a:t>
            </a:r>
            <a:r>
              <a:rPr lang="ru-RU" dirty="0" smtClean="0">
                <a:solidFill>
                  <a:schemeClr val="tx1"/>
                </a:solidFill>
              </a:rPr>
              <a:t> Аромашевского района Тюменской области.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Чей – то голос родной и давний долетает из прошлых лет: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«Где носил тебя, окаянный? Вот задаст тебе жару дед!».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Зажигала огни окрестность. Жёг осины закатный зной.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 плелось косолапое детство, рукава опустив, домой.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Ох, ругалась седая бабка! (Я не помню иной родни).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И совала лепёшку: на – </a:t>
            </a:r>
            <a:r>
              <a:rPr lang="ru-RU" dirty="0" err="1" smtClean="0">
                <a:solidFill>
                  <a:schemeClr val="tx1"/>
                </a:solidFill>
              </a:rPr>
              <a:t>ка</a:t>
            </a:r>
            <a:r>
              <a:rPr lang="ru-RU" dirty="0" smtClean="0">
                <a:solidFill>
                  <a:schemeClr val="tx1"/>
                </a:solidFill>
              </a:rPr>
              <a:t>,  окаянный тебя возьми… 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За избой же, дымя махоркой, ногу за ногу заложив,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дед тоскливо ревел за хромкой позабытый давно мотив.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 13 лет  в сезон весеннего дроворуба его позвоночник был перебит деревом, случайно упавшим на мальчика. Это поставило его в особое положение перед миром людей. Но Владимир Белов смог драматизм своего положения переплавить в искусство. В поэтическое мировидение. Долгие месяцы лечения не помогли. Врачи прогнозировали 2- 3 года жизни от силы.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Он прожил ещё 20 лет. </a:t>
            </a:r>
            <a:r>
              <a:rPr lang="ru-RU" dirty="0" smtClean="0"/>
              <a:t>Не просто прожил. А провёл их на больничной койке и в инвалидной коляске. Каждый день ему приходилось отвоёвывать, страдая и мучаясь от нестерпимых болей. Спинной мозг был травмирован, врачи были бессильны. Пенсия по инвалидности да скромные гонорары – вот что оставалось ему на жизнь. </a:t>
            </a:r>
            <a:r>
              <a:rPr lang="ru-RU" b="1" i="1" dirty="0" smtClean="0">
                <a:solidFill>
                  <a:srgbClr val="FF0000"/>
                </a:solidFill>
              </a:rPr>
              <a:t>Но он сумел не только не превратиться в растение, но и остаться личностью, сильным и талантливым человеком, поэтом с большой буквы, нашей гордостью.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Чего понять не в силах я давно, так это тайну собственного тела.</a:t>
            </a:r>
          </a:p>
          <a:p>
            <a:r>
              <a:rPr lang="ru-RU" dirty="0" smtClean="0"/>
              <a:t> И так болит жестоко – и болело… но всё живёт прогнозам вопреки.</a:t>
            </a:r>
          </a:p>
          <a:p>
            <a:r>
              <a:rPr lang="ru-RU" dirty="0" smtClean="0"/>
              <a:t>И, отрицая страшные прогнозы, от ярости сжимает кулаки,</a:t>
            </a:r>
          </a:p>
          <a:p>
            <a:r>
              <a:rPr lang="ru-RU" dirty="0" smtClean="0"/>
              <a:t> кричит и улыбается сквозь слёзы. И, сломанное жизнью пополам,</a:t>
            </a:r>
          </a:p>
          <a:p>
            <a:r>
              <a:rPr lang="ru-RU" dirty="0" smtClean="0"/>
              <a:t> горя зимой и замерзая летом, живёт и мыслит, удивляюсь сам,</a:t>
            </a:r>
          </a:p>
          <a:p>
            <a:r>
              <a:rPr lang="ru-RU" dirty="0" smtClean="0"/>
              <a:t> каким – то тайным, непонятным светом! Откуда силы? </a:t>
            </a:r>
          </a:p>
          <a:p>
            <a:r>
              <a:rPr lang="ru-RU" dirty="0" smtClean="0"/>
              <a:t>И откуда свет? Чтобы полжизни за себя бороться.</a:t>
            </a:r>
          </a:p>
          <a:p>
            <a:r>
              <a:rPr lang="ru-RU" dirty="0" smtClean="0"/>
              <a:t> Так видно, воле жить – предела нет! </a:t>
            </a:r>
          </a:p>
          <a:p>
            <a:r>
              <a:rPr lang="ru-RU" dirty="0" smtClean="0"/>
              <a:t>Конец предела гибелью зовётся…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Быть мужественным его обязывала любовь к жизни. И к людям, его окружавшим: к матери, к сёстрам. К жене, к друзьям. Своё отношение к ним он тоже выражал стихами.</a:t>
            </a:r>
          </a:p>
          <a:p>
            <a:r>
              <a:rPr lang="ru-RU" dirty="0" smtClean="0"/>
              <a:t>И вот… я в гостях у матери. Сумерки… свет избы.</a:t>
            </a:r>
          </a:p>
          <a:p>
            <a:r>
              <a:rPr lang="ru-RU" dirty="0" smtClean="0"/>
              <a:t> Тёмные руки на белой скатерти – как руки самой судьбы...</a:t>
            </a:r>
          </a:p>
          <a:p>
            <a:r>
              <a:rPr lang="ru-RU" dirty="0" smtClean="0"/>
              <a:t> Шибко болит, говорит, ночами. Дров не могу поднять.</a:t>
            </a:r>
          </a:p>
          <a:p>
            <a:r>
              <a:rPr lang="ru-RU" dirty="0" smtClean="0"/>
              <a:t> Сижу с опущенными плечами и не смотрю на мать.</a:t>
            </a:r>
          </a:p>
          <a:p>
            <a:r>
              <a:rPr lang="ru-RU" dirty="0" smtClean="0"/>
              <a:t> Жил для кого я все эти годы? Матери ли помог?</a:t>
            </a:r>
          </a:p>
          <a:p>
            <a:r>
              <a:rPr lang="ru-RU" dirty="0" smtClean="0"/>
              <a:t> Чьи – то души мутил и воды на распутьях своих дорог.</a:t>
            </a:r>
          </a:p>
          <a:p>
            <a:r>
              <a:rPr lang="ru-RU" dirty="0" smtClean="0"/>
              <a:t> Верил призрачным идеалам и гасил за свечой свечу… </a:t>
            </a:r>
          </a:p>
          <a:p>
            <a:r>
              <a:rPr lang="ru-RU" dirty="0" smtClean="0"/>
              <a:t>Как предатель под трибуналом перед матерью я молчу…</a:t>
            </a:r>
          </a:p>
          <a:p>
            <a:r>
              <a:rPr lang="ru-RU" dirty="0" smtClean="0"/>
              <a:t>Слишком много для Владимира Белова значила его Малая Родина. Сколько стихов он ей посвятил! Родина жила в нём не только памятью о деревне, где  родился, она жила в нём осознанным ощущением себя, не истратившим, не потерявшимся в городской суете.</a:t>
            </a:r>
          </a:p>
          <a:p>
            <a:r>
              <a:rPr lang="ru-RU" dirty="0" smtClean="0"/>
              <a:t>Туда возвращаться мне поздно. И всё - таки я возвращусь, </a:t>
            </a:r>
          </a:p>
          <a:p>
            <a:r>
              <a:rPr lang="ru-RU" dirty="0" smtClean="0"/>
              <a:t>по глухой дороге морозной приду и в окно постучусь. </a:t>
            </a:r>
          </a:p>
          <a:p>
            <a:r>
              <a:rPr lang="ru-RU" dirty="0" smtClean="0"/>
              <a:t>И жжёные спички бросая, и сон вытирая с лица,</a:t>
            </a:r>
          </a:p>
          <a:p>
            <a:r>
              <a:rPr lang="ru-RU" dirty="0" smtClean="0"/>
              <a:t> мать охнет и выйдет босая на огненный иней крыльца…. </a:t>
            </a:r>
          </a:p>
          <a:p>
            <a:r>
              <a:rPr lang="ru-RU" dirty="0" smtClean="0"/>
              <a:t>И будет </a:t>
            </a:r>
            <a:r>
              <a:rPr lang="ru-RU" dirty="0" err="1" smtClean="0"/>
              <a:t>рассветно</a:t>
            </a:r>
            <a:r>
              <a:rPr lang="ru-RU" dirty="0" smtClean="0"/>
              <a:t> и грозно полнеба гореть по лесам. </a:t>
            </a:r>
          </a:p>
          <a:p>
            <a:r>
              <a:rPr lang="ru-RU" dirty="0" smtClean="0"/>
              <a:t>Туда возвращаться мне поздно да дом мой берёзовый там…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Autofit/>
          </a:bodyPr>
          <a:lstStyle/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Владимир Белов ставил для себя планку очень высоко. И готовил себя, чтобы взять её. Он решил стать поэтом. В своём дневнике он пишет: «Настоящий, честный поэт может жить во все времена. Святой долг поэта – уловить пульс настоящей жизни, почувствовать и услышать гул сегодняшнего мира и сказать об этом вслух и талантливо в своих стихах. Большая поэзия пахнет землёй и потом, кровью и слезами. Писать надо обо всём, ибо всё – это жизнь…». Отчаяние не раз посещало его. Но в отчаянии он был стоек. В своём дневнике он пишет: «Трагедия жизни – это удел сильных».</a:t>
            </a: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Болезнь всё же добила его. Владимир Белов умер в г. Тюмени 23 мая 1983 года. Было ему всего 34 года.</a:t>
            </a: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Вы думали убить поэта просто?</a:t>
            </a: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 Пуля в лоб и чёрный крест в конце?</a:t>
            </a: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 А он встаёт с промёрзшего помоста</a:t>
            </a: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 с есенинской улыбкой на лице!</a:t>
            </a: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 И, улыбаясь даже на портрете, </a:t>
            </a: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глядит в упор на вашу седину,</a:t>
            </a: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 моложе вас на целое бессмертье,</a:t>
            </a: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 плюс на одну весну…</a:t>
            </a: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В стихах Владимира Белова, в жизни полунищего калеки, нет обиды на белый свет за его исковерканную судьбу. В них – искренняя любовь к Родине, своей деревне, трепетное чувство к матери, деду, любимой женщине, в них целые эпохи. Сознательные годы молодости он добивался не славы, а признания и понимания. И он заслужил это своим коротким бытиём на земле, тяжкой судьбой. Не нытьём и хныканьем на свою долю, а жаждой жить в своих стихах. </a:t>
            </a:r>
            <a:r>
              <a:rPr lang="ru-RU" sz="1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Такие люди, как наш земляк Владимир Белов определяют судьбу поколений. Забыть его нельзя. Нужно гордиться!  В музее нашей школы этому мужественному человеку посвящён отдел «Портрет земляка» и к нему поистине не зарастает </a:t>
            </a:r>
            <a:r>
              <a:rPr lang="ru-RU" sz="15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народная тропа.</a:t>
            </a:r>
            <a:endParaRPr lang="ru-RU" sz="15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Сохранившаяся </a:t>
            </a:r>
            <a:r>
              <a:rPr lang="ru-RU" smtClean="0"/>
              <a:t>рукопись поэта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8538"/>
            <a:ext cx="9144000" cy="55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гости в музее\103_6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71810"/>
            <a:ext cx="5048253" cy="3786190"/>
          </a:xfrm>
          <a:prstGeom prst="rect">
            <a:avLst/>
          </a:prstGeom>
          <a:noFill/>
        </p:spPr>
      </p:pic>
      <p:pic>
        <p:nvPicPr>
          <p:cNvPr id="1027" name="Picture 3" descr="E:\гости в музее\103_68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3263" y="0"/>
            <a:ext cx="5310737" cy="398305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00079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000" b="1" dirty="0" smtClean="0"/>
              <a:t>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5100" b="1" dirty="0" smtClean="0"/>
              <a:t>Экскурсия в музей</a:t>
            </a:r>
          </a:p>
          <a:p>
            <a:pPr>
              <a:buNone/>
            </a:pPr>
            <a:endParaRPr lang="ru-RU" sz="3000" b="1" dirty="0" smtClean="0"/>
          </a:p>
          <a:p>
            <a:pPr>
              <a:buNone/>
            </a:pPr>
            <a:endParaRPr lang="ru-RU" sz="3000" b="1" dirty="0" smtClean="0"/>
          </a:p>
          <a:p>
            <a:pPr>
              <a:buNone/>
            </a:pPr>
            <a:endParaRPr lang="ru-RU" sz="3000" b="1" dirty="0" smtClean="0"/>
          </a:p>
          <a:p>
            <a:pPr>
              <a:buNone/>
            </a:pPr>
            <a:endParaRPr lang="ru-RU" sz="3000" b="1" dirty="0" smtClean="0"/>
          </a:p>
          <a:p>
            <a:pPr>
              <a:buNone/>
            </a:pPr>
            <a:endParaRPr lang="ru-RU" sz="3000" b="1" dirty="0" smtClean="0"/>
          </a:p>
          <a:p>
            <a:pPr>
              <a:buNone/>
            </a:pPr>
            <a:r>
              <a:rPr lang="ru-RU" sz="3000" b="1" dirty="0" smtClean="0"/>
              <a:t>                                                                           </a:t>
            </a:r>
          </a:p>
          <a:p>
            <a:pPr>
              <a:buNone/>
            </a:pPr>
            <a:endParaRPr lang="ru-RU" sz="3000" b="1" dirty="0" smtClean="0"/>
          </a:p>
          <a:p>
            <a:pPr>
              <a:buNone/>
            </a:pPr>
            <a:r>
              <a:rPr lang="ru-RU" sz="3000" b="1" dirty="0" smtClean="0"/>
              <a:t>                                                                                       </a:t>
            </a:r>
          </a:p>
          <a:p>
            <a:pPr>
              <a:buNone/>
            </a:pPr>
            <a:endParaRPr lang="ru-RU" sz="3000" b="1" dirty="0" smtClean="0"/>
          </a:p>
          <a:p>
            <a:pPr>
              <a:buNone/>
            </a:pPr>
            <a:r>
              <a:rPr lang="ru-RU" sz="3000" b="1" dirty="0" smtClean="0"/>
              <a:t>                                                                                                                                   </a:t>
            </a:r>
          </a:p>
          <a:p>
            <a:pPr>
              <a:buNone/>
            </a:pPr>
            <a:endParaRPr lang="ru-RU" sz="3000" b="1" dirty="0" smtClean="0"/>
          </a:p>
          <a:p>
            <a:pPr>
              <a:buNone/>
            </a:pPr>
            <a:r>
              <a:rPr lang="ru-RU" sz="5900" b="1" dirty="0" smtClean="0"/>
              <a:t>                                                          </a:t>
            </a:r>
          </a:p>
          <a:p>
            <a:pPr>
              <a:buNone/>
            </a:pPr>
            <a:r>
              <a:rPr lang="ru-RU" sz="5900" b="1" dirty="0" smtClean="0"/>
              <a:t>                                                                   </a:t>
            </a:r>
            <a:r>
              <a:rPr lang="ru-RU" sz="5900" b="1" dirty="0" smtClean="0">
                <a:solidFill>
                  <a:srgbClr val="FF0000"/>
                </a:solidFill>
              </a:rPr>
              <a:t>Спасибо большое                                                                                                             </a:t>
            </a:r>
          </a:p>
          <a:p>
            <a:pPr>
              <a:buNone/>
            </a:pPr>
            <a:endParaRPr lang="ru-RU" sz="3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000" b="1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               </a:t>
            </a:r>
            <a:r>
              <a:rPr lang="ru-RU" sz="5800" b="1" dirty="0" smtClean="0">
                <a:solidFill>
                  <a:srgbClr val="FF0000"/>
                </a:solidFill>
              </a:rPr>
              <a:t>тебе, земляк!                                </a:t>
            </a:r>
          </a:p>
          <a:p>
            <a:pPr>
              <a:buNone/>
            </a:pPr>
            <a:endParaRPr lang="ru-RU" sz="3000" b="1" dirty="0" smtClean="0"/>
          </a:p>
          <a:p>
            <a:pPr>
              <a:buNone/>
            </a:pPr>
            <a:endParaRPr lang="ru-RU" sz="3000" b="1" dirty="0" smtClean="0"/>
          </a:p>
          <a:p>
            <a:pPr>
              <a:buNone/>
            </a:pPr>
            <a:endParaRPr lang="ru-RU" sz="3000" b="1" dirty="0" smtClean="0"/>
          </a:p>
          <a:p>
            <a:pPr>
              <a:buNone/>
            </a:pPr>
            <a:endParaRPr lang="ru-RU" sz="3000" b="1" dirty="0" smtClean="0"/>
          </a:p>
          <a:p>
            <a:pPr>
              <a:buNone/>
            </a:pPr>
            <a:r>
              <a:rPr lang="ru-RU" sz="3000" b="1" dirty="0" smtClean="0"/>
              <a:t>                                                            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1075</Words>
  <Application>Microsoft Office PowerPoint</Application>
  <PresentationFormat>Экран (4:3)</PresentationFormat>
  <Paragraphs>83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                   Музейный урок  «Откуда силы и откуда свет? Чтобы полжизни за себя бороться…»</vt:lpstr>
      <vt:lpstr>Слайд 2</vt:lpstr>
      <vt:lpstr>Слайд 3</vt:lpstr>
      <vt:lpstr>Слайд 4</vt:lpstr>
      <vt:lpstr>Слайд 5</vt:lpstr>
      <vt:lpstr>Сохранившаяся рукопись поэта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Музейный урок: «…Откуда силы?  И откуда свет? Чтобы полжизни за себя бороться».                 Владимир Белов.</dc:title>
  <dc:creator>I1</dc:creator>
  <cp:lastModifiedBy>admin</cp:lastModifiedBy>
  <cp:revision>5</cp:revision>
  <dcterms:created xsi:type="dcterms:W3CDTF">2014-04-15T04:49:29Z</dcterms:created>
  <dcterms:modified xsi:type="dcterms:W3CDTF">2015-02-19T08:16:53Z</dcterms:modified>
</cp:coreProperties>
</file>