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67" r:id="rId3"/>
    <p:sldId id="259" r:id="rId4"/>
    <p:sldId id="261" r:id="rId5"/>
    <p:sldId id="257" r:id="rId6"/>
    <p:sldId id="283" r:id="rId7"/>
    <p:sldId id="279" r:id="rId8"/>
    <p:sldId id="262" r:id="rId9"/>
    <p:sldId id="269" r:id="rId10"/>
    <p:sldId id="282" r:id="rId11"/>
    <p:sldId id="263" r:id="rId12"/>
    <p:sldId id="264" r:id="rId13"/>
    <p:sldId id="265" r:id="rId14"/>
    <p:sldId id="272" r:id="rId15"/>
    <p:sldId id="268" r:id="rId16"/>
    <p:sldId id="284" r:id="rId17"/>
    <p:sldId id="286" r:id="rId18"/>
    <p:sldId id="266" r:id="rId19"/>
    <p:sldId id="273" r:id="rId20"/>
    <p:sldId id="256" r:id="rId21"/>
    <p:sldId id="290" r:id="rId22"/>
    <p:sldId id="289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274" r:id="rId34"/>
    <p:sldId id="288" r:id="rId35"/>
    <p:sldId id="287" r:id="rId36"/>
    <p:sldId id="304" r:id="rId37"/>
    <p:sldId id="307" r:id="rId38"/>
    <p:sldId id="305" r:id="rId39"/>
    <p:sldId id="306" r:id="rId40"/>
    <p:sldId id="308" r:id="rId41"/>
    <p:sldId id="309" r:id="rId42"/>
    <p:sldId id="312" r:id="rId43"/>
    <p:sldId id="310" r:id="rId44"/>
    <p:sldId id="311" r:id="rId45"/>
    <p:sldId id="275" r:id="rId46"/>
    <p:sldId id="277" r:id="rId47"/>
    <p:sldId id="278" r:id="rId48"/>
    <p:sldId id="314" r:id="rId49"/>
    <p:sldId id="315" r:id="rId50"/>
    <p:sldId id="313" r:id="rId51"/>
    <p:sldId id="280" r:id="rId52"/>
    <p:sldId id="281" r:id="rId53"/>
    <p:sldId id="316" r:id="rId54"/>
    <p:sldId id="285" r:id="rId55"/>
    <p:sldId id="318" r:id="rId56"/>
    <p:sldId id="317" r:id="rId57"/>
    <p:sldId id="319" r:id="rId58"/>
    <p:sldId id="301" r:id="rId59"/>
    <p:sldId id="303" r:id="rId60"/>
    <p:sldId id="320" r:id="rId61"/>
    <p:sldId id="321" r:id="rId62"/>
    <p:sldId id="324" r:id="rId63"/>
    <p:sldId id="325" r:id="rId64"/>
    <p:sldId id="326" r:id="rId65"/>
    <p:sldId id="322" r:id="rId66"/>
    <p:sldId id="327" r:id="rId6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49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C4FF4-6EE1-4A76-9B8F-B2F594D6C874}" type="datetimeFigureOut">
              <a:rPr lang="ru-RU"/>
              <a:pPr>
                <a:defRPr/>
              </a:pPr>
              <a:t>23.10.2018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7A747-1B53-4B3F-B8D2-D8AB0E1281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BD201-5F9C-4593-BEFD-74C971F0B552}" type="datetimeFigureOut">
              <a:rPr lang="ru-RU"/>
              <a:pPr>
                <a:defRPr/>
              </a:pPr>
              <a:t>23.10.2018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2E6F0-797A-404D-B2F0-96032D2C1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A3035-02C7-4538-A480-C6887B19F5A6}" type="datetimeFigureOut">
              <a:rPr lang="ru-RU"/>
              <a:pPr>
                <a:defRPr/>
              </a:pPr>
              <a:t>23.10.2018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8664C-3B03-4311-A452-8E87A1DF2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2DDE1-E9F2-4B50-AB95-1A36B28481DE}" type="datetimeFigureOut">
              <a:rPr lang="ru-RU"/>
              <a:pPr>
                <a:defRPr/>
              </a:pPr>
              <a:t>23.10.2018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BA6C-DE82-4922-A007-5CB817EE4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11FA9-72D4-4D0D-AA04-5200C8F96D1C}" type="datetimeFigureOut">
              <a:rPr lang="ru-RU"/>
              <a:pPr>
                <a:defRPr/>
              </a:pPr>
              <a:t>23.10.2018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BFCBB-F7D8-4AD9-B5F9-93687358CA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AA105-3B9A-485F-A7BD-B3B1C1BFF994}" type="datetimeFigureOut">
              <a:rPr lang="ru-RU"/>
              <a:pPr>
                <a:defRPr/>
              </a:pPr>
              <a:t>23.10.2018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17202-91A5-4841-8837-12B3422A9C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3E727-7E97-4B76-A273-97C117DFD6DE}" type="datetimeFigureOut">
              <a:rPr lang="ru-RU"/>
              <a:pPr>
                <a:defRPr/>
              </a:pPr>
              <a:t>23.10.2018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140D1-42AB-456C-B3EB-2E58162D2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FDA9A-A9AF-4522-BA4E-959710ABA8F2}" type="datetimeFigureOut">
              <a:rPr lang="ru-RU"/>
              <a:pPr>
                <a:defRPr/>
              </a:pPr>
              <a:t>23.10.2018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4C3DF-49FF-4AA4-A1AB-8615103FAE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C31E6-6AC6-4E62-806B-D0CB1E8C6262}" type="datetimeFigureOut">
              <a:rPr lang="ru-RU"/>
              <a:pPr>
                <a:defRPr/>
              </a:pPr>
              <a:t>23.10.2018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0E188-B191-46AC-99B7-5113417AE6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27" name="Picture 3" descr="C:\Users\Администратор\Desktop\КРАЕВЕДЕНИЕ\001.tif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57158" y="928670"/>
            <a:ext cx="8072494" cy="407196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59BE0-226E-4980-AAF5-F1A9DF7C7AE8}" type="datetimeFigureOut">
              <a:rPr lang="ru-RU"/>
              <a:pPr>
                <a:defRPr/>
              </a:pPr>
              <a:t>23.10.2018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8319C-EFFD-43A6-A723-9E31BBA50F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4FB44-2B3A-4EA5-B708-4FEB9F41BBF1}" type="datetimeFigureOut">
              <a:rPr lang="ru-RU"/>
              <a:pPr>
                <a:defRPr/>
              </a:pPr>
              <a:t>23.10.2018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51498-F984-481A-8E8C-4DDFA9BC91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2.png"/>
          <p:cNvPicPr>
            <a:picLocks noChangeAspect="1"/>
          </p:cNvPicPr>
          <p:nvPr userDrawn="1"/>
        </p:nvPicPr>
        <p:blipFill>
          <a:blip r:embed="rId13" cstate="email">
            <a:lum/>
          </a:blip>
          <a:stretch>
            <a:fillRect/>
          </a:stretch>
        </p:blipFill>
        <p:spPr>
          <a:xfrm>
            <a:off x="0" y="357166"/>
            <a:ext cx="9144000" cy="6500834"/>
          </a:xfrm>
          <a:prstGeom prst="rect">
            <a:avLst/>
          </a:prstGeom>
          <a:effectLst>
            <a:outerShdw blurRad="50800" dist="38100" dir="16200000" rotWithShape="0">
              <a:schemeClr val="bg1">
                <a:alpha val="40000"/>
              </a:schemeClr>
            </a:outerShdw>
          </a:effectLst>
        </p:spPr>
      </p:pic>
      <p:sp>
        <p:nvSpPr>
          <p:cNvPr id="15" name="Прямоугольник 14"/>
          <p:cNvSpPr/>
          <p:nvPr userDrawn="1"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1285860"/>
            <a:ext cx="9144000" cy="521497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>
            <a:outerShdw blurRad="1270000" dist="50800" dir="5400000" algn="ctr" rotWithShape="0">
              <a:schemeClr val="bg1">
                <a:alpha val="43000"/>
              </a:schemeClr>
            </a:out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642556"/>
            <a:ext cx="1199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70" name="Picture 10" descr="http://s3.pic4you.ru/allimage/y2013/10-24/12216/3925123.png"/>
          <p:cNvPicPr>
            <a:picLocks noChangeAspect="1" noChangeArrowheads="1"/>
          </p:cNvPicPr>
          <p:nvPr userDrawn="1"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6643702" y="4872646"/>
            <a:ext cx="2333598" cy="1985354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14423"/>
            <a:ext cx="7772400" cy="2386028"/>
          </a:xfrm>
        </p:spPr>
        <p:txBody>
          <a:bodyPr/>
          <a:lstStyle/>
          <a:p>
            <a:pPr>
              <a:defRPr/>
            </a:pPr>
            <a:r>
              <a:rPr lang="ru-RU" b="1" dirty="0" smtClean="0"/>
              <a:t>Школа на страницах истории района</a:t>
            </a:r>
            <a:br>
              <a:rPr lang="ru-RU" b="1" dirty="0" smtClean="0"/>
            </a:br>
            <a:r>
              <a:rPr lang="ru-RU" sz="2400" b="1" dirty="0" smtClean="0">
                <a:solidFill>
                  <a:srgbClr val="FF0000"/>
                </a:solidFill>
              </a:rPr>
              <a:t>Школьная акция 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«В объективе – </a:t>
            </a:r>
            <a:r>
              <a:rPr lang="ru-RU" sz="2400" b="1" dirty="0" err="1" smtClean="0">
                <a:solidFill>
                  <a:srgbClr val="FF0000"/>
                </a:solidFill>
              </a:rPr>
              <a:t>Аромашевский</a:t>
            </a:r>
            <a:r>
              <a:rPr lang="ru-RU" sz="2400" b="1" dirty="0" smtClean="0">
                <a:solidFill>
                  <a:srgbClr val="FF0000"/>
                </a:solidFill>
              </a:rPr>
              <a:t>»</a:t>
            </a:r>
            <a:r>
              <a:rPr lang="ru-RU" sz="7200" b="1" dirty="0" smtClean="0"/>
              <a:t/>
            </a:r>
            <a:br>
              <a:rPr lang="ru-RU" sz="7200" b="1" dirty="0" smtClean="0"/>
            </a:br>
            <a:r>
              <a:rPr lang="ru-RU" sz="7200" b="1" dirty="0" smtClean="0"/>
              <a:t> </a:t>
            </a:r>
            <a:r>
              <a:rPr lang="ru-RU" sz="1600" b="1" dirty="0" smtClean="0"/>
              <a:t>Автор</a:t>
            </a:r>
            <a:r>
              <a:rPr lang="ru-RU" sz="1600" b="1" dirty="0" smtClean="0"/>
              <a:t>ы: </a:t>
            </a:r>
            <a:r>
              <a:rPr lang="ru-RU" sz="1600" dirty="0" smtClean="0"/>
              <a:t>Пестерева Люда и Русских Илья-3 класс, </a:t>
            </a:r>
            <a:br>
              <a:rPr lang="ru-RU" sz="1600" dirty="0" smtClean="0"/>
            </a:br>
            <a:r>
              <a:rPr lang="ru-RU" sz="1600" dirty="0" err="1" smtClean="0"/>
              <a:t>Прыгачева</a:t>
            </a:r>
            <a:r>
              <a:rPr lang="ru-RU" sz="1600" dirty="0" smtClean="0"/>
              <a:t> Оксана и Огородник Тамара- 4 класс,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 родители-Пестерева Наталья Александровна, Русских Юлия Викторовна,</a:t>
            </a:r>
            <a:br>
              <a:rPr lang="ru-RU" sz="1600" dirty="0" smtClean="0"/>
            </a:br>
            <a:r>
              <a:rPr lang="ru-RU" sz="1600" dirty="0" smtClean="0"/>
              <a:t> Огородник Наталья Петровна.</a:t>
            </a:r>
            <a:endParaRPr lang="ru-RU" sz="1600" dirty="0"/>
          </a:p>
        </p:txBody>
      </p:sp>
      <p:pic>
        <p:nvPicPr>
          <p:cNvPr id="3" name="Picture 1" descr="аромашево_лог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071678"/>
            <a:ext cx="214314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2000" dirty="0" smtClean="0"/>
              <a:t>В ту пору в школе </a:t>
            </a:r>
            <a:r>
              <a:rPr lang="ru-RU" sz="2000" dirty="0" err="1" smtClean="0"/>
              <a:t>педколлектив</a:t>
            </a:r>
            <a:r>
              <a:rPr lang="ru-RU" sz="2000" dirty="0" smtClean="0"/>
              <a:t> состоял из 20 человек. учились в двух зданиях. Старое, основное (бывшая церковь, сейчас этого здания нет) и Красная школа. Дети учились в две смены, классы были большие, до тридцати человек и более. Электричества не было, были только лампы. Так что работать приходилось в полутьме, потом школа приобрела движок, ее </a:t>
            </a:r>
            <a:r>
              <a:rPr lang="ru-RU" sz="2000" dirty="0" err="1" smtClean="0"/>
              <a:t>электрофицировали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r>
              <a:rPr lang="ru-RU" sz="2000" dirty="0" smtClean="0"/>
              <a:t>  Директор – Агапов Алексей Васильевич был душой учительского коллектива.  Он мог и посоветовать и потребовать. Все учителя его очень уважали и к своей работе относились серьезно. В школе было много молодых учителей: Мира </a:t>
            </a:r>
            <a:r>
              <a:rPr lang="ru-RU" sz="2000" dirty="0" err="1" smtClean="0"/>
              <a:t>Демьяновна</a:t>
            </a:r>
            <a:r>
              <a:rPr lang="ru-RU" sz="2000" dirty="0" smtClean="0"/>
              <a:t> Парфенова, Мария Петровна Рыжкова, Людмила Михайловна Кузнецова, Нина Федоровна Белова. Работать было нелегко в таких условиях. Учащиеся учились со всех деревень: </a:t>
            </a:r>
            <a:r>
              <a:rPr lang="ru-RU" sz="2000" dirty="0" err="1" smtClean="0"/>
              <a:t>Ракитинки</a:t>
            </a:r>
            <a:r>
              <a:rPr lang="ru-RU" sz="2000" dirty="0" smtClean="0"/>
              <a:t>, Бобровки, </a:t>
            </a:r>
            <a:r>
              <a:rPr lang="ru-RU" sz="2000" dirty="0" err="1" smtClean="0"/>
              <a:t>Катайки</a:t>
            </a:r>
            <a:r>
              <a:rPr lang="ru-RU" sz="2000" dirty="0" smtClean="0"/>
              <a:t>, </a:t>
            </a:r>
            <a:r>
              <a:rPr lang="ru-RU" sz="2000" dirty="0" err="1" smtClean="0"/>
              <a:t>Пенькова</a:t>
            </a:r>
            <a:r>
              <a:rPr lang="ru-RU" sz="2000" dirty="0" smtClean="0"/>
              <a:t>, Безрукова, Смородиновки. В квартире жили на квартирах по 3-4 человека. Интерната не было, столовой тоже не было. Смотришь в воскресенье: везут на быках учащихся с котомками(из воспоминаний)учителей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Строительство новой школы на участке в 1,05 га началось  только 12.06.1959 г.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 сентября 1960 г. в </a:t>
            </a:r>
            <a:r>
              <a:rPr lang="ru-RU" dirty="0" err="1" smtClean="0"/>
              <a:t>Кармацкой</a:t>
            </a:r>
            <a:r>
              <a:rPr lang="ru-RU" dirty="0" smtClean="0"/>
              <a:t> семилетней школе открыт 8 класс.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 начала 1968-1969 учебного года  </a:t>
            </a:r>
            <a:r>
              <a:rPr lang="ru-RU" dirty="0" err="1" smtClean="0"/>
              <a:t>Кармацкая</a:t>
            </a:r>
            <a:r>
              <a:rPr lang="ru-RU" dirty="0" smtClean="0"/>
              <a:t> восьмилетняя школа  преобразована в </a:t>
            </a:r>
            <a:r>
              <a:rPr lang="ru-RU" dirty="0" err="1" smtClean="0"/>
              <a:t>Кармацкую</a:t>
            </a:r>
            <a:r>
              <a:rPr lang="ru-RU" dirty="0" smtClean="0"/>
              <a:t> среднюю школу.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Средняя школа</a:t>
            </a:r>
            <a:endParaRPr lang="ru-RU" dirty="0"/>
          </a:p>
        </p:txBody>
      </p:sp>
      <p:pic>
        <p:nvPicPr>
          <p:cNvPr id="1026" name="Picture 2" descr="C:\Users\Администратор\Desktop\КРАЕВЕДЕНИЕ\00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14422"/>
            <a:ext cx="8072494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С 1963 г. в школе  организована  ученическая производственная бригада. Ребята в бригаде работают, занимаются </a:t>
            </a:r>
            <a:r>
              <a:rPr lang="ru-RU" sz="2800" dirty="0" err="1" smtClean="0"/>
              <a:t>опытничеством</a:t>
            </a:r>
            <a:r>
              <a:rPr lang="ru-RU" sz="2800" dirty="0" smtClean="0"/>
              <a:t>.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3074" name="Picture 2" descr="C:\Users\Администратор\Desktop\КРАЕВЕДЕНИЕ\00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928802"/>
            <a:ext cx="6500858" cy="401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Бессменным руководителем бригады был </a:t>
            </a:r>
            <a:r>
              <a:rPr lang="ru-RU" sz="2400" dirty="0" err="1" smtClean="0"/>
              <a:t>Чалышев</a:t>
            </a:r>
            <a:r>
              <a:rPr lang="ru-RU" sz="2400" dirty="0" smtClean="0"/>
              <a:t> Н.П., всю опытническую работу вела </a:t>
            </a:r>
            <a:r>
              <a:rPr lang="ru-RU" sz="2400" dirty="0" err="1" smtClean="0"/>
              <a:t>Ширшова</a:t>
            </a:r>
            <a:r>
              <a:rPr lang="ru-RU" sz="2400" dirty="0" smtClean="0"/>
              <a:t> Л.С., а инструктором у ребят был Носов П.Я. В производственной бригаде </a:t>
            </a:r>
            <a:r>
              <a:rPr lang="ru-RU" sz="2400" dirty="0" err="1" smtClean="0"/>
              <a:t>опробировали</a:t>
            </a:r>
            <a:r>
              <a:rPr lang="ru-RU" sz="2400" dirty="0" smtClean="0"/>
              <a:t> новые сорта, а потом эти сорта высеивались на полях совхоза «</a:t>
            </a:r>
            <a:r>
              <a:rPr lang="ru-RU" sz="2400" dirty="0" err="1" smtClean="0"/>
              <a:t>Кармацкий</a:t>
            </a:r>
            <a:r>
              <a:rPr lang="ru-RU" sz="2400" dirty="0" smtClean="0"/>
              <a:t>». Но первые годы сеяли свеклу, садили картофель, а по-настоящему ребята стали работать  уже в 70-е годы. За школьной бригадой было закреплено 100 га земли. Сеяли зерновые: пшеницу, овес, ячмень. Учащиеся под руководством учителей сами оборудовали лагерь труда и отдыха: построили столовую, домик, вырыли погреб, колонку, разбили цветники. Ребята назвали свой лагерь «Березка». Совхоз дал два вагончика. Ребята жили в нем летом работали и отдыхали. Многие учащиеся впоследствии связали свою жизнь с совхозом.</a:t>
            </a:r>
            <a:endParaRPr lang="ru-RU" sz="2400" dirty="0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Администратор\Desktop\КРАЕВЕДЕНИЕ\трактор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578102"/>
            <a:ext cx="6354761" cy="4428983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Учащиеся с инструктором </a:t>
            </a:r>
            <a:br>
              <a:rPr lang="ru-RU" dirty="0" smtClean="0"/>
            </a:br>
            <a:r>
              <a:rPr lang="ru-RU" dirty="0" smtClean="0"/>
              <a:t>Носовым П.Я.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10.10.1995 года  новое здание </a:t>
            </a:r>
            <a:r>
              <a:rPr lang="ru-RU" dirty="0" err="1" smtClean="0"/>
              <a:t>Кармацкой</a:t>
            </a:r>
            <a:r>
              <a:rPr lang="ru-RU" dirty="0" smtClean="0"/>
              <a:t> школы введено в эксплуатацию.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истратор\Desktop\КРАЕВЕДЕНИЕ\00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571612"/>
            <a:ext cx="6284913" cy="4379913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Открытие </a:t>
            </a:r>
            <a:r>
              <a:rPr lang="ru-RU" dirty="0" err="1" smtClean="0"/>
              <a:t>Кармацкой</a:t>
            </a:r>
            <a:r>
              <a:rPr lang="ru-RU" dirty="0" smtClean="0"/>
              <a:t> средней школы, сентябрь 1994 г.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До 1890 г. занятия в школе проводил священник –отец Василий, а с 1890 г., когда было построено специальное школьное здание, уроки проводила первая учительница-Мария Федоровна. Всего в 1917 году обучалось 30 человек. До  1937 г. , окончив 4 класса, дети продолжали своё образование в </a:t>
            </a:r>
            <a:r>
              <a:rPr lang="ru-RU" sz="3200" dirty="0" err="1" smtClean="0"/>
              <a:t>Аромашевской</a:t>
            </a:r>
            <a:r>
              <a:rPr lang="ru-RU" sz="3200" dirty="0" smtClean="0"/>
              <a:t> школе.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В 2018 г. в Филиале МАОУ «</a:t>
            </a:r>
            <a:r>
              <a:rPr lang="ru-RU" sz="3600" dirty="0" err="1" smtClean="0"/>
              <a:t>Аромашевская</a:t>
            </a:r>
            <a:r>
              <a:rPr lang="ru-RU" sz="3600" dirty="0" smtClean="0"/>
              <a:t> СОШ им. В.Д. </a:t>
            </a:r>
            <a:r>
              <a:rPr lang="ru-RU" sz="3600" dirty="0" err="1" smtClean="0"/>
              <a:t>Кармацкого</a:t>
            </a:r>
            <a:r>
              <a:rPr lang="ru-RU" sz="3600" dirty="0" smtClean="0"/>
              <a:t>» работает 9 педагогов, обучается 32 человека</a:t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22529" name="Picture 1" descr="C:\Users\Администратор\Desktop\КРАЕВЕДЕНИЕ\DSC03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3214686"/>
            <a:ext cx="3600206" cy="27001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Директор – ты хозяин школы,</a:t>
            </a:r>
            <a:br>
              <a:rPr lang="ru-RU" dirty="0" smtClean="0"/>
            </a:br>
            <a:r>
              <a:rPr lang="ru-RU" dirty="0" smtClean="0"/>
              <a:t>Ответственность большая на твоих плечах.</a:t>
            </a:r>
            <a:br>
              <a:rPr lang="ru-RU" dirty="0" smtClean="0"/>
            </a:br>
            <a:r>
              <a:rPr lang="ru-RU" dirty="0" smtClean="0"/>
              <a:t>Наставник справедливый ты для педагогов,</a:t>
            </a:r>
            <a:br>
              <a:rPr lang="ru-RU" dirty="0" smtClean="0"/>
            </a:br>
            <a:r>
              <a:rPr lang="ru-RU" dirty="0" smtClean="0"/>
              <a:t>Пример великий для всех нас ребят.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В разные годы  директорами нашей школы были:</a:t>
            </a:r>
            <a:br>
              <a:rPr lang="ru-RU" dirty="0" smtClean="0"/>
            </a:br>
            <a:r>
              <a:rPr lang="ru-RU" b="1" u="sng" dirty="0" smtClean="0"/>
              <a:t>Стельмах Максим  Терентьевич</a:t>
            </a:r>
            <a:br>
              <a:rPr lang="ru-RU" b="1" u="sng" dirty="0" smtClean="0"/>
            </a:br>
            <a:r>
              <a:rPr lang="ru-RU" sz="2800" dirty="0" smtClean="0"/>
              <a:t>Директор  </a:t>
            </a:r>
            <a:r>
              <a:rPr lang="ru-RU" sz="2800" dirty="0" err="1" smtClean="0"/>
              <a:t>Кармацкой</a:t>
            </a:r>
            <a:r>
              <a:rPr lang="ru-RU" sz="2800" dirty="0" smtClean="0"/>
              <a:t>  неполной  средней школы,</a:t>
            </a:r>
            <a:br>
              <a:rPr lang="ru-RU" sz="2800" dirty="0" smtClean="0"/>
            </a:br>
            <a:r>
              <a:rPr lang="ru-RU" sz="2800" dirty="0" smtClean="0"/>
              <a:t>22 августа 1937 года- 27 июня 19 39 год </a:t>
            </a:r>
            <a:br>
              <a:rPr lang="ru-RU" sz="2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l="73454" t="76923" r="2878"/>
          <a:stretch>
            <a:fillRect/>
          </a:stretch>
        </p:blipFill>
        <p:spPr bwMode="auto">
          <a:xfrm>
            <a:off x="3714744" y="3214686"/>
            <a:ext cx="234449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Директор  </a:t>
            </a:r>
            <a:r>
              <a:rPr lang="ru-RU" sz="4000" dirty="0" err="1" smtClean="0"/>
              <a:t>Кармацкой</a:t>
            </a:r>
            <a:r>
              <a:rPr lang="ru-RU" sz="4000" dirty="0" smtClean="0"/>
              <a:t>  неполной  средней школы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ru-RU" dirty="0" err="1" smtClean="0"/>
              <a:t>Бахаров</a:t>
            </a:r>
            <a:r>
              <a:rPr lang="ru-RU" dirty="0" smtClean="0"/>
              <a:t> П.И.: 31 августа 1939 года -  </a:t>
            </a:r>
          </a:p>
          <a:p>
            <a:pPr lvl="0">
              <a:buNone/>
            </a:pPr>
            <a:r>
              <a:rPr lang="ru-RU" dirty="0" smtClean="0"/>
              <a:t>1 января 1942 года.</a:t>
            </a:r>
          </a:p>
          <a:p>
            <a:pPr lvl="0"/>
            <a:r>
              <a:rPr lang="ru-RU" dirty="0" smtClean="0"/>
              <a:t>Сафонов К.Н.: 1 января 1942 года – 1 июня 1942 года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ru-RU" dirty="0" err="1" smtClean="0"/>
              <a:t>Ядрышникова</a:t>
            </a:r>
            <a:r>
              <a:rPr lang="ru-RU" dirty="0" smtClean="0"/>
              <a:t> Клавдия </a:t>
            </a:r>
            <a:r>
              <a:rPr lang="ru-RU" dirty="0" err="1" smtClean="0"/>
              <a:t>Феофановна</a:t>
            </a:r>
            <a:r>
              <a:rPr lang="ru-RU" dirty="0" smtClean="0"/>
              <a:t>: 1 июня 1942 года – 25 августа 1943 года.</a:t>
            </a:r>
          </a:p>
          <a:p>
            <a:pPr lvl="0"/>
            <a:r>
              <a:rPr lang="ru-RU" dirty="0" err="1" smtClean="0"/>
              <a:t>Ширшова</a:t>
            </a:r>
            <a:r>
              <a:rPr lang="ru-RU" dirty="0" smtClean="0"/>
              <a:t> Е.П.: 25 августа 1943 года – 10 сентября 1945года.</a:t>
            </a:r>
          </a:p>
          <a:p>
            <a:pPr lvl="0"/>
            <a:r>
              <a:rPr lang="ru-RU" dirty="0" err="1" smtClean="0"/>
              <a:t>Пузырёв</a:t>
            </a:r>
            <a:r>
              <a:rPr lang="ru-RU" dirty="0" smtClean="0"/>
              <a:t> Н.А.: 10 сентября 1945 года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Директора  </a:t>
            </a:r>
            <a:r>
              <a:rPr lang="ru-RU" b="1" dirty="0" err="1" smtClean="0"/>
              <a:t>Кармацкой</a:t>
            </a:r>
            <a:r>
              <a:rPr lang="ru-RU" b="1" dirty="0" smtClean="0"/>
              <a:t>  семилетней школы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000" b="1" dirty="0" err="1" smtClean="0"/>
              <a:t>Игнатюк</a:t>
            </a:r>
            <a:r>
              <a:rPr lang="ru-RU" sz="2000" b="1" dirty="0" smtClean="0"/>
              <a:t> Алексей Григорьевич:</a:t>
            </a:r>
          </a:p>
          <a:p>
            <a:r>
              <a:rPr lang="ru-RU" sz="2000" dirty="0" smtClean="0"/>
              <a:t>20 ноября 1945г- 20 августа 1949 года</a:t>
            </a:r>
          </a:p>
          <a:p>
            <a:pPr>
              <a:buNone/>
            </a:pPr>
            <a:endParaRPr lang="ru-RU" sz="2000" dirty="0" smtClean="0"/>
          </a:p>
          <a:p>
            <a:r>
              <a:rPr lang="ru-RU" sz="2000" b="1" dirty="0" smtClean="0"/>
              <a:t>Яковлев В.В.: </a:t>
            </a:r>
            <a:r>
              <a:rPr lang="ru-RU" sz="2000" dirty="0" smtClean="0"/>
              <a:t>20 августа 1949 года-13 февраля 1951 года.</a:t>
            </a:r>
          </a:p>
          <a:p>
            <a:pPr>
              <a:buNone/>
            </a:pPr>
            <a:endParaRPr lang="ru-RU" sz="2000" dirty="0" smtClean="0"/>
          </a:p>
          <a:p>
            <a:r>
              <a:rPr lang="ru-RU" sz="2000" b="1" dirty="0" smtClean="0"/>
              <a:t>Агапов Алексей Васильевич</a:t>
            </a:r>
            <a:r>
              <a:rPr lang="ru-RU" sz="2000" dirty="0" smtClean="0"/>
              <a:t>: </a:t>
            </a:r>
          </a:p>
          <a:p>
            <a:r>
              <a:rPr lang="ru-RU" sz="2000" dirty="0" smtClean="0"/>
              <a:t>13 февраля 1951 года-23 июля 1957 года</a:t>
            </a:r>
          </a:p>
          <a:p>
            <a:pPr>
              <a:buNone/>
            </a:pPr>
            <a:endParaRPr lang="ru-RU" sz="2000" dirty="0" smtClean="0"/>
          </a:p>
          <a:p>
            <a:endParaRPr lang="ru-RU" sz="2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2000" b="1" dirty="0" smtClean="0"/>
              <a:t>Акимов Фёдор Гаврилович</a:t>
            </a:r>
            <a:r>
              <a:rPr lang="ru-RU" sz="2000" dirty="0" smtClean="0"/>
              <a:t>: </a:t>
            </a:r>
          </a:p>
          <a:p>
            <a:r>
              <a:rPr lang="ru-RU" sz="2000" dirty="0" smtClean="0"/>
              <a:t>23 июля 1957 года-                                                           17мая 1958 года.</a:t>
            </a:r>
          </a:p>
          <a:p>
            <a:pPr>
              <a:buNone/>
            </a:pPr>
            <a:endParaRPr lang="ru-RU" sz="2000" dirty="0" smtClean="0"/>
          </a:p>
          <a:p>
            <a:r>
              <a:rPr lang="ru-RU" sz="2000" b="1" dirty="0" smtClean="0"/>
              <a:t>Агапов Алексей Васильевич: </a:t>
            </a:r>
          </a:p>
          <a:p>
            <a:r>
              <a:rPr lang="ru-RU" sz="2000" dirty="0" smtClean="0"/>
              <a:t>17мая 1958 года- 10 августа 1962года</a:t>
            </a:r>
          </a:p>
          <a:p>
            <a:endParaRPr lang="ru-RU" sz="2000" dirty="0" smtClean="0"/>
          </a:p>
          <a:p>
            <a:r>
              <a:rPr lang="ru-RU" sz="2000" b="1" dirty="0" smtClean="0"/>
              <a:t>Галкин Владимир Тихонович</a:t>
            </a:r>
            <a:r>
              <a:rPr lang="ru-RU" sz="2000" dirty="0" smtClean="0"/>
              <a:t>: </a:t>
            </a:r>
          </a:p>
          <a:p>
            <a:r>
              <a:rPr lang="ru-RU" sz="2000" dirty="0" smtClean="0"/>
              <a:t>10.08.1962г-      15.07.1966года</a:t>
            </a:r>
          </a:p>
          <a:p>
            <a:endParaRPr lang="ru-RU" sz="2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Директора  </a:t>
            </a:r>
            <a:r>
              <a:rPr lang="ru-RU" b="1" dirty="0" err="1" smtClean="0"/>
              <a:t>Кармацкой</a:t>
            </a:r>
            <a:r>
              <a:rPr lang="ru-RU" b="1" dirty="0" smtClean="0"/>
              <a:t>  средней школы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dirty="0" err="1" smtClean="0"/>
              <a:t>Цилина</a:t>
            </a:r>
            <a:r>
              <a:rPr lang="ru-RU" b="1" dirty="0" smtClean="0"/>
              <a:t> Анастасия Иосифовна:</a:t>
            </a:r>
            <a:endParaRPr lang="ru-RU" dirty="0" smtClean="0"/>
          </a:p>
          <a:p>
            <a:r>
              <a:rPr lang="ru-RU" b="1" dirty="0" smtClean="0"/>
              <a:t> 15.07.1966г –       декабрь  1980года. </a:t>
            </a:r>
          </a:p>
          <a:p>
            <a:r>
              <a:rPr lang="ru-RU" b="1" dirty="0" smtClean="0"/>
              <a:t>Работала учителем географии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3010" name="Picture 2" descr="C:\Users\Администратор\Desktop\КРАЕВЕДЕНИЕ\Цилина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1429" y="1600200"/>
            <a:ext cx="3150141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dirty="0" err="1" smtClean="0"/>
              <a:t>Чалышева</a:t>
            </a:r>
            <a:r>
              <a:rPr lang="ru-RU" b="1" dirty="0" smtClean="0"/>
              <a:t> Антонина Петровна:</a:t>
            </a:r>
            <a:endParaRPr lang="ru-RU" dirty="0" smtClean="0"/>
          </a:p>
          <a:p>
            <a:r>
              <a:rPr lang="ru-RU" b="1" dirty="0" smtClean="0"/>
              <a:t>декабрь 1980г- июль 1984г</a:t>
            </a:r>
            <a:endParaRPr lang="ru-RU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 l="60741" t="9468" r="32292" b="85741"/>
          <a:stretch>
            <a:fillRect/>
          </a:stretch>
        </p:blipFill>
        <p:spPr bwMode="auto">
          <a:xfrm>
            <a:off x="1000100" y="928670"/>
            <a:ext cx="335758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785794"/>
            <a:ext cx="4038600" cy="5340369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Ермолаев Николай Васильевич: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июль 1984г-август 1985г </a:t>
            </a:r>
          </a:p>
          <a:p>
            <a:pPr>
              <a:buNone/>
            </a:pPr>
            <a:r>
              <a:rPr lang="ru-RU" dirty="0" smtClean="0"/>
              <a:t>август 1992 г – сентябрь 2001г.</a:t>
            </a:r>
          </a:p>
          <a:p>
            <a:pPr>
              <a:buNone/>
            </a:pPr>
            <a:r>
              <a:rPr lang="ru-RU" sz="2400" dirty="0" smtClean="0"/>
              <a:t>Работал учителем истории, обществознания, физ. культуры.</a:t>
            </a:r>
          </a:p>
          <a:p>
            <a:pPr>
              <a:buNone/>
            </a:pPr>
            <a:r>
              <a:rPr lang="ru-RU" sz="2400" dirty="0" smtClean="0"/>
              <a:t>По сегодняшний день в качестве инструктора по спорту привлекает школьников к занятиям физ. культурой и спортом.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lum contrast="-6000"/>
          </a:blip>
          <a:srcRect l="63028" t="21893" r="29247" b="56099"/>
          <a:stretch>
            <a:fillRect/>
          </a:stretch>
        </p:blipFill>
        <p:spPr bwMode="auto">
          <a:xfrm>
            <a:off x="5143504" y="1428736"/>
            <a:ext cx="2786082" cy="3857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7158" y="1214422"/>
            <a:ext cx="4500594" cy="4911741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Калиничева Тамара Александровна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август 1985г- август 1991год. Работала </a:t>
            </a:r>
            <a:r>
              <a:rPr lang="ru-RU" dirty="0" err="1" smtClean="0"/>
              <a:t>завучем,учителем</a:t>
            </a:r>
            <a:r>
              <a:rPr lang="ru-RU" dirty="0" smtClean="0"/>
              <a:t> английского языка .</a:t>
            </a:r>
          </a:p>
          <a:p>
            <a:pPr>
              <a:buNone/>
            </a:pPr>
            <a:r>
              <a:rPr lang="ru-RU" dirty="0" smtClean="0"/>
              <a:t>Имеет звание «Отличник народного просвещения».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6083" name="Рисунок 1" descr="DSC052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143248"/>
            <a:ext cx="4221693" cy="315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7166"/>
            <a:ext cx="3788116" cy="3082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err="1" smtClean="0"/>
              <a:t>Комляков</a:t>
            </a:r>
            <a:r>
              <a:rPr lang="ru-RU" b="1" dirty="0" smtClean="0"/>
              <a:t> Александр Владимирович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август 1991г-август 1992 года </a:t>
            </a:r>
          </a:p>
          <a:p>
            <a:pPr>
              <a:buNone/>
            </a:pPr>
            <a:r>
              <a:rPr lang="ru-RU" dirty="0" smtClean="0"/>
              <a:t>Преподавал </a:t>
            </a:r>
            <a:r>
              <a:rPr lang="ru-RU" dirty="0" err="1" smtClean="0"/>
              <a:t>физику,математику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1428736"/>
            <a:ext cx="271464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 сентября 1937 года в с. </a:t>
            </a:r>
            <a:r>
              <a:rPr lang="ru-RU" dirty="0" err="1" smtClean="0"/>
              <a:t>Кармацкое</a:t>
            </a:r>
            <a:r>
              <a:rPr lang="ru-RU" dirty="0" smtClean="0"/>
              <a:t> открылась первая неполная средняя школа с четырьмя начальными и тремя пятыми классами с охватом 300 человек.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Молчанова Ольга Владимировна: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сентябрь 2001г- 14.01.2006года.</a:t>
            </a:r>
          </a:p>
          <a:p>
            <a:pPr>
              <a:buNone/>
            </a:pPr>
            <a:r>
              <a:rPr lang="ru-RU" dirty="0" smtClean="0"/>
              <a:t>Учитель математики.</a:t>
            </a:r>
          </a:p>
          <a:p>
            <a:endParaRPr lang="ru-RU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 r="48180" b="54372"/>
          <a:stretch>
            <a:fillRect/>
          </a:stretch>
        </p:blipFill>
        <p:spPr bwMode="auto">
          <a:xfrm>
            <a:off x="5000628" y="857232"/>
            <a:ext cx="2886075" cy="419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500042"/>
            <a:ext cx="4038600" cy="5626121"/>
          </a:xfrm>
        </p:spPr>
        <p:txBody>
          <a:bodyPr/>
          <a:lstStyle/>
          <a:p>
            <a:pPr>
              <a:buNone/>
            </a:pPr>
            <a:r>
              <a:rPr lang="ru-RU" b="1" dirty="0" err="1" smtClean="0"/>
              <a:t>Ковалец</a:t>
            </a:r>
            <a:r>
              <a:rPr lang="ru-RU" b="1" dirty="0" smtClean="0"/>
              <a:t> Людмила Александровна: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14.01.2006г – 25 .08. 2009года.</a:t>
            </a:r>
          </a:p>
          <a:p>
            <a:pPr>
              <a:buNone/>
            </a:pPr>
            <a:r>
              <a:rPr lang="ru-RU" dirty="0" smtClean="0"/>
              <a:t>Учитель начальных классов.</a:t>
            </a:r>
          </a:p>
          <a:p>
            <a:pPr>
              <a:buNone/>
            </a:pPr>
            <a:r>
              <a:rPr lang="ru-RU" dirty="0" smtClean="0"/>
              <a:t>Имеет звание «Отличник народного просвещения».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9154" name="Рисунок 2" descr="DSC052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642918"/>
            <a:ext cx="2941638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Дёмина Елена Александровна</a:t>
            </a:r>
          </a:p>
          <a:p>
            <a:pPr>
              <a:buNone/>
            </a:pPr>
            <a:r>
              <a:rPr lang="ru-RU" dirty="0" smtClean="0"/>
              <a:t>25 .08. 2009г – по настоящее время </a:t>
            </a:r>
          </a:p>
          <a:p>
            <a:endParaRPr lang="ru-RU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1071546"/>
            <a:ext cx="400052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период с 1969 года  по 2017 год было 46 выпусков учащихся, 14 человек  окончили школу с серебряной медалью , одна ученица с золотой медалью (за особые успехи в обучении).</a:t>
            </a: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 Казалось, маленькая школа,</a:t>
            </a:r>
            <a:br>
              <a:rPr lang="ru-RU" dirty="0" smtClean="0"/>
            </a:br>
            <a:r>
              <a:rPr lang="ru-RU" dirty="0" smtClean="0"/>
              <a:t>Но знаменитостей не счесть.</a:t>
            </a:r>
            <a:br>
              <a:rPr lang="ru-RU" dirty="0" smtClean="0"/>
            </a:br>
            <a:r>
              <a:rPr lang="ru-RU" dirty="0" smtClean="0"/>
              <a:t>Ученые и инженеры,</a:t>
            </a:r>
            <a:br>
              <a:rPr lang="ru-RU" dirty="0" smtClean="0"/>
            </a:br>
            <a:r>
              <a:rPr lang="ru-RU" dirty="0" smtClean="0"/>
              <a:t>И бизнесмены  тоже есть.</a:t>
            </a:r>
            <a:br>
              <a:rPr lang="ru-RU" dirty="0" smtClean="0"/>
            </a:br>
            <a:r>
              <a:rPr lang="ru-RU" dirty="0" smtClean="0"/>
              <a:t>Экономисты , комбайнёры</a:t>
            </a:r>
            <a:br>
              <a:rPr lang="ru-RU" dirty="0" smtClean="0"/>
            </a:br>
            <a:r>
              <a:rPr lang="ru-RU" dirty="0" smtClean="0"/>
              <a:t>Спортсмены, учителя, врачи...</a:t>
            </a:r>
            <a:br>
              <a:rPr lang="ru-RU" dirty="0" smtClean="0"/>
            </a:br>
            <a:r>
              <a:rPr lang="ru-RU" dirty="0" smtClean="0"/>
              <a:t>Во всех профессиях, наверно,</a:t>
            </a:r>
            <a:br>
              <a:rPr lang="ru-RU" dirty="0" smtClean="0"/>
            </a:br>
            <a:r>
              <a:rPr lang="ru-RU" dirty="0" smtClean="0"/>
              <a:t>Есть бывшие ученики.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200" dirty="0" smtClean="0"/>
              <a:t>Наши выпускники</a:t>
            </a:r>
            <a:endParaRPr lang="ru-RU" sz="32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14348" y="1214423"/>
          <a:ext cx="8072492" cy="5233747"/>
        </p:xfrm>
        <a:graphic>
          <a:graphicData uri="http://schemas.openxmlformats.org/drawingml/2006/table">
            <a:tbl>
              <a:tblPr/>
              <a:tblGrid>
                <a:gridCol w="2955109"/>
                <a:gridCol w="648681"/>
                <a:gridCol w="4468702"/>
              </a:tblGrid>
              <a:tr h="4389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Передернин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Сергей Федорович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1978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г.Москва, госпитаталь им.Вишневского, хирург, награжден двумя оденами А.Невского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4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Басов Иван Иванович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1981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г.Тюмень, бизнесмен 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Головенских Елена Васильевна 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1987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журналист</a:t>
                      </a:r>
                      <a:endParaRPr lang="ru-RU" sz="14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4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Филимонов Андрей Петрович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1988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г.Тюмень, директор ДОЛ «Детство»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Горшунова Евгения Ивановна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1988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Преподаватель ФГБОУ ВПО «Государственный Аграрный университет Северного Зауралья» 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Коршунов Евгений Дмитриевич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1990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г.Ноябрьск , бизнесмен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94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Степанюк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Светлана Викторовна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1990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МАОУ «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Аромашевская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СОШ им. В.Д.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Кармацкого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», учитель истории и обществознания награждена грамотой Министерства образования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4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Богачков Андрей Фёдорович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1991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директор ДДТ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руководитель кружка «Безопасное колесо»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Соснин Владимир Анатольевич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1995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г.Балашиха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майор, заместитель командира артиллерийско-зенитного дивизиона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Селиверстова Татьяна Викторовна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2000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г.Тюмень, учитель истории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3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Ермолаев Юрий Николаевич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2001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Тульская воздушно-десантная  106 дивизия отдельного инженерно-саперного   батальона, капитан, командир роты 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5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Известкин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Игорь Сергеевич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2006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г.Тюмень,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хирург, заведующий хирургическим отделением,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2-я городская больница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077" marR="39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КРАЕВЕДЕНИЕ\вып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3040" y="1392936"/>
            <a:ext cx="6217920" cy="40721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2005 год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2178" y="1357298"/>
            <a:ext cx="7163715" cy="4667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2008 год</a:t>
            </a:r>
            <a:endParaRPr lang="ru-RU" dirty="0"/>
          </a:p>
        </p:txBody>
      </p:sp>
      <p:pic>
        <p:nvPicPr>
          <p:cNvPr id="4" name="Picture 2" descr="C:\Users\Администратор\Pictures\2018-01-30\009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5564" y="1534668"/>
            <a:ext cx="5452872" cy="3788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2013 год</a:t>
            </a:r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357298"/>
            <a:ext cx="7385073" cy="443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1939 году  принято решение о постройке при </a:t>
            </a:r>
            <a:r>
              <a:rPr lang="ru-RU" dirty="0" err="1" smtClean="0"/>
              <a:t>Кармацкой</a:t>
            </a:r>
            <a:r>
              <a:rPr lang="ru-RU" dirty="0" smtClean="0"/>
              <a:t> школе  интерната</a:t>
            </a:r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2014 год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143129" y="357145"/>
            <a:ext cx="4643429" cy="664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2017 год</a:t>
            </a:r>
            <a:endParaRPr lang="ru-RU" dirty="0"/>
          </a:p>
        </p:txBody>
      </p:sp>
      <p:pic>
        <p:nvPicPr>
          <p:cNvPr id="4" name="Picture 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000108"/>
            <a:ext cx="7000924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2016 год</a:t>
            </a:r>
            <a:endParaRPr lang="ru-RU" dirty="0"/>
          </a:p>
        </p:txBody>
      </p:sp>
      <p:pic>
        <p:nvPicPr>
          <p:cNvPr id="12290" name="Picture 2" descr="http://karm.aromedu.ru/wp-content/uploads/2016/05/P5231483-1024x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071546"/>
            <a:ext cx="6467452" cy="48505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7166"/>
            <a:ext cx="8229600" cy="1143000"/>
          </a:xfrm>
        </p:spPr>
        <p:txBody>
          <a:bodyPr/>
          <a:lstStyle/>
          <a:p>
            <a:r>
              <a:rPr lang="ru-RU" dirty="0" smtClean="0"/>
              <a:t>Наши выпускники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65707">
            <a:off x="435322" y="1502468"/>
            <a:ext cx="3194758" cy="4449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142984"/>
            <a:ext cx="2978150" cy="322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94715">
            <a:off x="5429256" y="1785926"/>
            <a:ext cx="3087687" cy="394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357298"/>
            <a:ext cx="3133725" cy="483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75321">
            <a:off x="353582" y="1072838"/>
            <a:ext cx="2501900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65705">
            <a:off x="5286380" y="1785926"/>
            <a:ext cx="3371850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25932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Учительство школы! </a:t>
            </a:r>
            <a:br>
              <a:rPr lang="ru-RU" dirty="0" smtClean="0"/>
            </a:br>
            <a:r>
              <a:rPr lang="ru-RU" dirty="0" smtClean="0"/>
              <a:t>Вы – гордость и цвет! </a:t>
            </a:r>
            <a:br>
              <a:rPr lang="ru-RU" dirty="0" smtClean="0"/>
            </a:br>
            <a:r>
              <a:rPr lang="ru-RU" dirty="0" smtClean="0"/>
              <a:t>Вас помним и любим </a:t>
            </a:r>
            <a:br>
              <a:rPr lang="ru-RU" dirty="0" smtClean="0"/>
            </a:br>
            <a:r>
              <a:rPr lang="ru-RU" dirty="0" smtClean="0"/>
              <a:t>Спустя много лет! </a:t>
            </a:r>
            <a:endParaRPr lang="ru-RU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Ширшова Лидия Степановна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20" y="1357298"/>
            <a:ext cx="4429156" cy="4572032"/>
          </a:xfrm>
        </p:spPr>
        <p:txBody>
          <a:bodyPr/>
          <a:lstStyle/>
          <a:p>
            <a:pPr>
              <a:buNone/>
            </a:pPr>
            <a:r>
              <a:rPr lang="ru-RU" sz="1400" dirty="0" smtClean="0"/>
              <a:t>Родилась в селе Аромашево 5 сентября 1932 года. Окончив школу, она поступила в Тюменский государственный учительский институт. Работая в </a:t>
            </a:r>
            <a:r>
              <a:rPr lang="ru-RU" sz="1400" dirty="0" err="1" smtClean="0"/>
              <a:t>Кармацкой</a:t>
            </a:r>
            <a:r>
              <a:rPr lang="ru-RU" sz="1400" dirty="0" smtClean="0"/>
              <a:t> средней школе, она заочно окончила педагогический институт по специальности химик-биолог. В школе она полностью перешла на предмет биологию, заведовала пришкольным участком. Часто учеников под руководством Лидии Степановны награждали грамотами  и почетными званиями за опытническую работу на пришкольном участке и в производственной бригаде, созданной в 1970 году. О результатах опытнической работы производственной бригады отмечалось и на Выставке Достижений Народного Хозяйства СССР.  В 1971году был построен лагерь «Березка». Заведовали лагерем Лидия Степановна и </a:t>
            </a:r>
            <a:r>
              <a:rPr lang="ru-RU" sz="1400" dirty="0" err="1" smtClean="0"/>
              <a:t>Чалышев</a:t>
            </a:r>
            <a:r>
              <a:rPr lang="ru-RU" sz="1400" dirty="0" smtClean="0"/>
              <a:t> Николай Петрович.</a:t>
            </a:r>
            <a:br>
              <a:rPr lang="ru-RU" sz="1400" dirty="0" smtClean="0"/>
            </a:br>
            <a:r>
              <a:rPr lang="ru-RU" sz="1400" dirty="0" smtClean="0"/>
              <a:t>За свой многолетний труд Лидия Степановна была награждена медалями: «Участник ВДНХ2, «Ветеран труда», «Почетный учитель района» и др.</a:t>
            </a:r>
            <a:br>
              <a:rPr lang="ru-RU" sz="1400" dirty="0" smtClean="0"/>
            </a:br>
            <a:r>
              <a:rPr lang="ru-RU" sz="1400" dirty="0" smtClean="0"/>
              <a:t> </a:t>
            </a:r>
            <a:br>
              <a:rPr lang="ru-RU" sz="1400" dirty="0" smtClean="0"/>
            </a:br>
            <a:r>
              <a:rPr lang="ru-RU" sz="140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1026" name="Picture 2" descr="C:\Users\Администратор\Desktop\КРАЕВЕДЕНИЕ\Ширшова Л С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244920" y="1398353"/>
            <a:ext cx="3013101" cy="3762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Лысякова</a:t>
            </a:r>
            <a:r>
              <a:rPr lang="ru-RU" b="1" dirty="0" smtClean="0"/>
              <a:t> Нина Ивановна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043758" cy="4525963"/>
          </a:xfrm>
        </p:spPr>
        <p:txBody>
          <a:bodyPr/>
          <a:lstStyle/>
          <a:p>
            <a:pPr>
              <a:buNone/>
            </a:pPr>
            <a:r>
              <a:rPr lang="ru-RU" sz="1800" dirty="0" smtClean="0"/>
              <a:t>С августа 1940 года Нина Ивановна работала в </a:t>
            </a:r>
            <a:r>
              <a:rPr lang="ru-RU" sz="1800" dirty="0" err="1" smtClean="0"/>
              <a:t>Кармацкой</a:t>
            </a:r>
            <a:r>
              <a:rPr lang="ru-RU" sz="1800" dirty="0" smtClean="0"/>
              <a:t>  по июнь 1945года. «Первый год, когда я приехала в </a:t>
            </a:r>
            <a:r>
              <a:rPr lang="ru-RU" sz="1800" dirty="0" err="1" smtClean="0"/>
              <a:t>Кармацкую</a:t>
            </a:r>
            <a:r>
              <a:rPr lang="ru-RU" sz="1800" dirty="0" smtClean="0"/>
              <a:t> школу, у меня был 3-ий класс, в классе было 47 человек. Директором школы был </a:t>
            </a:r>
            <a:r>
              <a:rPr lang="ru-RU" sz="1800" dirty="0" err="1" smtClean="0"/>
              <a:t>Тарабанов</a:t>
            </a:r>
            <a:r>
              <a:rPr lang="ru-RU" sz="1800" dirty="0" smtClean="0"/>
              <a:t> Василий Трофимович. Он был очень душевным человеком. Встретили меня в деревне хорошо. Квартир в то время для учителей не было, определили меня на квартиру к хозяевам, а потом хозяйка взяла на квартиру еще 4-х учеников.  Вот мы и жили 5 человек в маленькой комнате, спали на полу».</a:t>
            </a:r>
          </a:p>
          <a:p>
            <a:pPr>
              <a:buNone/>
            </a:pPr>
            <a:r>
              <a:rPr lang="ru-RU" sz="1800" dirty="0" smtClean="0"/>
              <a:t>В 1973 году Нину Ивановну наградили знаком «Победитель социалистического соревнования». В 1974 году Нина Ивановна ушла на пенсию, а в сентябре месяце ей вручили медаль «Ветеран труда».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Ширшова</a:t>
            </a:r>
            <a:r>
              <a:rPr lang="ru-RU" dirty="0" smtClean="0"/>
              <a:t> </a:t>
            </a:r>
            <a:r>
              <a:rPr lang="ru-RU" dirty="0" err="1" smtClean="0"/>
              <a:t>Харитина</a:t>
            </a:r>
            <a:r>
              <a:rPr lang="ru-RU" dirty="0" smtClean="0"/>
              <a:t> Павловна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sz="2400" dirty="0" smtClean="0"/>
              <a:t>    Более тридцати лет преподавала русский язык и литературу. Любовь к языку, художественному слову, умение донести это до учеников- ее профессиональная черта. Вся её жизнь -замечательный пример для учеников, учителей, родителей.</a:t>
            </a:r>
            <a:endParaRPr lang="ru-RU" sz="2400" dirty="0"/>
          </a:p>
        </p:txBody>
      </p:sp>
      <p:pic>
        <p:nvPicPr>
          <p:cNvPr id="73729" name="Picture 1" descr="F:\DCIM\101MSDCF\DSC03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71612"/>
            <a:ext cx="3956673" cy="29670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dirty="0" err="1" smtClean="0"/>
              <a:t>Чалышев</a:t>
            </a:r>
            <a:r>
              <a:rPr lang="ru-RU" dirty="0" smtClean="0"/>
              <a:t> Николай Петрович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В 1954 г. поступил учиться в техникум. В 1961 г. поступает на работу в </a:t>
            </a:r>
            <a:r>
              <a:rPr lang="ru-RU" dirty="0" err="1" smtClean="0"/>
              <a:t>Кармацкую</a:t>
            </a:r>
            <a:r>
              <a:rPr lang="ru-RU" dirty="0" smtClean="0"/>
              <a:t> школу учителем производственного обучения и </a:t>
            </a:r>
            <a:r>
              <a:rPr lang="ru-RU" dirty="0" err="1" smtClean="0"/>
              <a:t>черчения.Проработал</a:t>
            </a:r>
            <a:r>
              <a:rPr lang="ru-RU" dirty="0" smtClean="0"/>
              <a:t> до 1989 г.Последние годы преподавал труд и военное дело.</a:t>
            </a:r>
            <a:endParaRPr lang="ru-RU" dirty="0"/>
          </a:p>
        </p:txBody>
      </p:sp>
      <p:pic>
        <p:nvPicPr>
          <p:cNvPr id="72705" name="Picture 1" descr="F:\DCIM\101MSDCF\DSC03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053267" y="1804593"/>
            <a:ext cx="5290390" cy="39671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Передернин</a:t>
            </a:r>
            <a:r>
              <a:rPr lang="ru-RU" dirty="0" smtClean="0"/>
              <a:t> Федор Николаевич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sz="2000" dirty="0" smtClean="0"/>
              <a:t>       </a:t>
            </a:r>
            <a:r>
              <a:rPr lang="ru-RU" sz="2400" dirty="0" smtClean="0"/>
              <a:t>В 1970 </a:t>
            </a:r>
            <a:r>
              <a:rPr lang="ru-RU" sz="2400" dirty="0" err="1" smtClean="0"/>
              <a:t>г.,закончив</a:t>
            </a:r>
            <a:r>
              <a:rPr lang="ru-RU" sz="2400" dirty="0" smtClean="0"/>
              <a:t> Тюменский педагогический институт, получил направление в только что открывшуюся </a:t>
            </a:r>
            <a:r>
              <a:rPr lang="ru-RU" sz="2400" dirty="0" err="1" smtClean="0"/>
              <a:t>Кармацкую</a:t>
            </a:r>
            <a:r>
              <a:rPr lang="ru-RU" sz="2400" dirty="0" smtClean="0"/>
              <a:t> среднюю школу преподавателем физики. Уделял особое внимание  связи теории и практики. Вел большую внеклассную работу.</a:t>
            </a:r>
            <a:endParaRPr lang="ru-RU" sz="2400" dirty="0"/>
          </a:p>
        </p:txBody>
      </p:sp>
      <p:pic>
        <p:nvPicPr>
          <p:cNvPr id="67586" name="Picture 2" descr="C:\Users\Администратор\Pictures\2018-02-01\00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7500" y="1857364"/>
            <a:ext cx="4068338" cy="29822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 Осадчая  Мария Григорьевна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sz="1800" b="1" dirty="0" smtClean="0"/>
              <a:t>Преподавала  математику и географию,</a:t>
            </a:r>
            <a:r>
              <a:rPr lang="ru-RU" sz="1800" dirty="0" smtClean="0"/>
              <a:t> </a:t>
            </a:r>
            <a:r>
              <a:rPr lang="ru-RU" sz="1800" b="1" dirty="0" smtClean="0"/>
              <a:t>вела драматический кружок.</a:t>
            </a:r>
          </a:p>
          <a:p>
            <a:pPr>
              <a:buNone/>
            </a:pPr>
            <a:r>
              <a:rPr lang="ru-RU" sz="1800" dirty="0" smtClean="0"/>
              <a:t>Из воспоминаний.</a:t>
            </a:r>
          </a:p>
          <a:p>
            <a:pPr>
              <a:buFontTx/>
              <a:buChar char="-"/>
            </a:pPr>
            <a:r>
              <a:rPr lang="ru-RU" sz="1800" i="1" dirty="0" smtClean="0"/>
              <a:t>В то время директором был </a:t>
            </a:r>
            <a:r>
              <a:rPr lang="ru-RU" sz="1800" i="1" dirty="0" err="1" smtClean="0"/>
              <a:t>Стэльмах</a:t>
            </a:r>
            <a:r>
              <a:rPr lang="ru-RU" sz="1800" i="1" dirty="0" smtClean="0"/>
              <a:t> Макс Терентьевич, а завучем - Яковлев Василий Васильевич. Коллектив состоял из 9 человек. В двух 5-х классах училось около 75 человек. Было две классные комнаты. Учительская находилась в отсеке коридора. Был организован большой струнный оркестр под предводительством </a:t>
            </a:r>
            <a:r>
              <a:rPr lang="ru-RU" sz="1800" i="1" dirty="0" err="1" smtClean="0"/>
              <a:t>Стэльмаха</a:t>
            </a:r>
            <a:r>
              <a:rPr lang="ru-RU" sz="1800" i="1" dirty="0" smtClean="0"/>
              <a:t> М.Т. </a:t>
            </a:r>
          </a:p>
          <a:p>
            <a:pPr>
              <a:buFontTx/>
              <a:buChar char="-"/>
            </a:pPr>
            <a:r>
              <a:rPr lang="ru-RU" sz="1800" dirty="0" smtClean="0"/>
              <a:t> </a:t>
            </a:r>
          </a:p>
          <a:p>
            <a:endParaRPr lang="ru-RU" dirty="0"/>
          </a:p>
        </p:txBody>
      </p:sp>
      <p:pic>
        <p:nvPicPr>
          <p:cNvPr id="16385" name="Picture 1" descr="F:\DCIM\101MSDCF\DSC03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688962" y="1715566"/>
            <a:ext cx="4196310" cy="34930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Чалышева</a:t>
            </a:r>
            <a:r>
              <a:rPr lang="ru-RU" b="1" dirty="0" smtClean="0"/>
              <a:t> Антонина Петровна</a:t>
            </a:r>
            <a:r>
              <a:rPr lang="ru-RU" dirty="0" smtClean="0"/>
              <a:t> </a:t>
            </a:r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1600" dirty="0" smtClean="0"/>
              <a:t>В 1950-м году Антонина Петровна заочно поступила  учиться в Тюменский пединститут. В 1952 году ее перевели работать в </a:t>
            </a:r>
            <a:r>
              <a:rPr lang="ru-RU" sz="1600" dirty="0" err="1" smtClean="0"/>
              <a:t>Кармацкую</a:t>
            </a:r>
            <a:r>
              <a:rPr lang="ru-RU" sz="1600" dirty="0" smtClean="0"/>
              <a:t> семилетнюю школу преподавателем русского языка и литературы. Только в </a:t>
            </a:r>
            <a:r>
              <a:rPr lang="ru-RU" sz="1600" dirty="0" err="1" smtClean="0"/>
              <a:t>Кармацкой</a:t>
            </a:r>
            <a:r>
              <a:rPr lang="ru-RU" sz="1600" dirty="0" smtClean="0"/>
              <a:t> школе Антонина Петровна проработала 40 лет. При ней работали директорами: Агапов А.В., Галкин В.Т., </a:t>
            </a:r>
            <a:r>
              <a:rPr lang="ru-RU" sz="1600" dirty="0" err="1" smtClean="0"/>
              <a:t>Цилина</a:t>
            </a:r>
            <a:r>
              <a:rPr lang="ru-RU" sz="1600" dirty="0" smtClean="0"/>
              <a:t> А.И. Самой ей пришлось отработать около 20 лет завучем, а потом и директором.</a:t>
            </a:r>
          </a:p>
          <a:p>
            <a:r>
              <a:rPr lang="ru-RU" sz="1600" dirty="0" smtClean="0"/>
              <a:t>  За время работы Антонина Петровна награждена почетными грамотами, медалью « За доблестный труд», орденом «Знак почета», присвоено звание «Отличник народного образования»,  а в 1984 – медаль « Ветеран труда», с которой и пошла Антонина Петровна на заслуженный отдых.</a:t>
            </a:r>
          </a:p>
          <a:p>
            <a:endParaRPr lang="ru-RU" sz="1600" dirty="0" smtClean="0"/>
          </a:p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1714488"/>
            <a:ext cx="2071702" cy="277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Кармацких</a:t>
            </a:r>
            <a:r>
              <a:rPr lang="ru-RU" dirty="0" smtClean="0"/>
              <a:t> Мария Андреевна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1285860"/>
            <a:ext cx="4257676" cy="4525963"/>
          </a:xfrm>
        </p:spPr>
        <p:txBody>
          <a:bodyPr/>
          <a:lstStyle/>
          <a:p>
            <a:pPr>
              <a:buNone/>
            </a:pPr>
            <a:r>
              <a:rPr lang="ru-RU" sz="2400" dirty="0" smtClean="0"/>
              <a:t>В 1972 г., после окончания </a:t>
            </a:r>
            <a:r>
              <a:rPr lang="ru-RU" sz="2400" dirty="0" err="1" smtClean="0"/>
              <a:t>Ишимского</a:t>
            </a:r>
            <a:r>
              <a:rPr lang="ru-RU" sz="2400" dirty="0" smtClean="0"/>
              <a:t> пединститута работает преподавателем русского языка и литературы, учителем начальных </a:t>
            </a:r>
            <a:r>
              <a:rPr lang="ru-RU" sz="2400" dirty="0" err="1" smtClean="0"/>
              <a:t>классов.Через</a:t>
            </a:r>
            <a:r>
              <a:rPr lang="ru-RU" sz="2400" dirty="0" smtClean="0"/>
              <a:t> её руки прошло много детей, но каждого  она старалась научить быть добрым и внимательным человеком.</a:t>
            </a:r>
            <a:endParaRPr lang="ru-RU" sz="2400" dirty="0"/>
          </a:p>
        </p:txBody>
      </p:sp>
      <p:pic>
        <p:nvPicPr>
          <p:cNvPr id="71681" name="Picture 1" descr="F:\DCIM\101MSDCF\DSC03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571612"/>
            <a:ext cx="3480345" cy="2609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Самойлова Вера Ильинична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28736"/>
            <a:ext cx="4038600" cy="4697427"/>
          </a:xfrm>
        </p:spPr>
        <p:txBody>
          <a:bodyPr/>
          <a:lstStyle/>
          <a:p>
            <a:pPr algn="r">
              <a:buNone/>
            </a:pPr>
            <a:r>
              <a:rPr lang="ru-RU" sz="1600" dirty="0" smtClean="0"/>
              <a:t>Выпускница  </a:t>
            </a:r>
            <a:r>
              <a:rPr lang="ru-RU" sz="1600" dirty="0" err="1" smtClean="0"/>
              <a:t>Кармацкой</a:t>
            </a:r>
            <a:r>
              <a:rPr lang="ru-RU" sz="1600" dirty="0" smtClean="0"/>
              <a:t> СОШ, работает в должности учителя русского языка и литературы. Награждена Почетной грамотой Министерства образования и науки Российской </a:t>
            </a:r>
            <a:r>
              <a:rPr lang="ru-RU" sz="1600" dirty="0" err="1" smtClean="0"/>
              <a:t>Федерации.Вера</a:t>
            </a:r>
            <a:r>
              <a:rPr lang="ru-RU" sz="1600" dirty="0" smtClean="0"/>
              <a:t> Ильинична - педагог с большим творческим потенциалом, в совершенстве владеющий методикой обучения и воспитания. Ее уроки отличаются интенсивностью, хорошим темпом, логической завершенностью, разнообразием форм, методов, высоким научно-теоретическим уровнем. самые эффективные приемы обучения.</a:t>
            </a:r>
          </a:p>
          <a:p>
            <a:endParaRPr lang="ru-RU" sz="2000" dirty="0"/>
          </a:p>
        </p:txBody>
      </p:sp>
      <p:pic>
        <p:nvPicPr>
          <p:cNvPr id="14337" name="Picture 1" descr="F:\DCIM\101MSDCF\DSC03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785926"/>
            <a:ext cx="3670876" cy="27527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Огородова</a:t>
            </a:r>
            <a:r>
              <a:rPr lang="ru-RU" dirty="0" smtClean="0"/>
              <a:t> Екатерина Герасимовна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sz="1800" dirty="0" smtClean="0"/>
              <a:t>Работала учителем химии и биологии в МОУ «</a:t>
            </a:r>
            <a:r>
              <a:rPr lang="ru-RU" sz="1800" dirty="0" err="1" smtClean="0"/>
              <a:t>Кармацкая</a:t>
            </a:r>
            <a:r>
              <a:rPr lang="ru-RU" sz="1800" dirty="0" smtClean="0"/>
              <a:t> СОШ» награждена грамотой Министерства общего и профессионального образования РФ.</a:t>
            </a:r>
          </a:p>
          <a:p>
            <a:pPr>
              <a:buNone/>
            </a:pPr>
            <a:r>
              <a:rPr lang="ru-RU" sz="1800" dirty="0" smtClean="0"/>
              <a:t>Ученики этого педагога- неоднократные призёры районных олимпиад. Многие годы заведовала пришкольным опытным участком.  Учащиеся под руководством учителя были участниками и призёрами областных выставок юных натуралистов. 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785926"/>
            <a:ext cx="2847975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Известкина</a:t>
            </a:r>
            <a:r>
              <a:rPr lang="ru-RU" dirty="0" smtClean="0"/>
              <a:t>  Галина Ивановна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1400" dirty="0" err="1" smtClean="0"/>
              <a:t>Извёсткина</a:t>
            </a:r>
            <a:r>
              <a:rPr lang="ru-RU" sz="1400" dirty="0" smtClean="0"/>
              <a:t> Галина Ивановна, учитель  начальных </a:t>
            </a:r>
            <a:r>
              <a:rPr lang="ru-RU" sz="1400" dirty="0" err="1" smtClean="0"/>
              <a:t>классов,русского</a:t>
            </a:r>
            <a:r>
              <a:rPr lang="ru-RU" sz="1400" dirty="0" smtClean="0"/>
              <a:t> языка и литературы всегда работала с желанием и увлечённостью. Каждый ученик для Галины Ивановны — личность. Педагог строит отношения на основе гармонии и сотрудничества,  способствует формированию интеллектуального, культурного и нравственного развития обучающихся. Ее ученики — участники школьного и муниципального этапов Всероссийской олимпиады, международной игры-конкурса «Русский медвежонок», 1 этапа областной предметной олимпиады учащихся основной школы,   «</a:t>
            </a:r>
            <a:r>
              <a:rPr lang="ru-RU" sz="1400" dirty="0" err="1" smtClean="0"/>
              <a:t>Креатив-фестиваля</a:t>
            </a:r>
            <a:r>
              <a:rPr lang="ru-RU" sz="1400" dirty="0" smtClean="0"/>
              <a:t> «Надежда», районных творческих конкурсов, конкурсов сочинений, областной акции «Символы региона».</a:t>
            </a:r>
            <a:endParaRPr lang="ru-RU" sz="1400" dirty="0"/>
          </a:p>
        </p:txBody>
      </p:sp>
      <p:pic>
        <p:nvPicPr>
          <p:cNvPr id="70658" name="Picture 2" descr="http://aromedu.ru/wp-content/uploads/2014/09/image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500174"/>
            <a:ext cx="3838575" cy="33242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Руль Галина Ивановна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sz="1600" dirty="0" smtClean="0"/>
              <a:t>Более 40 лет Галина Ивановна работала учителем английского языка. Компетентный, грамотный педагог, способный к профессиональному росту. Галина Ивановна - уважаемый в коллективе учителей человек. Именно  это помогло Галине Ивановне добиваться высоких результатов не только как учителю английского языка, но и как педагогу дополнительного образования - руководителю кружка «Безопасное колесо».</a:t>
            </a:r>
            <a:r>
              <a:rPr lang="ru-RU" dirty="0" smtClean="0"/>
              <a:t> </a:t>
            </a:r>
            <a:r>
              <a:rPr lang="ru-RU" sz="1400" dirty="0" smtClean="0"/>
              <a:t>Заслугой Галины Ивановны является и то, что четверо её воспитанников  стали абсолютными чемпионами России.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69634" name="Picture 2" descr="Untitled-Scanned-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857364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/>
              <a:t>Ермолаева  Валентина Ефимовна</a:t>
            </a:r>
            <a:r>
              <a:rPr lang="ru-RU" sz="3600" dirty="0" smtClean="0"/>
              <a:t> 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1400" b="1" dirty="0" smtClean="0"/>
              <a:t>Ермолаева  Валентина Ефимовна</a:t>
            </a:r>
            <a:r>
              <a:rPr lang="ru-RU" sz="1400" dirty="0" smtClean="0"/>
              <a:t> - за успехи в работе неоднократно награждена грамотами районного отдела образования и </a:t>
            </a:r>
            <a:r>
              <a:rPr lang="ru-RU" sz="1400" b="1" dirty="0" smtClean="0"/>
              <a:t>Департамента образования и науки Тюменской области.  </a:t>
            </a:r>
            <a:r>
              <a:rPr lang="ru-RU" sz="1400" dirty="0" smtClean="0"/>
              <a:t>Работала в МОУ «</a:t>
            </a:r>
            <a:r>
              <a:rPr lang="ru-RU" sz="1400" dirty="0" err="1" smtClean="0"/>
              <a:t>Кармацкая</a:t>
            </a:r>
            <a:r>
              <a:rPr lang="ru-RU" sz="1400" dirty="0" smtClean="0"/>
              <a:t> СОШ» социальным педагогом. Это человек творчески относящийся к своему делу, принципиальный, требовательный, имеет прекрасные организаторские способности. На протяжении многих лет содействует созданию обстановки психологического комфорта и безопасности всех школьников, обеспечивает охрану их жизни и здоровья. Постоянно проводит работу по профилактике детского алкоголизма наркомании, токсикомании. В настоящее время находится на заслуженном отдыхе.</a:t>
            </a:r>
          </a:p>
          <a:p>
            <a:endParaRPr lang="ru-RU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285860"/>
            <a:ext cx="3495675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Ковалец</a:t>
            </a:r>
            <a:r>
              <a:rPr lang="ru-RU" smtClean="0"/>
              <a:t> Людмила Александровна</a:t>
            </a:r>
            <a:br>
              <a:rPr lang="ru-RU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1800" dirty="0" smtClean="0"/>
              <a:t>С 14.01.06 г работала директором в МОУ </a:t>
            </a:r>
            <a:r>
              <a:rPr lang="ru-RU" sz="1800" dirty="0" err="1" smtClean="0"/>
              <a:t>Кармацкая</a:t>
            </a:r>
            <a:r>
              <a:rPr lang="ru-RU" sz="1800" dirty="0" smtClean="0"/>
              <a:t> средняя общеобразовательная школа, имеет звание «Отличник народного просвещения».</a:t>
            </a:r>
          </a:p>
          <a:p>
            <a:r>
              <a:rPr lang="ru-RU" sz="1800" dirty="0" smtClean="0"/>
              <a:t>Общий педагогический стаж 37 лет, в данной школе 37 лет.</a:t>
            </a:r>
          </a:p>
          <a:p>
            <a:r>
              <a:rPr lang="ru-RU" sz="1800" dirty="0" err="1" smtClean="0"/>
              <a:t>Ковалец</a:t>
            </a:r>
            <a:r>
              <a:rPr lang="ru-RU" sz="1800" dirty="0" smtClean="0"/>
              <a:t> Людмила Александровна показала себя как хороший, знающий специфику своей работы администратор и организатор. Создавала благоприятный психологический микроклимат и условия для обучения, воспитания и развития школьников.  </a:t>
            </a:r>
          </a:p>
          <a:p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476433"/>
            <a:ext cx="4038600" cy="2773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Открыли интернат и столовую, появились в колхозе машины и стали детей  на машинах возить. А ребята из </a:t>
            </a:r>
            <a:r>
              <a:rPr lang="ru-RU" sz="4000" dirty="0" err="1" smtClean="0"/>
              <a:t>Суэтяка</a:t>
            </a:r>
            <a:r>
              <a:rPr lang="ru-RU" sz="4000" dirty="0" smtClean="0"/>
              <a:t>, Юрминки, </a:t>
            </a:r>
            <a:r>
              <a:rPr lang="ru-RU" sz="4000" dirty="0" err="1" smtClean="0"/>
              <a:t>Вагино</a:t>
            </a:r>
            <a:r>
              <a:rPr lang="ru-RU" sz="4000" dirty="0" smtClean="0"/>
              <a:t> ходили каждый день пешком. Утром идут чуть свет в первую смену, а вторая кончается в 7 часов и позднее.(</a:t>
            </a:r>
            <a:r>
              <a:rPr lang="ru-RU" sz="4000" i="1" dirty="0" smtClean="0"/>
              <a:t>Из воспоминаний </a:t>
            </a:r>
            <a:r>
              <a:rPr lang="ru-RU" sz="4000" i="1" dirty="0" err="1" smtClean="0"/>
              <a:t>Чалышевой</a:t>
            </a:r>
            <a:r>
              <a:rPr lang="ru-RU" sz="4000" i="1" dirty="0" smtClean="0"/>
              <a:t> А.П.</a:t>
            </a:r>
            <a:r>
              <a:rPr lang="ru-RU" sz="4000" dirty="0" smtClean="0"/>
              <a:t>)</a:t>
            </a:r>
            <a:endParaRPr lang="ru-RU" sz="40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Чалышева</a:t>
            </a:r>
            <a:r>
              <a:rPr lang="ru-RU" dirty="0" smtClean="0"/>
              <a:t> Татьяна Анатольевна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85860"/>
            <a:ext cx="4038600" cy="484030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Учитель биологии и  географии. Её призвание в том, чтобы заинтересовать ребят своим предметом, дать толчок к развитию творческих способностей обучающихся, создать условия для их личностного развития.</a:t>
            </a:r>
            <a:endParaRPr lang="ru-RU" dirty="0"/>
          </a:p>
        </p:txBody>
      </p:sp>
      <p:pic>
        <p:nvPicPr>
          <p:cNvPr id="74754" name="Picture 2" descr="F:\DCIM\101MSDCF\DSC03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714488"/>
            <a:ext cx="3670876" cy="27527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Комлякова</a:t>
            </a:r>
            <a:r>
              <a:rPr lang="ru-RU" dirty="0" smtClean="0"/>
              <a:t> Надежда Петровна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14422"/>
            <a:ext cx="4038600" cy="4572033"/>
          </a:xfrm>
        </p:spPr>
        <p:txBody>
          <a:bodyPr/>
          <a:lstStyle/>
          <a:p>
            <a:pPr>
              <a:buNone/>
            </a:pPr>
            <a:r>
              <a:rPr lang="ru-RU" sz="2400" dirty="0" smtClean="0"/>
              <a:t>Надежда Петровна преподавала уроки математики в 5-11 классах </a:t>
            </a:r>
            <a:r>
              <a:rPr lang="ru-RU" sz="2400" dirty="0" err="1" smtClean="0"/>
              <a:t>Кармацкой</a:t>
            </a:r>
            <a:r>
              <a:rPr lang="ru-RU" sz="2400" dirty="0" smtClean="0"/>
              <a:t> СОШ, сейчас работает в </a:t>
            </a:r>
            <a:r>
              <a:rPr lang="ru-RU" sz="2400" dirty="0" err="1" smtClean="0"/>
              <a:t>Аромашевской</a:t>
            </a:r>
            <a:r>
              <a:rPr lang="ru-RU" sz="2400" dirty="0" smtClean="0"/>
              <a:t> СОШ</a:t>
            </a:r>
          </a:p>
          <a:p>
            <a:pPr>
              <a:buNone/>
            </a:pPr>
            <a:r>
              <a:rPr lang="ru-RU" sz="2400" dirty="0" smtClean="0"/>
              <a:t>Всю   свою   работу   строит   в   соответствии   с   новыми   требованиями   к   учебно-воспитательному процессу на современном этапе. Имеет звание «Отличник народного просвещения».</a:t>
            </a:r>
          </a:p>
          <a:p>
            <a:pPr>
              <a:buNone/>
            </a:pPr>
            <a:endParaRPr lang="ru-RU" sz="2400" dirty="0" smtClean="0"/>
          </a:p>
          <a:p>
            <a:endParaRPr lang="ru-RU" sz="2400" dirty="0"/>
          </a:p>
        </p:txBody>
      </p:sp>
      <p:pic>
        <p:nvPicPr>
          <p:cNvPr id="75778" name="Picture 2" descr="DSC051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719" y="2000240"/>
            <a:ext cx="3914366" cy="2933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Катунова</a:t>
            </a:r>
            <a:r>
              <a:rPr lang="ru-RU" dirty="0" smtClean="0"/>
              <a:t> Александра Михайловна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29114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Учитель математики, </a:t>
            </a:r>
          </a:p>
          <a:p>
            <a:pPr>
              <a:buNone/>
            </a:pPr>
            <a:r>
              <a:rPr lang="ru-RU" dirty="0" smtClean="0"/>
              <a:t>педагогический стаж-38 лет.</a:t>
            </a:r>
            <a:endParaRPr lang="ru-RU" dirty="0"/>
          </a:p>
        </p:txBody>
      </p:sp>
      <p:pic>
        <p:nvPicPr>
          <p:cNvPr id="4098" name="Picture 2" descr="http://karm.aromedu.ru/wp-content/uploads/2013/03/%D0%9A%D0%90%D0%A2%D0%A3%D0%9D%D0%9E%D0%92%D0%90-%D0%90%D0%9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2357430"/>
            <a:ext cx="3186118" cy="28700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Калиничев Алексей Михайлович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Выпускник </a:t>
            </a:r>
            <a:r>
              <a:rPr lang="ru-RU" dirty="0" err="1" smtClean="0"/>
              <a:t>Кармацкой</a:t>
            </a:r>
            <a:r>
              <a:rPr lang="ru-RU" dirty="0" smtClean="0"/>
              <a:t> СОШ.</a:t>
            </a:r>
          </a:p>
          <a:p>
            <a:pPr>
              <a:buNone/>
            </a:pPr>
            <a:r>
              <a:rPr lang="ru-RU" dirty="0" smtClean="0"/>
              <a:t>Учитель физической культуры, ОБЖ.</a:t>
            </a:r>
          </a:p>
          <a:p>
            <a:pPr>
              <a:buNone/>
            </a:pPr>
            <a:r>
              <a:rPr lang="ru-RU" dirty="0" smtClean="0"/>
              <a:t>Педагогический стаж-21 год.</a:t>
            </a:r>
            <a:endParaRPr lang="ru-RU" dirty="0"/>
          </a:p>
        </p:txBody>
      </p:sp>
      <p:pic>
        <p:nvPicPr>
          <p:cNvPr id="3074" name="Picture 2" descr="http://karm.aromedu.ru/wp-content/uploads/2013/03/%D0%9A%D0%90%D0%9B%D0%98%D0%9D%D0%98%D0%A7%D0%95%D0%92-%D0%90%D0%9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1785926"/>
            <a:ext cx="3000396" cy="30365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Ковалец</a:t>
            </a:r>
            <a:r>
              <a:rPr lang="ru-RU" dirty="0" smtClean="0"/>
              <a:t> Светлана Валерьевна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7158" y="1214423"/>
            <a:ext cx="4000528" cy="4429155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Выпускница  </a:t>
            </a:r>
            <a:r>
              <a:rPr lang="ru-RU" dirty="0" err="1" smtClean="0"/>
              <a:t>Кармацкой</a:t>
            </a:r>
            <a:r>
              <a:rPr lang="ru-RU" dirty="0" smtClean="0"/>
              <a:t> СОШ.</a:t>
            </a:r>
          </a:p>
          <a:p>
            <a:pPr>
              <a:buNone/>
            </a:pPr>
            <a:r>
              <a:rPr lang="ru-RU" dirty="0" smtClean="0"/>
              <a:t>Учитель начальных классов.</a:t>
            </a:r>
          </a:p>
          <a:p>
            <a:pPr>
              <a:buNone/>
            </a:pPr>
            <a:r>
              <a:rPr lang="ru-RU" dirty="0" smtClean="0"/>
              <a:t>Педагогический стаж-29 лет.</a:t>
            </a:r>
          </a:p>
          <a:p>
            <a:endParaRPr lang="ru-RU" dirty="0"/>
          </a:p>
        </p:txBody>
      </p:sp>
      <p:pic>
        <p:nvPicPr>
          <p:cNvPr id="2050" name="Picture 2" descr="КОВАЛЕЦ С,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928802"/>
            <a:ext cx="2724150" cy="24003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Насниковва</a:t>
            </a:r>
            <a:r>
              <a:rPr lang="ru-RU" dirty="0" smtClean="0"/>
              <a:t> Ольга </a:t>
            </a:r>
            <a:r>
              <a:rPr lang="ru-RU" dirty="0" err="1" smtClean="0"/>
              <a:t>Анатольевнп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Выпускница  </a:t>
            </a:r>
            <a:r>
              <a:rPr lang="ru-RU" dirty="0" err="1" smtClean="0"/>
              <a:t>Кармацкой</a:t>
            </a:r>
            <a:r>
              <a:rPr lang="ru-RU" dirty="0" smtClean="0"/>
              <a:t> СОШ.</a:t>
            </a:r>
          </a:p>
          <a:p>
            <a:pPr>
              <a:buNone/>
            </a:pPr>
            <a:r>
              <a:rPr lang="ru-RU" dirty="0" smtClean="0"/>
              <a:t>Учитель английского и немецкого языка.</a:t>
            </a:r>
          </a:p>
          <a:p>
            <a:pPr>
              <a:buNone/>
            </a:pPr>
            <a:r>
              <a:rPr lang="ru-RU" dirty="0" smtClean="0"/>
              <a:t> Педагогический стаж-23 года.</a:t>
            </a:r>
          </a:p>
          <a:p>
            <a:endParaRPr lang="ru-RU" dirty="0"/>
          </a:p>
        </p:txBody>
      </p:sp>
      <p:pic>
        <p:nvPicPr>
          <p:cNvPr id="6146" name="Picture 2" descr="НАСНИКОВА О,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1857364"/>
            <a:ext cx="2400300" cy="24003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Богачков</a:t>
            </a:r>
            <a:r>
              <a:rPr lang="ru-RU" dirty="0" smtClean="0"/>
              <a:t> Андрей Федорович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sz="2400" dirty="0" smtClean="0"/>
              <a:t>Выпускник </a:t>
            </a:r>
            <a:r>
              <a:rPr lang="ru-RU" sz="2400" dirty="0" err="1" smtClean="0"/>
              <a:t>Кармацкой</a:t>
            </a:r>
            <a:r>
              <a:rPr lang="ru-RU" sz="2400" dirty="0" smtClean="0"/>
              <a:t> СОШ.</a:t>
            </a:r>
          </a:p>
          <a:p>
            <a:pPr>
              <a:buNone/>
            </a:pPr>
            <a:r>
              <a:rPr lang="ru-RU" sz="2400" dirty="0" smtClean="0"/>
              <a:t>Руководитель кружка , «Безопасное колесо», Директор ДДТ . Команда под его руководством на протяжении нескольких лет стабильно является призером </a:t>
            </a:r>
            <a:r>
              <a:rPr lang="ru-RU" sz="2400" dirty="0" err="1" smtClean="0"/>
              <a:t>Международногои</a:t>
            </a:r>
            <a:r>
              <a:rPr lang="ru-RU" sz="2400" dirty="0" smtClean="0"/>
              <a:t> Всероссийского конкурса</a:t>
            </a:r>
            <a:endParaRPr lang="ru-RU" sz="2400" dirty="0"/>
          </a:p>
        </p:txBody>
      </p:sp>
      <p:pic>
        <p:nvPicPr>
          <p:cNvPr id="1026" name="Picture 2" descr="http://nkza.ru/wp-content/uploads/2015/06/tjumency_stali_bronzovymi_prizerami_vserossijskogo_konkursa_bezopasnoe_koles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571612"/>
            <a:ext cx="3946279" cy="33829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В 1941 году началась Великая Отечественная война. Работать стало очень трудно. В школе не хватало тетрадей, перьев, ручек, одна книга на трех человек. Дети в школу ходили раздетые, разутые и голодные. Во время войны отпусков не давали. Учителя и ученики трудились все лето в колхозе. Взрослые  боронили на своих коровах , подвозили на них же семена. Летом косили и жали. Во время войны часто сменялись директора школы. </a:t>
            </a:r>
            <a:r>
              <a:rPr lang="ru-RU" sz="2800" dirty="0" err="1" smtClean="0"/>
              <a:t>Тарабанов</a:t>
            </a:r>
            <a:r>
              <a:rPr lang="ru-RU" sz="2800" dirty="0" smtClean="0"/>
              <a:t> В.Т. ушел на фронт и не вернулся. Позднее работали Сафонов К.Н., </a:t>
            </a:r>
            <a:r>
              <a:rPr lang="ru-RU" sz="2800" dirty="0" err="1" smtClean="0"/>
              <a:t>Ядрышникова</a:t>
            </a:r>
            <a:r>
              <a:rPr lang="ru-RU" sz="2800" dirty="0" smtClean="0"/>
              <a:t> К.Ф., Ширшова Е.П. Закончилась война, но работать приходилось в очень трудных условиях. </a:t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800" dirty="0" smtClean="0"/>
              <a:t>В 1943-1944 г.г. в </a:t>
            </a:r>
            <a:r>
              <a:rPr lang="ru-RU" sz="2800" dirty="0" err="1" smtClean="0"/>
              <a:t>Кармацкой</a:t>
            </a:r>
            <a:r>
              <a:rPr lang="ru-RU" sz="2800" dirty="0" smtClean="0"/>
              <a:t> семилетней школе обучалось 118 человек. Школа имела 2 здания и 1 избушку. Одно большое здание, состоящее из 5 классных комнат, 2 теплых коридоров, учительской, дирекции вышло из строя. Заготовленных 100 куб.м. дров хватило до апреля. Занятия были сокращены, ощущался недостаток учебников, письменных принадлежностей, не было библиотеки.</a:t>
            </a:r>
            <a:br>
              <a:rPr lang="ru-RU" sz="28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Учащиеся </a:t>
            </a:r>
            <a:r>
              <a:rPr lang="ru-RU" sz="2800" dirty="0" err="1" smtClean="0"/>
              <a:t>Кармацкой</a:t>
            </a:r>
            <a:r>
              <a:rPr lang="ru-RU" sz="2800" dirty="0" smtClean="0"/>
              <a:t> средней школы .1950-е годы</a:t>
            </a:r>
            <a:br>
              <a:rPr lang="ru-RU" sz="2800" dirty="0" smtClean="0"/>
            </a:br>
            <a:r>
              <a:rPr lang="ru-RU" sz="2800" dirty="0" smtClean="0"/>
              <a:t>Директор школы Агапов Алексей Васильевич </a:t>
            </a:r>
            <a:endParaRPr lang="ru-RU" sz="2800" dirty="0"/>
          </a:p>
        </p:txBody>
      </p:sp>
      <p:pic>
        <p:nvPicPr>
          <p:cNvPr id="3" name="Picture 4" descr="61C8EC22"/>
          <p:cNvPicPr>
            <a:picLocks noChangeAspect="1" noChangeArrowheads="1"/>
          </p:cNvPicPr>
          <p:nvPr/>
        </p:nvPicPr>
        <p:blipFill>
          <a:blip r:embed="rId2"/>
          <a:srcRect l="5060" r="43837" b="83211"/>
          <a:stretch>
            <a:fillRect/>
          </a:stretch>
        </p:blipFill>
        <p:spPr>
          <a:xfrm>
            <a:off x="571472" y="1643050"/>
            <a:ext cx="7848600" cy="4038600"/>
          </a:xfrm>
          <a:prstGeom prst="rect">
            <a:avLst/>
          </a:prstGeom>
          <a:noFill/>
          <a:ln/>
        </p:spPr>
      </p:pic>
      <p:pic>
        <p:nvPicPr>
          <p:cNvPr id="4" name="Picture 4" descr="61C8EC2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l="5060" r="43837" b="83211"/>
          <a:stretch>
            <a:fillRect/>
          </a:stretch>
        </p:blipFill>
        <p:spPr>
          <a:xfrm>
            <a:off x="428596" y="1428736"/>
            <a:ext cx="7848600" cy="4038600"/>
          </a:xfrm>
          <a:noFill/>
          <a:ln/>
        </p:spPr>
      </p:pic>
      <p:pic>
        <p:nvPicPr>
          <p:cNvPr id="5" name="Picture 4" descr="61C8EC2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l="5060" r="43837" b="83211"/>
          <a:stretch>
            <a:fillRect/>
          </a:stretch>
        </p:blipFill>
        <p:spPr>
          <a:xfrm>
            <a:off x="500034" y="1428736"/>
            <a:ext cx="7848600" cy="4038600"/>
          </a:xfrm>
          <a:noFill/>
          <a:ln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7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74806"/>
      </a:hlink>
      <a:folHlink>
        <a:srgbClr val="E36C09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4715</TotalTime>
  <Words>1987</Words>
  <Application>Microsoft Office PowerPoint</Application>
  <PresentationFormat>Экран (4:3)</PresentationFormat>
  <Paragraphs>177</Paragraphs>
  <Slides>66</Slides>
  <Notes>0</Notes>
  <HiddenSlides>2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Тема Office</vt:lpstr>
      <vt:lpstr>Школа на страницах истории района Школьная акция  «В объективе – Аромашевский»  Авторы: Пестерева Люда и Русских Илья-3 класс,  Прыгачева Оксана и Огородник Тамара- 4 класс,   родители-Пестерева Наталья Александровна, Русских Юлия Викторовна,  Огородник Наталья Петровна.</vt:lpstr>
      <vt:lpstr> До 1890 г. занятия в школе проводил священник –отец Василий, а с 1890 г., когда было построено специальное школьное здание, уроки проводила первая учительница-Мария Федоровна. Всего в 1917 году обучалось 30 человек. До  1937 г. , окончив 4 класса, дети продолжали своё образование в Аромашевской школе.</vt:lpstr>
      <vt:lpstr> 1 сентября 1937 года в с. Кармацкое открылась первая неполная средняя школа с четырьмя начальными и тремя пятыми классами с охватом 300 человек.</vt:lpstr>
      <vt:lpstr>  В 1939 году  принято решение о постройке при Кармацкой школе  интерната</vt:lpstr>
      <vt:lpstr>Слайд 5</vt:lpstr>
      <vt:lpstr>Открыли интернат и столовую, появились в колхозе машины и стали детей  на машинах возить. А ребята из Суэтяка, Юрминки, Вагино ходили каждый день пешком. Утром идут чуть свет в первую смену, а вторая кончается в 7 часов и позднее.(Из воспоминаний Чалышевой А.П.)</vt:lpstr>
      <vt:lpstr>В 1941 году началась Великая Отечественная война. Работать стало очень трудно. В школе не хватало тетрадей, перьев, ручек, одна книга на трех человек. Дети в школу ходили раздетые, разутые и голодные. Во время войны отпусков не давали. Учителя и ученики трудились все лето в колхозе. Взрослые  боронили на своих коровах , подвозили на них же семена. Летом косили и жали. Во время войны часто сменялись директора школы. Тарабанов В.Т. ушел на фронт и не вернулся. Позднее работали Сафонов К.Н., Ядрышникова К.Ф., Ширшова Е.П. Закончилась война, но работать приходилось в очень трудных условиях.  </vt:lpstr>
      <vt:lpstr>   В 1943-1944 г.г. в Кармацкой семилетней школе обучалось 118 человек. Школа имела 2 здания и 1 избушку. Одно большое здание, состоящее из 5 классных комнат, 2 теплых коридоров, учительской, дирекции вышло из строя. Заготовленных 100 куб.м. дров хватило до апреля. Занятия были сокращены, ощущался недостаток учебников, письменных принадлежностей, не было библиотеки.  </vt:lpstr>
      <vt:lpstr>Учащиеся Кармацкой средней школы .1950-е годы Директор школы Агапов Алексей Васильевич </vt:lpstr>
      <vt:lpstr> В ту пору в школе педколлектив состоял из 20 человек. учились в двух зданиях. Старое, основное (бывшая церковь, сейчас этого здания нет) и Красная школа. Дети учились в две смены, классы были большие, до тридцати человек и более. Электричества не было, были только лампы. Так что работать приходилось в полутьме, потом школа приобрела движок, ее электрофицировали.   Директор – Агапов Алексей Васильевич был душой учительского коллектива.  Он мог и посоветовать и потребовать. Все учителя его очень уважали и к своей работе относились серьезно. В школе было много молодых учителей: Мира Демьяновна Парфенова, Мария Петровна Рыжкова, Людмила Михайловна Кузнецова, Нина Федоровна Белова. Работать было нелегко в таких условиях. Учащиеся учились со всех деревень: Ракитинки, Бобровки, Катайки, Пенькова, Безрукова, Смородиновки. В квартире жили на квартирах по 3-4 человека. Интерната не было, столовой тоже не было. Смотришь в воскресенье: везут на быках учащихся с котомками(из воспоминаний)учителей </vt:lpstr>
      <vt:lpstr>   Строительство новой школы на участке в 1,05 га началось  только 12.06.1959 г.</vt:lpstr>
      <vt:lpstr> 1 сентября 1960 г. в Кармацкой семилетней школе открыт 8 класс.</vt:lpstr>
      <vt:lpstr> С начала 1968-1969 учебного года  Кармацкая восьмилетняя школа  преобразована в Кармацкую среднюю школу.</vt:lpstr>
      <vt:lpstr>Средняя школа</vt:lpstr>
      <vt:lpstr>С 1963 г. в школе  организована  ученическая производственная бригада. Ребята в бригаде работают, занимаются опытничеством. </vt:lpstr>
      <vt:lpstr>Бессменным руководителем бригады был Чалышев Н.П., всю опытническую работу вела Ширшова Л.С., а инструктором у ребят был Носов П.Я. В производственной бригаде опробировали новые сорта, а потом эти сорта высеивались на полях совхоза «Кармацкий». Но первые годы сеяли свеклу, садили картофель, а по-настоящему ребята стали работать  уже в 70-е годы. За школьной бригадой было закреплено 100 га земли. Сеяли зерновые: пшеницу, овес, ячмень. Учащиеся под руководством учителей сами оборудовали лагерь труда и отдыха: построили столовую, домик, вырыли погреб, колонку, разбили цветники. Ребята назвали свой лагерь «Березка». Совхоз дал два вагончика. Ребята жили в нем летом работали и отдыхали. Многие учащиеся впоследствии связали свою жизнь с совхозом.</vt:lpstr>
      <vt:lpstr> Учащиеся с инструктором  Носовым П.Я.</vt:lpstr>
      <vt:lpstr>  10.10.1995 года  новое здание Кармацкой школы введено в эксплуатацию.</vt:lpstr>
      <vt:lpstr>Открытие Кармацкой средней школы, сентябрь 1994 г.</vt:lpstr>
      <vt:lpstr> В 2018 г. в Филиале МАОУ «Аромашевская СОШ им. В.Д. Кармацкого» работает 9 педагогов, обучается 32 человека </vt:lpstr>
      <vt:lpstr> Директор – ты хозяин школы, Ответственность большая на твоих плечах. Наставник справедливый ты для педагогов, Пример великий для всех нас ребят.</vt:lpstr>
      <vt:lpstr> В разные годы  директорами нашей школы были: Стельмах Максим  Терентьевич Директор  Кармацкой  неполной  средней школы, 22 августа 1937 года- 27 июня 19 39 год   </vt:lpstr>
      <vt:lpstr>Директор  Кармацкой  неполной  средней школы </vt:lpstr>
      <vt:lpstr>Директора  Кармацкой  семилетней школы </vt:lpstr>
      <vt:lpstr>Директора  Кармацкой  средней школы 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 В период с 1969 года  по 2017 год было 46 выпусков учащихся, 14 человек  окончили школу с серебряной медалью , одна ученица с золотой медалью (за особые успехи в обучении).</vt:lpstr>
      <vt:lpstr> Казалось, маленькая школа, Но знаменитостей не счесть. Ученые и инженеры, И бизнесмены  тоже есть. Экономисты , комбайнёры Спортсмены, учителя, врачи... Во всех профессиях, наверно, Есть бывшие ученики. </vt:lpstr>
      <vt:lpstr> Наши выпускники</vt:lpstr>
      <vt:lpstr>Слайд 36</vt:lpstr>
      <vt:lpstr>2005 год</vt:lpstr>
      <vt:lpstr>2008 год</vt:lpstr>
      <vt:lpstr>2013 год</vt:lpstr>
      <vt:lpstr>2014 год</vt:lpstr>
      <vt:lpstr>2017 год</vt:lpstr>
      <vt:lpstr>2016 год</vt:lpstr>
      <vt:lpstr>Наши выпускники</vt:lpstr>
      <vt:lpstr>Слайд 44</vt:lpstr>
      <vt:lpstr>  Учительство школы!  Вы – гордость и цвет!  Вас помним и любим  Спустя много лет! </vt:lpstr>
      <vt:lpstr>Ширшова Лидия Степановна</vt:lpstr>
      <vt:lpstr>Лысякова Нина Ивановна</vt:lpstr>
      <vt:lpstr>Ширшова Харитина Павловна</vt:lpstr>
      <vt:lpstr>Чалышев Николай Петрович</vt:lpstr>
      <vt:lpstr>Передернин Федор Николаевич</vt:lpstr>
      <vt:lpstr> Осадчая  Мария Григорьевна </vt:lpstr>
      <vt:lpstr>Чалышева Антонина Петровна  </vt:lpstr>
      <vt:lpstr>Кармацких Мария Андреевна</vt:lpstr>
      <vt:lpstr>Самойлова Вера Ильинична</vt:lpstr>
      <vt:lpstr>Огородова Екатерина Герасимовна</vt:lpstr>
      <vt:lpstr>Известкина  Галина Ивановна</vt:lpstr>
      <vt:lpstr>Руль Галина Ивановна</vt:lpstr>
      <vt:lpstr>Ермолаева  Валентина Ефимовна </vt:lpstr>
      <vt:lpstr>Ковалец Людмила Александровна </vt:lpstr>
      <vt:lpstr>Чалышева Татьяна Анатольевна</vt:lpstr>
      <vt:lpstr>Комлякова Надежда Петровна</vt:lpstr>
      <vt:lpstr>Катунова Александра Михайловна</vt:lpstr>
      <vt:lpstr>Калиничев Алексей Михайлович</vt:lpstr>
      <vt:lpstr>Ковалец Светлана Валерьевна</vt:lpstr>
      <vt:lpstr>Насниковва Ольга Анатольевнп</vt:lpstr>
      <vt:lpstr>Богачков Андрей Федорович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Дмитрий Каленюк</cp:lastModifiedBy>
  <cp:revision>36</cp:revision>
  <dcterms:created xsi:type="dcterms:W3CDTF">2014-06-24T15:51:35Z</dcterms:created>
  <dcterms:modified xsi:type="dcterms:W3CDTF">2018-10-23T04:36:15Z</dcterms:modified>
</cp:coreProperties>
</file>