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6" r:id="rId27"/>
    <p:sldId id="287" r:id="rId28"/>
    <p:sldId id="289" r:id="rId29"/>
    <p:sldId id="288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97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48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580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248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370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600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647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605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35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582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24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52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80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71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47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62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68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E160E85-1542-4219-ACF4-678920BE4CBD}" type="datetimeFigureOut">
              <a:rPr lang="ru-RU" smtClean="0"/>
              <a:t>27.03.2019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8A517C0-7DBC-4690-96EA-2EE8258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44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 В НАЧАЛЬНОЙ ШКОЛЕ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0186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646386"/>
            <a:ext cx="9601196" cy="5229482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/>
              <a:t> </a:t>
            </a:r>
            <a:r>
              <a:rPr lang="ru-RU" smtClean="0"/>
              <a:t>КАЛЕНДАРНО-ТЕМАТИЧЕСКОЕ </a:t>
            </a:r>
            <a:r>
              <a:rPr lang="ru-RU" dirty="0"/>
              <a:t>ПЛАНИРОВАНИЕ</a:t>
            </a:r>
          </a:p>
          <a:p>
            <a:endParaRPr lang="ru-RU" dirty="0"/>
          </a:p>
          <a:p>
            <a:r>
              <a:rPr lang="ru-RU" dirty="0"/>
              <a:t>Предмет - музыка, класс - 1. Количество часов всего 34, в неделю - 1 час. Составлено на основании Государственного стандарта начального образования; программа «Музыка» под редакцией Д. Б. </a:t>
            </a:r>
            <a:r>
              <a:rPr lang="ru-RU" dirty="0" err="1"/>
              <a:t>Кабалевского</a:t>
            </a:r>
            <a:r>
              <a:rPr lang="ru-RU" dirty="0"/>
              <a:t>, М.: Просвещение, </a:t>
            </a:r>
            <a:r>
              <a:rPr lang="ru-RU" dirty="0" smtClean="0"/>
              <a:t>2015; </a:t>
            </a:r>
            <a:r>
              <a:rPr lang="ru-RU" dirty="0"/>
              <a:t>реализовано на основании: УМК «Музыка», В. В. </a:t>
            </a:r>
            <a:r>
              <a:rPr lang="ru-RU" dirty="0" err="1"/>
              <a:t>Алеев</a:t>
            </a:r>
            <a:r>
              <a:rPr lang="ru-RU" dirty="0"/>
              <a:t>, Т. И. Науменко; УМК «Музыкальное искусство», В. О. Усачева, Л. В. Школяр, В. А. Школяр.</a:t>
            </a:r>
          </a:p>
        </p:txBody>
      </p:sp>
    </p:spTree>
    <p:extLst>
      <p:ext uri="{BB962C8B-B14F-4D97-AF65-F5344CB8AC3E}">
        <p14:creationId xmlns:p14="http://schemas.microsoft.com/office/powerpoint/2010/main" val="12609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01492"/>
              </p:ext>
            </p:extLst>
          </p:nvPr>
        </p:nvGraphicFramePr>
        <p:xfrm>
          <a:off x="1295400" y="898633"/>
          <a:ext cx="9601200" cy="4148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в проблему рождения музыки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Осознание ребенком роли музыкального искусства в жизни вообще п в жизни каждого человека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значит «слышать музыку»?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Знать истоки музыкального искусства	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377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05809"/>
              </p:ext>
            </p:extLst>
          </p:nvPr>
        </p:nvGraphicFramePr>
        <p:xfrm>
          <a:off x="1295400" y="898633"/>
          <a:ext cx="9601200" cy="4210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Колыбельная песня.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Колыбельность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начало познания музыки и жизни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Введение музыкальных интонаций из речевой праосновы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Родные корни: родная речь, родной музыкальный язык - интонирование и озвучивание народных загадок, скороговорок,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закличек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Музыкант, творец, без которого музыка вообще существовать не может.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Способность к размышлению об истоках происхождения музыки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596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723072"/>
              </p:ext>
            </p:extLst>
          </p:nvPr>
        </p:nvGraphicFramePr>
        <p:xfrm>
          <a:off x="1295400" y="898633"/>
          <a:ext cx="9601200" cy="4697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Родные корни. Родная речь, родной музыкальный язык - интонирование и озвучивание народных загадок, скороговорок,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закличек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хороводов, прибауток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Роль человека, значение его способности музыкой воспроизводить явления окружающего мира, внутреннего мира человека. Знать истоки возникновения песни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мире сказочных мелодий русских композиторов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выявлять жанровое начало (песня, танец, марш) как способ передачи состояний человека, природы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15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581957"/>
              </p:ext>
            </p:extLst>
          </p:nvPr>
        </p:nvGraphicFramePr>
        <p:xfrm>
          <a:off x="1295400" y="898633"/>
          <a:ext cx="9601200" cy="4210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Играем в сказку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</a:p>
                    <a:p>
                      <a:r>
                        <a:rPr lang="ru-RU" dirty="0" smtClean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Идем в поход</a:t>
                      </a:r>
                    </a:p>
                    <a:p>
                      <a:r>
                        <a:rPr lang="ru-RU" dirty="0" smtClean="0"/>
                        <a:t>Музыкальные краски осени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различать характер музыки	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импровизировать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839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054020"/>
              </p:ext>
            </p:extLst>
          </p:nvPr>
        </p:nvGraphicFramePr>
        <p:xfrm>
          <a:off x="1295400" y="898633"/>
          <a:ext cx="9601200" cy="4210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Звучащий образ Родины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</a:p>
                    <a:p>
                      <a:r>
                        <a:rPr lang="ru-RU" dirty="0" smtClean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Идем в поход</a:t>
                      </a:r>
                    </a:p>
                    <a:p>
                      <a:r>
                        <a:rPr lang="ru-RU" dirty="0" smtClean="0"/>
                        <a:t>Музыкальные краски осени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различать характер музыки	</a:t>
                      </a:r>
                    </a:p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Уметь импровизировать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87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498121"/>
              </p:ext>
            </p:extLst>
          </p:nvPr>
        </p:nvGraphicFramePr>
        <p:xfrm>
          <a:off x="1295400" y="898633"/>
          <a:ext cx="9601200" cy="5328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Звучащий образ Родины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Уметь находить интонации для характеристики образного смысла слов и выражений</a:t>
                      </a:r>
                      <a:endParaRPr lang="ru-RU" dirty="0"/>
                    </a:p>
                  </a:txBody>
                  <a:tcPr/>
                </a:tc>
              </a:tr>
              <a:tr h="557596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Былина, </a:t>
                      </a:r>
                      <a:r>
                        <a:rPr lang="ru-RU" dirty="0" err="1" smtClean="0"/>
                        <a:t>былинность</a:t>
                      </a:r>
                      <a:r>
                        <a:rPr lang="ru-RU" dirty="0" smtClean="0"/>
                        <a:t> как художеств</a:t>
                      </a:r>
                      <a:r>
                        <a:rPr lang="ru-RU" baseline="0" dirty="0" smtClean="0"/>
                        <a:t>енное явление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Уметь озвучивать ситуации в рамках творческих заданий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444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«...Дела давно минувших дней, преданья старины глубокой»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Уметь озвучивать ситуации в рамках творческих заданий. 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500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214564"/>
              </p:ext>
            </p:extLst>
          </p:nvPr>
        </p:nvGraphicFramePr>
        <p:xfrm>
          <a:off x="1295400" y="898633"/>
          <a:ext cx="9601200" cy="4697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Детская жизнь, «подслушанная» и отраженная композиторами в своих произведениях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Уметь определять характер героев, их настроения</a:t>
                      </a:r>
                      <a:endParaRPr lang="ru-RU" dirty="0"/>
                    </a:p>
                  </a:txBody>
                  <a:tcPr/>
                </a:tc>
              </a:tr>
              <a:tr h="55759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Поход в музыкальный зоопарк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444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И Шелест к Шороху спешит (бумажная симфония)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Знать, что такое «музыкальное содержание»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590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343970"/>
              </p:ext>
            </p:extLst>
          </p:nvPr>
        </p:nvGraphicFramePr>
        <p:xfrm>
          <a:off x="1295400" y="898633"/>
          <a:ext cx="9601200" cy="494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 может музыка?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Многообразие отражения мира в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Candara" panose="020E0502030303020204" pitchFamily="34" charset="0"/>
                        </a:rPr>
                        <a:t> мн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огообразии жанров</a:t>
                      </a:r>
                      <a:endParaRPr lang="ru-RU" dirty="0"/>
                    </a:p>
                  </a:txBody>
                  <a:tcPr/>
                </a:tc>
              </a:tr>
              <a:tr h="557596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Зима в музыке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Знать народные обычаи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22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 и движения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22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Где живут ноты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Знать ноты, темп (быстро-медленно, динамику (громко-тихо)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796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343866"/>
              </p:ext>
            </p:extLst>
          </p:nvPr>
        </p:nvGraphicFramePr>
        <p:xfrm>
          <a:off x="1295400" y="898633"/>
          <a:ext cx="9601200" cy="543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 передает характер сказочных героев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Узнавать по изображениям рояль, пианино, скрипку, флейту, арфу. Народные инструменты: гармонь, баян, балалайка	</a:t>
                      </a:r>
                      <a:endParaRPr lang="ru-RU" dirty="0"/>
                    </a:p>
                  </a:txBody>
                  <a:tcPr/>
                </a:tc>
              </a:tr>
              <a:tr h="557596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 не молчали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22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Русские обряды- Масленица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22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Природа просыпается (весна в музыке)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Проявлять навыки вокально- хоровой деятельности. Умение вовремя начинать и заканчивать песни	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98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Изучение музыки в начальной школе </a:t>
            </a:r>
            <a:r>
              <a:rPr lang="ru-RU" sz="3100" dirty="0" smtClean="0"/>
              <a:t>направлено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  на достижение </a:t>
            </a:r>
            <a:r>
              <a:rPr lang="ru-RU" sz="3100" dirty="0"/>
              <a:t>следующих </a:t>
            </a:r>
            <a:r>
              <a:rPr lang="ru-RU" sz="3100" b="1" dirty="0"/>
              <a:t>целей: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 smtClean="0"/>
              <a:t>формирование </a:t>
            </a:r>
            <a:r>
              <a:rPr lang="ru-RU" dirty="0"/>
              <a:t>основ музыкальной культуры </a:t>
            </a:r>
            <a:r>
              <a:rPr lang="ru-RU" dirty="0" smtClean="0"/>
              <a:t>посредством   эмоционального </a:t>
            </a:r>
            <a:r>
              <a:rPr lang="ru-RU" dirty="0"/>
              <a:t>восприятия музыки;</a:t>
            </a:r>
          </a:p>
          <a:p>
            <a:r>
              <a:rPr lang="ru-RU" dirty="0" smtClean="0"/>
              <a:t> </a:t>
            </a:r>
            <a:r>
              <a:rPr lang="ru-RU" i="1" dirty="0"/>
              <a:t>воспитание </a:t>
            </a:r>
            <a:r>
              <a:rPr lang="ru-RU" dirty="0" smtClean="0"/>
              <a:t>эмоционально-ценностного </a:t>
            </a:r>
            <a:r>
              <a:rPr lang="ru-RU" dirty="0"/>
              <a:t>отношения к </a:t>
            </a:r>
            <a:r>
              <a:rPr lang="ru-RU" dirty="0" smtClean="0"/>
              <a:t>искусству</a:t>
            </a:r>
            <a:r>
              <a:rPr lang="ru-RU" dirty="0"/>
              <a:t>, художественного вкуса, нравственных и </a:t>
            </a:r>
            <a:r>
              <a:rPr lang="ru-RU" dirty="0" smtClean="0"/>
              <a:t>эстетических  чувств</a:t>
            </a:r>
            <a:r>
              <a:rPr lang="ru-RU" dirty="0"/>
              <a:t>: любви к Родине, гордости за великие </a:t>
            </a:r>
            <a:r>
              <a:rPr lang="ru-RU" dirty="0" smtClean="0"/>
              <a:t>достижения музыкального </a:t>
            </a:r>
            <a:r>
              <a:rPr lang="ru-RU" dirty="0"/>
              <a:t>искусства Отечества, уважения к истории, </a:t>
            </a:r>
            <a:r>
              <a:rPr lang="ru-RU" dirty="0" smtClean="0"/>
              <a:t>традициям</a:t>
            </a:r>
            <a:r>
              <a:rPr lang="ru-RU" dirty="0"/>
              <a:t>, музыкальной культуре разных народов;</a:t>
            </a:r>
          </a:p>
          <a:p>
            <a:r>
              <a:rPr lang="ru-RU" dirty="0" smtClean="0"/>
              <a:t> </a:t>
            </a:r>
            <a:r>
              <a:rPr lang="ru-RU" i="1" dirty="0"/>
              <a:t>развитие </a:t>
            </a:r>
            <a:r>
              <a:rPr lang="ru-RU" dirty="0"/>
              <a:t>восприятия музыки, интереса к музыке и </a:t>
            </a:r>
            <a:r>
              <a:rPr lang="ru-RU" dirty="0" smtClean="0"/>
              <a:t>музыкальной </a:t>
            </a:r>
            <a:r>
              <a:rPr lang="ru-RU" dirty="0"/>
              <a:t>деятельности, образного и ассоциативного </a:t>
            </a:r>
            <a:r>
              <a:rPr lang="ru-RU" dirty="0" smtClean="0"/>
              <a:t>мышления и </a:t>
            </a:r>
            <a:r>
              <a:rPr lang="ru-RU" dirty="0"/>
              <a:t>воображения, музыкальной памяти и слуха, певческого </a:t>
            </a:r>
            <a:r>
              <a:rPr lang="ru-RU" dirty="0" smtClean="0"/>
              <a:t>голоса</a:t>
            </a:r>
            <a:r>
              <a:rPr lang="ru-RU" dirty="0"/>
              <a:t>, творческих способностей в различных видах </a:t>
            </a:r>
            <a:r>
              <a:rPr lang="ru-RU" dirty="0" smtClean="0"/>
              <a:t>музыкальной </a:t>
            </a:r>
            <a:r>
              <a:rPr lang="ru-RU" dirty="0"/>
              <a:t>деятельности;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9624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341984"/>
              </p:ext>
            </p:extLst>
          </p:nvPr>
        </p:nvGraphicFramePr>
        <p:xfrm>
          <a:off x="1295400" y="898633"/>
          <a:ext cx="9601200" cy="4485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III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9.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Музыка и стихи о маме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7596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Мелодии и краски пробуждающейся природы в жизни человека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</a:rPr>
                        <a:t>Уметь петь по фразам. Уметь слушать паузы, правильно выполнять музыкальные ударения, четко и ясно произносить текст при исполнении, понимать дирижерский жест 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493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09175"/>
              </p:ext>
            </p:extLst>
          </p:nvPr>
        </p:nvGraphicFramePr>
        <p:xfrm>
          <a:off x="1295400" y="898633"/>
          <a:ext cx="9601200" cy="4697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детском музыкальном театре (балет)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детском музыкальном театре (опера)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Стремление участвовать в музыкально-драматических спектаклях. Участие в импровизации.</a:t>
                      </a:r>
                      <a:endParaRPr lang="ru-RU" sz="1400" dirty="0"/>
                    </a:p>
                  </a:txBody>
                  <a:tcPr/>
                </a:tc>
              </a:tr>
              <a:tr h="557596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4.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 ли стать музыкальным исполнителем? (симфония)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Русские народные инструменты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Знать, что такое музыкальный театр, артисты, оркестр, дирижер</a:t>
                      </a:r>
                    </a:p>
                    <a:p>
                      <a:r>
                        <a:rPr lang="ru-RU" dirty="0" smtClean="0"/>
                        <a:t>Знать, что такое опера (балет), хор , солисты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831457"/>
              </p:ext>
            </p:extLst>
          </p:nvPr>
        </p:nvGraphicFramePr>
        <p:xfrm>
          <a:off x="1295400" y="3720662"/>
          <a:ext cx="9601200" cy="365760"/>
        </p:xfrm>
        <a:graphic>
          <a:graphicData uri="http://schemas.openxmlformats.org/drawingml/2006/table">
            <a:tbl>
              <a:tblPr/>
              <a:tblGrid>
                <a:gridCol w="96012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286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456919"/>
              </p:ext>
            </p:extLst>
          </p:nvPr>
        </p:nvGraphicFramePr>
        <p:xfrm>
          <a:off x="1295400" y="898633"/>
          <a:ext cx="9601200" cy="387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572"/>
                <a:gridCol w="4346028"/>
                <a:gridCol w="769883"/>
                <a:gridCol w="4030717"/>
              </a:tblGrid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ТемаПроблема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702606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IV </a:t>
                      </a:r>
                      <a:r>
                        <a:rPr lang="ru-RU" dirty="0" smtClean="0"/>
                        <a:t>четверть. «Как </a:t>
                      </a:r>
                      <a:r>
                        <a:rPr lang="ru-RU" baseline="0" dirty="0" smtClean="0"/>
                        <a:t> можно услышать музыку?»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260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концерте</a:t>
                      </a:r>
                    </a:p>
                    <a:p>
                      <a:endParaRPr lang="ru-RU" dirty="0"/>
                    </a:p>
                    <a:p>
                      <a:r>
                        <a:rPr lang="ru-RU" dirty="0" smtClean="0"/>
                        <a:t>Музыкальная</a:t>
                      </a:r>
                      <a:r>
                        <a:rPr lang="ru-RU" baseline="0" dirty="0" smtClean="0"/>
                        <a:t> прогулка по выставке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Концерт, исполнитель. Правила поведения на концерте.</a:t>
                      </a:r>
                      <a:endParaRPr lang="ru-RU" sz="1400" dirty="0"/>
                    </a:p>
                  </a:txBody>
                  <a:tcPr/>
                </a:tc>
              </a:tr>
              <a:tr h="55759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</a:p>
                    <a:p>
                      <a:r>
                        <a:rPr lang="ru-RU" dirty="0" smtClean="0"/>
                        <a:t>8.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Легко</a:t>
                      </a:r>
                      <a:r>
                        <a:rPr lang="ru-RU" baseline="0" dirty="0" smtClean="0"/>
                        <a:t> ли стать музыкантом?</a:t>
                      </a:r>
                    </a:p>
                    <a:p>
                      <a:r>
                        <a:rPr lang="ru-RU" baseline="0" dirty="0" smtClean="0"/>
                        <a:t>Что значит услышать музыку?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</a:p>
                    <a:p>
                      <a:pPr algn="ctr"/>
                      <a:r>
                        <a:rPr lang="ru-RU" dirty="0" smtClean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Главный критерий</a:t>
                      </a:r>
                      <a:r>
                        <a:rPr lang="ru-RU" baseline="0" dirty="0" smtClean="0"/>
                        <a:t> - артистизм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27637"/>
              </p:ext>
            </p:extLst>
          </p:nvPr>
        </p:nvGraphicFramePr>
        <p:xfrm>
          <a:off x="1295400" y="3720662"/>
          <a:ext cx="9601200" cy="365760"/>
        </p:xfrm>
        <a:graphic>
          <a:graphicData uri="http://schemas.openxmlformats.org/drawingml/2006/table">
            <a:tbl>
              <a:tblPr/>
              <a:tblGrid>
                <a:gridCol w="960120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6.                                                                                       1     Знать, что такое музыкальность, мелодия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81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Тематическое планирование по музыке</a:t>
            </a:r>
            <a:br>
              <a:rPr lang="ru-RU" dirty="0" smtClean="0"/>
            </a:br>
            <a:r>
              <a:rPr lang="en-US" dirty="0" smtClean="0"/>
              <a:t>II </a:t>
            </a:r>
            <a:r>
              <a:rPr lang="ru-RU" dirty="0" smtClean="0"/>
              <a:t>класс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230514"/>
              </p:ext>
            </p:extLst>
          </p:nvPr>
        </p:nvGraphicFramePr>
        <p:xfrm>
          <a:off x="1295400" y="2557463"/>
          <a:ext cx="96012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11"/>
                <a:gridCol w="5094515"/>
                <a:gridCol w="566057"/>
                <a:gridCol w="35988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</a:p>
                    <a:p>
                      <a:pPr algn="r"/>
                      <a:r>
                        <a:rPr lang="ru-RU" dirty="0" smtClean="0"/>
                        <a:t>                                                                    Проблема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К-во</a:t>
                      </a:r>
                    </a:p>
                    <a:p>
                      <a:r>
                        <a:rPr lang="ru-RU" dirty="0" smtClean="0"/>
                        <a:t>час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Прогнозируемый результат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четверть: «ТРИ «КИТА» В МУЗЫКЕ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Три</a:t>
                      </a:r>
                      <a:r>
                        <a:rPr lang="ru-RU" baseline="0" dirty="0" smtClean="0"/>
                        <a:t> «кита» в музыке: песня, танец, марш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Знакомство с тремя жанрами</a:t>
                      </a:r>
                      <a:r>
                        <a:rPr lang="ru-RU" baseline="0" dirty="0" smtClean="0"/>
                        <a:t> в музыке. Прививать интерес к уроку музыки.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Знакомство с жанром</a:t>
                      </a:r>
                      <a:r>
                        <a:rPr lang="ru-RU" baseline="0" dirty="0" smtClean="0"/>
                        <a:t> «Марш»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с жанром марша.</a:t>
                      </a:r>
                    </a:p>
                    <a:p>
                      <a:r>
                        <a:rPr lang="ru-RU" dirty="0" smtClean="0"/>
                        <a:t>Расширить и углубить детей об этом жанре.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547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17840"/>
              </p:ext>
            </p:extLst>
          </p:nvPr>
        </p:nvGraphicFramePr>
        <p:xfrm>
          <a:off x="1399902" y="1506129"/>
          <a:ext cx="96012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189"/>
                <a:gridCol w="5408022"/>
                <a:gridCol w="539932"/>
                <a:gridCol w="32330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dirty="0" smtClean="0"/>
                        <a:t>«Танец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 с жанром</a:t>
                      </a:r>
                      <a:r>
                        <a:rPr lang="ru-RU" baseline="0" dirty="0" smtClean="0"/>
                        <a:t> танца, обстоятельствами, при которых звучит танцевальная музыка.</a:t>
                      </a:r>
                    </a:p>
                    <a:p>
                      <a:r>
                        <a:rPr lang="ru-RU" baseline="0" dirty="0" smtClean="0"/>
                        <a:t>Научить отличать танец среди разной музыки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«Песня»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Знакомить с жанром «песня». Научить детей вместе начинать и заканчивать песню, слушать вступление, брать дыхание, </a:t>
                      </a:r>
                      <a:r>
                        <a:rPr lang="ru-RU" dirty="0" err="1" smtClean="0"/>
                        <a:t>пропевать</a:t>
                      </a:r>
                      <a:r>
                        <a:rPr lang="ru-RU" dirty="0" smtClean="0"/>
                        <a:t> логические фразы.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«Три «кита»-три типа музыки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Обобщить знания детей о трех «китах», трех областях музыки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193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339619"/>
              </p:ext>
            </p:extLst>
          </p:nvPr>
        </p:nvGraphicFramePr>
        <p:xfrm>
          <a:off x="704850" y="693738"/>
          <a:ext cx="1079024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13"/>
                <a:gridCol w="5878286"/>
                <a:gridCol w="627017"/>
                <a:gridCol w="390992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II</a:t>
                      </a:r>
                      <a:r>
                        <a:rPr lang="ru-RU" sz="2800" dirty="0" smtClean="0"/>
                        <a:t> четверть «О чем говорит музыка?»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Выразительность в музыке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Научить определять настроение и</a:t>
                      </a:r>
                      <a:r>
                        <a:rPr lang="ru-RU" baseline="0" dirty="0" smtClean="0"/>
                        <a:t> характер музыки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Что выражает музыка?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Научить слушать музыку, понимать настроение, замысел композитора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Научить</a:t>
                      </a:r>
                      <a:r>
                        <a:rPr lang="ru-RU" baseline="0" dirty="0" smtClean="0"/>
                        <a:t> слушать, как музыка выражает различные черты человеческого характера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Изобразительность в музыке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Научить слушать и понимать музыку;</a:t>
                      </a:r>
                      <a:r>
                        <a:rPr lang="ru-RU" baseline="0" dirty="0" smtClean="0"/>
                        <a:t> рисовать ее в своем воображении; научить видеть чрез музыку картины природы.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85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750682"/>
              </p:ext>
            </p:extLst>
          </p:nvPr>
        </p:nvGraphicFramePr>
        <p:xfrm>
          <a:off x="704850" y="693738"/>
          <a:ext cx="10790240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13"/>
                <a:gridCol w="5878286"/>
                <a:gridCol w="627017"/>
                <a:gridCol w="390992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III</a:t>
                      </a:r>
                      <a:r>
                        <a:rPr lang="ru-RU" sz="2800" dirty="0" smtClean="0"/>
                        <a:t> четверть «КУДА</a:t>
                      </a:r>
                      <a:r>
                        <a:rPr lang="ru-RU" sz="2800" baseline="0" dirty="0" smtClean="0"/>
                        <a:t> ВЕДУТ НАС ТРИ «КИТА </a:t>
                      </a:r>
                      <a:r>
                        <a:rPr lang="ru-RU" sz="2800" dirty="0" smtClean="0"/>
                        <a:t>»?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Куда</a:t>
                      </a:r>
                      <a:r>
                        <a:rPr lang="ru-RU" sz="2400" baseline="0" dirty="0" smtClean="0"/>
                        <a:t> приводит нас песня?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Ввести</a:t>
                      </a:r>
                      <a:r>
                        <a:rPr lang="ru-RU" baseline="0" dirty="0" smtClean="0"/>
                        <a:t> ребят мир большой музыки: опера, симфония.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Куда ведет нас танец?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Учить детей слышать в</a:t>
                      </a:r>
                      <a:r>
                        <a:rPr lang="ru-RU" baseline="0" dirty="0" smtClean="0"/>
                        <a:t> танце не только танцевальный характер, но и образное содержание. Познакомить детей с составом симфонического оркестра.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Куда ведет нас марш?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Обратить внимание обучающихся на звучание марша в операх, балетах, на их различный </a:t>
                      </a:r>
                      <a:r>
                        <a:rPr lang="ru-RU" dirty="0" err="1" smtClean="0"/>
                        <a:t>характе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Куда приводят «киты»?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Закрепить знания, полученные в 3 четверти.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146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354286"/>
              </p:ext>
            </p:extLst>
          </p:nvPr>
        </p:nvGraphicFramePr>
        <p:xfrm>
          <a:off x="704850" y="693738"/>
          <a:ext cx="1079024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13"/>
                <a:gridCol w="5878286"/>
                <a:gridCol w="627017"/>
                <a:gridCol w="3909924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IV</a:t>
                      </a:r>
                      <a:r>
                        <a:rPr lang="ru-RU" sz="2800" dirty="0" smtClean="0"/>
                        <a:t> четверть «ЧТО</a:t>
                      </a:r>
                      <a:r>
                        <a:rPr lang="ru-RU" sz="2800" baseline="0" dirty="0" smtClean="0"/>
                        <a:t> ТАКОЕ МУЗЫКАЛЬНАЯ РЕЧЬ </a:t>
                      </a:r>
                      <a:r>
                        <a:rPr lang="ru-RU" sz="2800" dirty="0" smtClean="0"/>
                        <a:t>»?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Музыкальная</a:t>
                      </a:r>
                      <a:r>
                        <a:rPr lang="ru-RU" sz="2800" baseline="0" dirty="0" smtClean="0"/>
                        <a:t> речь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Уметь различать своеобразие каждого музыкального сочинения. Познакомить с  музыкально-выразительными средствами: мелодия, лад, темп, тембр, регистр, динамика,  ритм, форма.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УРОК -КОНЦЕРТ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31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563294"/>
              </p:ext>
            </p:extLst>
          </p:nvPr>
        </p:nvGraphicFramePr>
        <p:xfrm>
          <a:off x="1295400" y="766763"/>
          <a:ext cx="96012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691"/>
                <a:gridCol w="4807132"/>
                <a:gridCol w="365760"/>
                <a:gridCol w="3903617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III </a:t>
                      </a:r>
                      <a:r>
                        <a:rPr lang="ru-RU" sz="3600" dirty="0" smtClean="0"/>
                        <a:t> класс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ru-RU" baseline="0" dirty="0" smtClean="0"/>
                        <a:t> ЧЕТВЕРТЬ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ПЕСНЯ, ТАНЕЦ, МАРШ</a:t>
                      </a:r>
                      <a:r>
                        <a:rPr lang="ru-RU" baseline="0" dirty="0" smtClean="0"/>
                        <a:t> ПЕРЕСТАЮТ В ПЕСЕННОСТЬ. МАРШЕВОСТЬ. ТАНЦЕВАЛЬНОСТЬ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ПЕСЕННОСТЬ</a:t>
                      </a:r>
                      <a:r>
                        <a:rPr lang="ru-RU" baseline="0" dirty="0" smtClean="0"/>
                        <a:t> В ВОКАЛЬНО-ИНСТРУМЕНТАЛЬНОЙ МУЗЫКЕ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Объяснить</a:t>
                      </a:r>
                      <a:r>
                        <a:rPr lang="ru-RU" baseline="0" dirty="0" smtClean="0"/>
                        <a:t>  обучающимся, переход в более широкие понятия: </a:t>
                      </a:r>
                      <a:r>
                        <a:rPr lang="ru-RU" baseline="0" dirty="0" err="1" smtClean="0"/>
                        <a:t>песенность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маршевость</a:t>
                      </a:r>
                      <a:r>
                        <a:rPr lang="ru-RU" baseline="0" dirty="0" smtClean="0"/>
                        <a:t>, </a:t>
                      </a:r>
                      <a:r>
                        <a:rPr lang="ru-RU" baseline="0" dirty="0" err="1" smtClean="0"/>
                        <a:t>танцевальность</a:t>
                      </a:r>
                      <a:r>
                        <a:rPr lang="ru-RU" baseline="0" dirty="0" smtClean="0"/>
                        <a:t>. Научить слышать </a:t>
                      </a:r>
                      <a:r>
                        <a:rPr lang="ru-RU" baseline="0" dirty="0" err="1" smtClean="0"/>
                        <a:t>песенность</a:t>
                      </a:r>
                      <a:r>
                        <a:rPr lang="ru-RU" baseline="0" dirty="0" smtClean="0"/>
                        <a:t> в вокальной, инструментальной и симфонической музыке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ПЕСЕННОСТЬ В ВОКАЛЬНОМ</a:t>
                      </a:r>
                      <a:r>
                        <a:rPr lang="ru-RU" baseline="0" dirty="0" smtClean="0"/>
                        <a:t> ЖАНРЕ. ЦЕРКОВНЫЕ ПЕСНОПЕНИЯ.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с музыкой русской православной церкви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ТАНЦЕВАЛЬНОСТЬ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Научить</a:t>
                      </a:r>
                      <a:r>
                        <a:rPr lang="ru-RU" baseline="0" dirty="0" smtClean="0"/>
                        <a:t> детей услышать </a:t>
                      </a:r>
                      <a:r>
                        <a:rPr lang="ru-RU" baseline="0" dirty="0" err="1" smtClean="0"/>
                        <a:t>танцевальность</a:t>
                      </a:r>
                      <a:r>
                        <a:rPr lang="ru-RU" baseline="0" dirty="0" smtClean="0"/>
                        <a:t> в музыке: вокальной и инструментальной музыке.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5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341203"/>
              </p:ext>
            </p:extLst>
          </p:nvPr>
        </p:nvGraphicFramePr>
        <p:xfrm>
          <a:off x="730976" y="-440508"/>
          <a:ext cx="10790240" cy="7390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64"/>
                <a:gridCol w="5416732"/>
                <a:gridCol w="391885"/>
                <a:gridCol w="4554359"/>
              </a:tblGrid>
              <a:tr h="502167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III </a:t>
                      </a:r>
                      <a:r>
                        <a:rPr lang="ru-RU" sz="2000" dirty="0" smtClean="0"/>
                        <a:t>класс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9394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ПЕСНЯ,</a:t>
                      </a:r>
                      <a:r>
                        <a:rPr lang="ru-RU" sz="2000" baseline="0" dirty="0" smtClean="0"/>
                        <a:t> ТАНЕЦ. МАРШ. ПЕРЕРАСТАЮТ В ПЕСЕННОСТЬ, ТАНЦЕВАЛЬНОСТЬ МАРШЕВОСТЬ</a:t>
                      </a:r>
                      <a:endParaRPr lang="ru-RU" sz="20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0107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№</a:t>
                      </a:r>
                    </a:p>
                    <a:p>
                      <a:pPr algn="ctr"/>
                      <a:r>
                        <a:rPr lang="ru-RU" sz="2000" dirty="0" smtClean="0"/>
                        <a:t>1.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2.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3.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4.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5.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err="1" smtClean="0"/>
                        <a:t>Песенность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в </a:t>
                      </a:r>
                      <a:r>
                        <a:rPr lang="ru-RU" sz="2000" baseline="0" dirty="0" smtClean="0"/>
                        <a:t>музыке</a:t>
                      </a:r>
                    </a:p>
                    <a:p>
                      <a:pPr algn="ctr"/>
                      <a:endParaRPr lang="ru-RU" sz="2000" baseline="0" dirty="0" smtClean="0"/>
                    </a:p>
                    <a:p>
                      <a:pPr algn="ctr"/>
                      <a:endParaRPr lang="ru-RU" sz="2000" baseline="0" dirty="0" smtClean="0"/>
                    </a:p>
                    <a:p>
                      <a:pPr algn="ctr"/>
                      <a:r>
                        <a:rPr lang="ru-RU" sz="2000" baseline="0" dirty="0" err="1" smtClean="0"/>
                        <a:t>Песенность</a:t>
                      </a:r>
                      <a:r>
                        <a:rPr lang="ru-RU" sz="2000" baseline="0" dirty="0" smtClean="0"/>
                        <a:t> в вокально-инструментальной музыке</a:t>
                      </a:r>
                    </a:p>
                    <a:p>
                      <a:pPr algn="ctr"/>
                      <a:endParaRPr lang="ru-RU" sz="2000" baseline="0" dirty="0" smtClean="0"/>
                    </a:p>
                    <a:p>
                      <a:pPr algn="ctr"/>
                      <a:r>
                        <a:rPr lang="ru-RU" sz="2000" dirty="0" err="1" smtClean="0"/>
                        <a:t>Песенность</a:t>
                      </a:r>
                      <a:r>
                        <a:rPr lang="ru-RU" sz="2000" dirty="0" smtClean="0"/>
                        <a:t> в вокально-инструментальной музыке</a:t>
                      </a:r>
                    </a:p>
                    <a:p>
                      <a:pPr algn="ctr"/>
                      <a:r>
                        <a:rPr lang="ru-RU" sz="2000" dirty="0" err="1" smtClean="0"/>
                        <a:t>Песенность</a:t>
                      </a:r>
                      <a:r>
                        <a:rPr lang="ru-RU" sz="2000" dirty="0" smtClean="0"/>
                        <a:t> в вокально-инструментальной музыке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err="1" smtClean="0"/>
                        <a:t>Песенность</a:t>
                      </a:r>
                      <a:r>
                        <a:rPr lang="ru-RU" sz="2000" baseline="0" dirty="0" smtClean="0"/>
                        <a:t> в вокальном жанре. Церковные песнопения.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2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</a:t>
                      </a:r>
                    </a:p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Объяснить </a:t>
                      </a:r>
                      <a:r>
                        <a:rPr lang="ru-RU" sz="2000" dirty="0" smtClean="0"/>
                        <a:t>с более широкими понятиями-</a:t>
                      </a:r>
                      <a:r>
                        <a:rPr lang="ru-RU" sz="2000" dirty="0" err="1" smtClean="0"/>
                        <a:t>песенность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маршевость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танцевальность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Более</a:t>
                      </a:r>
                      <a:r>
                        <a:rPr lang="ru-RU" sz="2000" baseline="0" dirty="0" smtClean="0"/>
                        <a:t> глубокое изучение темы «</a:t>
                      </a:r>
                      <a:r>
                        <a:rPr lang="ru-RU" sz="2000" baseline="0" dirty="0" err="1" smtClean="0"/>
                        <a:t>песенность</a:t>
                      </a:r>
                      <a:r>
                        <a:rPr lang="ru-RU" sz="2000" baseline="0" dirty="0" smtClean="0"/>
                        <a:t>»-романс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Научить слышать </a:t>
                      </a:r>
                      <a:r>
                        <a:rPr lang="ru-RU" sz="2000" dirty="0" err="1" smtClean="0"/>
                        <a:t>песенность</a:t>
                      </a:r>
                      <a:r>
                        <a:rPr lang="ru-RU" sz="2000" dirty="0" smtClean="0"/>
                        <a:t> в произведениях </a:t>
                      </a:r>
                      <a:r>
                        <a:rPr lang="ru-RU" sz="2000" dirty="0" err="1" smtClean="0"/>
                        <a:t>Э.Грига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Научить слышать </a:t>
                      </a:r>
                      <a:r>
                        <a:rPr lang="ru-RU" sz="2000" dirty="0" err="1" smtClean="0"/>
                        <a:t>песенность</a:t>
                      </a:r>
                      <a:r>
                        <a:rPr lang="ru-RU" sz="2000" dirty="0" smtClean="0"/>
                        <a:t> в произведениях </a:t>
                      </a:r>
                      <a:r>
                        <a:rPr lang="ru-RU" sz="2000" dirty="0" err="1" smtClean="0"/>
                        <a:t>М.И.Глинки</a:t>
                      </a:r>
                      <a:r>
                        <a:rPr lang="ru-RU" sz="2000" dirty="0" smtClean="0"/>
                        <a:t> и </a:t>
                      </a:r>
                      <a:r>
                        <a:rPr lang="ru-RU" sz="2000" dirty="0" err="1" smtClean="0"/>
                        <a:t>С.С.Прокофьева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Познакомить с музыкой русской православной церкви.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3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0752" y="677917"/>
            <a:ext cx="10005845" cy="5197951"/>
          </a:xfrm>
        </p:spPr>
        <p:txBody>
          <a:bodyPr>
            <a:normAutofit/>
          </a:bodyPr>
          <a:lstStyle/>
          <a:p>
            <a:r>
              <a:rPr lang="ru-RU" i="1" dirty="0" smtClean="0"/>
              <a:t>обогащение </a:t>
            </a:r>
            <a:r>
              <a:rPr lang="ru-RU" dirty="0"/>
              <a:t>знаний о музыкальном искусстве;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владение практическими </a:t>
            </a:r>
            <a:r>
              <a:rPr lang="ru-RU" dirty="0"/>
              <a:t>умениями и навыками в </a:t>
            </a:r>
            <a:r>
              <a:rPr lang="ru-RU" dirty="0" smtClean="0"/>
              <a:t>учебно-творческой деятельности </a:t>
            </a:r>
            <a:r>
              <a:rPr lang="ru-RU" dirty="0"/>
              <a:t>(пение, слушание музыки, игра на </a:t>
            </a:r>
            <a:r>
              <a:rPr lang="ru-RU" dirty="0" smtClean="0"/>
              <a:t>элементарных музыкальных </a:t>
            </a:r>
            <a:r>
              <a:rPr lang="ru-RU" dirty="0"/>
              <a:t>инструментах, </a:t>
            </a:r>
            <a:r>
              <a:rPr lang="ru-RU" dirty="0" smtClean="0"/>
              <a:t>музыкально-пластическое движение </a:t>
            </a:r>
            <a:r>
              <a:rPr lang="ru-RU" dirty="0"/>
              <a:t>и импровизация</a:t>
            </a:r>
            <a:r>
              <a:rPr lang="ru-RU" dirty="0" smtClean="0"/>
              <a:t>).</a:t>
            </a:r>
          </a:p>
          <a:p>
            <a:r>
              <a:rPr lang="ru-RU" sz="4400" dirty="0" smtClean="0"/>
              <a:t>Цели </a:t>
            </a:r>
            <a:r>
              <a:rPr lang="ru-RU" sz="4400" dirty="0"/>
              <a:t>общего музыкального образования достигаются </a:t>
            </a:r>
            <a:r>
              <a:rPr lang="ru-RU" sz="4400" dirty="0" smtClean="0"/>
              <a:t>через </a:t>
            </a:r>
            <a:r>
              <a:rPr lang="ru-RU" sz="4400" dirty="0"/>
              <a:t>систему ключевых </a:t>
            </a:r>
            <a:r>
              <a:rPr lang="ru-RU" sz="4400" i="1" dirty="0"/>
              <a:t>задач личностного, </a:t>
            </a:r>
            <a:r>
              <a:rPr lang="ru-RU" sz="4400" i="1" dirty="0" smtClean="0"/>
              <a:t>познавательного,</a:t>
            </a:r>
            <a:r>
              <a:rPr lang="ru-RU" sz="4400" dirty="0"/>
              <a:t> </a:t>
            </a:r>
            <a:r>
              <a:rPr lang="ru-RU" sz="4400" i="1" dirty="0" smtClean="0"/>
              <a:t>коммуникативного </a:t>
            </a:r>
            <a:r>
              <a:rPr lang="ru-RU" sz="4400" i="1" dirty="0"/>
              <a:t>и социального развития</a:t>
            </a:r>
            <a:r>
              <a:rPr lang="ru-RU" sz="4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5834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0413666"/>
              </p:ext>
            </p:extLst>
          </p:nvPr>
        </p:nvGraphicFramePr>
        <p:xfrm>
          <a:off x="730976" y="879566"/>
          <a:ext cx="10790240" cy="454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64"/>
                <a:gridCol w="5416732"/>
                <a:gridCol w="391885"/>
                <a:gridCol w="4554359"/>
              </a:tblGrid>
              <a:tr h="45458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7.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8.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9.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ТАНЦЕВАЛЬНОСТЬ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err="1" smtClean="0"/>
                        <a:t>Танцевальность</a:t>
                      </a:r>
                      <a:r>
                        <a:rPr lang="ru-RU" sz="2400" dirty="0" smtClean="0"/>
                        <a:t> в инструментальной музыке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err="1" smtClean="0"/>
                        <a:t>Танцевальность</a:t>
                      </a:r>
                      <a:r>
                        <a:rPr lang="ru-RU" sz="2400" baseline="0" dirty="0" smtClean="0"/>
                        <a:t> в вокальной и инструментальной музыке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2.</a:t>
                      </a:r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3.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Научить слышать «</a:t>
                      </a:r>
                      <a:r>
                        <a:rPr lang="ru-RU" sz="2400" dirty="0" err="1" smtClean="0"/>
                        <a:t>танцевальность</a:t>
                      </a:r>
                      <a:r>
                        <a:rPr lang="ru-RU" sz="2400" dirty="0" smtClean="0"/>
                        <a:t>» в музыке, развивать</a:t>
                      </a:r>
                      <a:r>
                        <a:rPr lang="ru-RU" sz="2400" baseline="0" dirty="0" smtClean="0"/>
                        <a:t> их фантазию и музыкальный слух.</a:t>
                      </a:r>
                    </a:p>
                    <a:p>
                      <a:pPr algn="ctr"/>
                      <a:r>
                        <a:rPr lang="ru-RU" sz="2400" baseline="0" dirty="0" smtClean="0"/>
                        <a:t>Научить слышать «</a:t>
                      </a:r>
                      <a:r>
                        <a:rPr lang="ru-RU" sz="2400" baseline="0" dirty="0" err="1" smtClean="0"/>
                        <a:t>танцевальность</a:t>
                      </a:r>
                      <a:r>
                        <a:rPr lang="ru-RU" sz="2400" baseline="0" dirty="0" smtClean="0"/>
                        <a:t>» на примере </a:t>
                      </a:r>
                      <a:r>
                        <a:rPr lang="ru-RU" sz="2400" baseline="0" dirty="0" err="1" smtClean="0"/>
                        <a:t>инструмнтальной</a:t>
                      </a:r>
                      <a:r>
                        <a:rPr lang="ru-RU" sz="2400" baseline="0" dirty="0" smtClean="0"/>
                        <a:t> музыки.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r>
                        <a:rPr lang="ru-RU" sz="2400" baseline="0" dirty="0" smtClean="0"/>
                        <a:t>Научить слышать  «</a:t>
                      </a:r>
                      <a:r>
                        <a:rPr lang="ru-RU" sz="2400" baseline="0" dirty="0" err="1" smtClean="0"/>
                        <a:t>танцевальность</a:t>
                      </a:r>
                      <a:r>
                        <a:rPr lang="ru-RU" sz="2400" baseline="0" dirty="0" smtClean="0"/>
                        <a:t>» в произведениях </a:t>
                      </a:r>
                      <a:r>
                        <a:rPr lang="ru-RU" sz="2400" baseline="0" dirty="0" err="1" smtClean="0"/>
                        <a:t>Ф.Шопена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6637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 </a:t>
            </a:r>
            <a:r>
              <a:rPr lang="ru-RU" dirty="0" smtClean="0"/>
              <a:t>четверть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157472"/>
              </p:ext>
            </p:extLst>
          </p:nvPr>
        </p:nvGraphicFramePr>
        <p:xfrm>
          <a:off x="1295400" y="1907177"/>
          <a:ext cx="9601200" cy="4157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983"/>
                <a:gridCol w="4728754"/>
                <a:gridCol w="278674"/>
                <a:gridCol w="4077789"/>
              </a:tblGrid>
              <a:tr h="10950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Маршевость</a:t>
                      </a:r>
                      <a:r>
                        <a:rPr lang="ru-RU" sz="2000" dirty="0" smtClean="0"/>
                        <a:t> в музыке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Научить слышать «</a:t>
                      </a:r>
                      <a:r>
                        <a:rPr lang="ru-RU" sz="2000" dirty="0" err="1" smtClean="0"/>
                        <a:t>маршевость</a:t>
                      </a:r>
                      <a:r>
                        <a:rPr lang="ru-RU" sz="2000" dirty="0" smtClean="0"/>
                        <a:t>» на примере произведений </a:t>
                      </a:r>
                      <a:r>
                        <a:rPr lang="ru-RU" sz="2000" dirty="0" err="1" smtClean="0"/>
                        <a:t>Л.Бетховена</a:t>
                      </a:r>
                      <a:r>
                        <a:rPr lang="ru-RU" sz="2000" dirty="0" smtClean="0"/>
                        <a:t>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Ф.Шуберта</a:t>
                      </a:r>
                      <a:r>
                        <a:rPr lang="ru-RU" sz="2000" baseline="0" dirty="0" smtClean="0"/>
                        <a:t> и </a:t>
                      </a:r>
                      <a:r>
                        <a:rPr lang="ru-RU" sz="2000" baseline="0" dirty="0" err="1" smtClean="0"/>
                        <a:t>Р.Щедрина</a:t>
                      </a:r>
                      <a:endParaRPr lang="ru-RU" sz="2000" dirty="0"/>
                    </a:p>
                  </a:txBody>
                  <a:tcPr/>
                </a:tc>
              </a:tr>
              <a:tr h="17520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Песенно-танцевальная музыка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Познакомить с жанровыми истоками сочинений композиторов-классиков, народной, духовной музыки и произведений современных композиторов</a:t>
                      </a:r>
                      <a:endParaRPr lang="ru-RU" sz="2000" dirty="0"/>
                    </a:p>
                  </a:txBody>
                  <a:tcPr/>
                </a:tc>
              </a:tr>
              <a:tr h="109503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Интонация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Дать понятия о том, что такое</a:t>
                      </a:r>
                      <a:r>
                        <a:rPr lang="ru-RU" sz="2000" baseline="0" dirty="0" smtClean="0"/>
                        <a:t> интонация, интонационная выразительность исполнения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1170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452959"/>
              </p:ext>
            </p:extLst>
          </p:nvPr>
        </p:nvGraphicFramePr>
        <p:xfrm>
          <a:off x="1295400" y="757237"/>
          <a:ext cx="9601200" cy="4985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857"/>
                <a:gridCol w="5347063"/>
                <a:gridCol w="496389"/>
                <a:gridCol w="3267891"/>
              </a:tblGrid>
              <a:tr h="146027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Интонация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Выразительные и изобразительные интонации</a:t>
                      </a:r>
                      <a:endParaRPr lang="ru-RU" sz="2000" dirty="0"/>
                    </a:p>
                  </a:txBody>
                  <a:tcPr/>
                </a:tc>
              </a:tr>
              <a:tr h="190958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Выразительные  и изобразительные интонации</a:t>
                      </a:r>
                    </a:p>
                    <a:p>
                      <a:pPr algn="ctr"/>
                      <a:r>
                        <a:rPr lang="ru-RU" sz="2000" dirty="0" smtClean="0"/>
                        <a:t>Интонация. Зерно-интонация.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Уметь услышать зерно-интонацию в музыкальных произведениях</a:t>
                      </a:r>
                      <a:endParaRPr lang="ru-RU" sz="2000" dirty="0"/>
                    </a:p>
                  </a:txBody>
                  <a:tcPr/>
                </a:tc>
              </a:tr>
              <a:tr h="101095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6.</a:t>
                      </a:r>
                    </a:p>
                    <a:p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7.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Вокальные и пластические зерна-интонации.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Обобщение темы.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Уметь услышать</a:t>
                      </a:r>
                      <a:r>
                        <a:rPr lang="ru-RU" sz="2000" baseline="0" dirty="0" smtClean="0"/>
                        <a:t> вокальные и пластические интонации</a:t>
                      </a:r>
                      <a:endParaRPr lang="ru-RU" sz="2000" dirty="0" smtClean="0"/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/>
                        <a:t>Познакомить с нотной записью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0296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5331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 </a:t>
            </a:r>
            <a:r>
              <a:rPr lang="ru-RU" dirty="0" smtClean="0"/>
              <a:t>четверть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517486"/>
              </p:ext>
            </p:extLst>
          </p:nvPr>
        </p:nvGraphicFramePr>
        <p:xfrm>
          <a:off x="781050" y="1654175"/>
          <a:ext cx="10696576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07"/>
                <a:gridCol w="6400800"/>
                <a:gridCol w="531223"/>
                <a:gridCol w="33699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Развитие музыки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с понятием и видами</a:t>
                      </a:r>
                      <a:r>
                        <a:rPr lang="ru-RU" baseline="0" dirty="0" smtClean="0"/>
                        <a:t> музыкального развития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Развитие музыки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с развитием музыки на примере симфонической сказки </a:t>
                      </a:r>
                      <a:r>
                        <a:rPr lang="ru-RU" dirty="0" err="1" smtClean="0"/>
                        <a:t>С.Прокофьева</a:t>
                      </a:r>
                      <a:r>
                        <a:rPr lang="ru-RU" dirty="0" smtClean="0"/>
                        <a:t> «Петя и волк»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Развитие музыки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</a:t>
                      </a:r>
                      <a:r>
                        <a:rPr lang="ru-RU" baseline="0" dirty="0" smtClean="0"/>
                        <a:t> с </a:t>
                      </a:r>
                      <a:r>
                        <a:rPr lang="ru-RU" dirty="0" smtClean="0"/>
                        <a:t> ладовым и динамическим развитием музыки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Развитие музыки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Расширить</a:t>
                      </a:r>
                      <a:r>
                        <a:rPr lang="ru-RU" baseline="0" dirty="0" smtClean="0"/>
                        <a:t> представление детей  о развитии музыки на примере балета </a:t>
                      </a:r>
                      <a:r>
                        <a:rPr lang="ru-RU" baseline="0" dirty="0" err="1" smtClean="0"/>
                        <a:t>Р.Щедрина</a:t>
                      </a:r>
                      <a:r>
                        <a:rPr lang="ru-RU" baseline="0" dirty="0" smtClean="0"/>
                        <a:t> «Конек –Горбунок»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96280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870928"/>
              </p:ext>
            </p:extLst>
          </p:nvPr>
        </p:nvGraphicFramePr>
        <p:xfrm>
          <a:off x="781050" y="757645"/>
          <a:ext cx="10696576" cy="5992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07"/>
                <a:gridCol w="6400800"/>
                <a:gridCol w="531223"/>
                <a:gridCol w="3369946"/>
              </a:tblGrid>
              <a:tr h="1074336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Основные принципы развития музыки: повтор,</a:t>
                      </a:r>
                      <a:r>
                        <a:rPr lang="ru-RU" baseline="0" dirty="0" smtClean="0"/>
                        <a:t> контраст, </a:t>
                      </a:r>
                      <a:r>
                        <a:rPr lang="ru-RU" baseline="0" dirty="0" err="1" smtClean="0"/>
                        <a:t>вариационность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с принципами развития народной и  классической музыки</a:t>
                      </a:r>
                      <a:endParaRPr lang="ru-RU" dirty="0"/>
                    </a:p>
                  </a:txBody>
                  <a:tcPr/>
                </a:tc>
              </a:tr>
              <a:tr h="1396637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Исполнительское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Уметь составить исполнительское развитие в песнях (на примере песни «Со вьюном я хожу»)</a:t>
                      </a:r>
                      <a:endParaRPr lang="ru-RU" dirty="0"/>
                    </a:p>
                  </a:txBody>
                  <a:tcPr/>
                </a:tc>
              </a:tr>
              <a:tr h="1074336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Ладовое развитие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Научить услышать развитие музыки на примере произведений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Ф.Шуберта</a:t>
                      </a:r>
                      <a:endParaRPr lang="ru-RU" dirty="0"/>
                    </a:p>
                  </a:txBody>
                  <a:tcPr/>
                </a:tc>
              </a:tr>
              <a:tr h="1784337">
                <a:tc>
                  <a:txBody>
                    <a:bodyPr/>
                    <a:lstStyle/>
                    <a:p>
                      <a:r>
                        <a:rPr lang="ru-RU" dirty="0" smtClean="0"/>
                        <a:t>8.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Темповое развитие</a:t>
                      </a:r>
                    </a:p>
                    <a:p>
                      <a:pPr algn="ctr"/>
                      <a:r>
                        <a:rPr lang="ru-RU" dirty="0" smtClean="0"/>
                        <a:t>Динамическое</a:t>
                      </a:r>
                      <a:r>
                        <a:rPr lang="ru-RU" baseline="0" dirty="0" smtClean="0"/>
                        <a:t> развитие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Обобщение 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Расширить</a:t>
                      </a:r>
                      <a:r>
                        <a:rPr lang="ru-RU" baseline="0" dirty="0" smtClean="0"/>
                        <a:t> представление детей с развитием чувств в музыке с ее выразительным и изобразительным развитием на примере музыки </a:t>
                      </a:r>
                      <a:r>
                        <a:rPr lang="ru-RU" baseline="0" dirty="0" err="1" smtClean="0"/>
                        <a:t>Э.Грига</a:t>
                      </a:r>
                      <a:r>
                        <a:rPr lang="ru-RU" baseline="0" dirty="0" smtClean="0"/>
                        <a:t> «Пер </a:t>
                      </a:r>
                      <a:r>
                        <a:rPr lang="ru-RU" baseline="0" dirty="0" err="1" smtClean="0"/>
                        <a:t>Гюнт</a:t>
                      </a:r>
                      <a:r>
                        <a:rPr lang="ru-RU" baseline="0" dirty="0" smtClean="0"/>
                        <a:t>», </a:t>
                      </a:r>
                      <a:r>
                        <a:rPr lang="ru-RU" baseline="0" dirty="0" err="1" smtClean="0"/>
                        <a:t>С.Прокофьева</a:t>
                      </a:r>
                      <a:r>
                        <a:rPr lang="ru-RU" baseline="0" dirty="0" smtClean="0"/>
                        <a:t> «Петя и волк»</a:t>
                      </a:r>
                      <a:endParaRPr lang="ru-RU" dirty="0"/>
                    </a:p>
                  </a:txBody>
                  <a:tcPr/>
                </a:tc>
              </a:tr>
              <a:tr h="43570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686" y="3182090"/>
            <a:ext cx="2060627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9435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6812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 </a:t>
            </a:r>
            <a:r>
              <a:rPr lang="ru-RU" dirty="0" smtClean="0"/>
              <a:t>четверть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688841"/>
              </p:ext>
            </p:extLst>
          </p:nvPr>
        </p:nvGraphicFramePr>
        <p:xfrm>
          <a:off x="679450" y="1733550"/>
          <a:ext cx="1086008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41"/>
                <a:gridCol w="6209212"/>
                <a:gridCol w="618308"/>
                <a:gridCol w="350152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ПОСТРОЕНИЕ (ФОРМЫ) МУЗЫКИ</a:t>
                      </a:r>
                    </a:p>
                    <a:p>
                      <a:pPr algn="ctr"/>
                      <a:r>
                        <a:rPr lang="ru-RU" dirty="0" smtClean="0"/>
                        <a:t>Одночастная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Закрепления понимания, что смена частей в музыке прежде всего связано с изменением характера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Двухчастная музыкальная 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Рассмотреть примеры двухчастной формы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-рондо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с формой – рондо на примере музыки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В.Моцарта</a:t>
                      </a:r>
                      <a:r>
                        <a:rPr lang="ru-RU" baseline="0" dirty="0" smtClean="0"/>
                        <a:t> «Рондо в турецком стиле»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- вариация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с вариационной формой развития музыки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</a:p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Формы музыкального произведения</a:t>
                      </a:r>
                    </a:p>
                    <a:p>
                      <a:pPr algn="ctr"/>
                      <a:r>
                        <a:rPr lang="ru-RU" dirty="0" smtClean="0"/>
                        <a:t>Обобщение изученного материала за 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2</a:t>
                      </a:r>
                    </a:p>
                    <a:p>
                      <a:r>
                        <a:rPr lang="ru-RU" dirty="0" smtClean="0"/>
                        <a:t>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Уметь обобщить знания по теме четверти и учебного года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036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583474"/>
            <a:ext cx="9601196" cy="10363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IV </a:t>
            </a:r>
            <a:r>
              <a:rPr lang="ru-RU" sz="2400" dirty="0" smtClean="0"/>
              <a:t>класс</a:t>
            </a:r>
            <a:br>
              <a:rPr lang="ru-RU" sz="2400" dirty="0" smtClean="0"/>
            </a:br>
            <a:r>
              <a:rPr lang="ru-RU" sz="2400" dirty="0" smtClean="0"/>
              <a:t>Первая четверть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987479"/>
              </p:ext>
            </p:extLst>
          </p:nvPr>
        </p:nvGraphicFramePr>
        <p:xfrm>
          <a:off x="687388" y="1516063"/>
          <a:ext cx="1083468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561"/>
                <a:gridCol w="7019108"/>
                <a:gridCol w="627347"/>
                <a:gridCol w="27086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МУЗЫКА МОЕГО НАРОДА</a:t>
                      </a:r>
                    </a:p>
                    <a:p>
                      <a:pPr algn="ctr"/>
                      <a:r>
                        <a:rPr lang="ru-RU" dirty="0" smtClean="0"/>
                        <a:t>Трудовые</a:t>
                      </a:r>
                      <a:r>
                        <a:rPr lang="ru-RU" baseline="0" dirty="0" smtClean="0"/>
                        <a:t> песни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детей</a:t>
                      </a:r>
                      <a:r>
                        <a:rPr lang="ru-RU" baseline="0" dirty="0" smtClean="0"/>
                        <a:t> с многообразными жанрами народной музыки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создавалась русская народная песня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Уметь</a:t>
                      </a:r>
                      <a:r>
                        <a:rPr lang="ru-RU" baseline="0" dirty="0" smtClean="0"/>
                        <a:t> определять форму вариация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Жанры</a:t>
                      </a:r>
                      <a:r>
                        <a:rPr lang="ru-RU" baseline="0" dirty="0" smtClean="0"/>
                        <a:t> народной музыки: р</a:t>
                      </a:r>
                      <a:r>
                        <a:rPr lang="ru-RU" dirty="0" smtClean="0"/>
                        <a:t>усская частушка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Осознание детьми возникновения народной музыки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Жанры народной музыки: маршевые и трудовые песни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детей с жанром народной музыки:</a:t>
                      </a:r>
                      <a:r>
                        <a:rPr lang="ru-RU" baseline="0" dirty="0" smtClean="0"/>
                        <a:t> маршевые и трудовые песни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Кантата С.С. Прокофьева «Александр Невский»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Дать понятие в музыке «!кантата»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73187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637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 </a:t>
            </a:r>
            <a:r>
              <a:rPr lang="ru-RU" dirty="0" smtClean="0"/>
              <a:t>класс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2211481"/>
              </p:ext>
            </p:extLst>
          </p:nvPr>
        </p:nvGraphicFramePr>
        <p:xfrm>
          <a:off x="687388" y="1516063"/>
          <a:ext cx="10834688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561"/>
                <a:gridCol w="7019108"/>
                <a:gridCol w="627347"/>
                <a:gridCol w="27086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</a:p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Революционные и военные песни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детей революционными и военными песнями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Опера. Музыкальное творчество </a:t>
                      </a:r>
                      <a:r>
                        <a:rPr lang="ru-RU" dirty="0" err="1" smtClean="0"/>
                        <a:t>М.И.Глинки</a:t>
                      </a:r>
                      <a:r>
                        <a:rPr lang="ru-RU" dirty="0" smtClean="0"/>
                        <a:t> Д.Д. Шостаковича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Развивать интерес</a:t>
                      </a:r>
                      <a:r>
                        <a:rPr lang="ru-RU" baseline="0" dirty="0" smtClean="0"/>
                        <a:t> детей к жанру опера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ВТОРАЯ</a:t>
                      </a:r>
                      <a:r>
                        <a:rPr lang="ru-RU" baseline="0" dirty="0" smtClean="0"/>
                        <a:t> ЧЕТВЕРТЬ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Обрядовые</a:t>
                      </a:r>
                      <a:r>
                        <a:rPr lang="ru-RU" baseline="0" dirty="0" smtClean="0"/>
                        <a:t> песни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Дать понятие детям об обрядовой песни русского народа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Детский  музыкальный фольклор. Песни-былины.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Дать представление о детском</a:t>
                      </a:r>
                      <a:r>
                        <a:rPr lang="ru-RU" baseline="0" dirty="0" smtClean="0"/>
                        <a:t> музыкальном фольклоре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25373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836072"/>
              </p:ext>
            </p:extLst>
          </p:nvPr>
        </p:nvGraphicFramePr>
        <p:xfrm>
          <a:off x="687388" y="1516063"/>
          <a:ext cx="10834688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561"/>
                <a:gridCol w="7019108"/>
                <a:gridCol w="627347"/>
                <a:gridCol w="27086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Музыка русской православной церкви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детей с музыкой православной церкви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Музыкальное творчество П.Г. </a:t>
                      </a:r>
                      <a:r>
                        <a:rPr lang="ru-RU" dirty="0" err="1" smtClean="0"/>
                        <a:t>Чеснокова</a:t>
                      </a:r>
                      <a:r>
                        <a:rPr lang="ru-RU" dirty="0" smtClean="0"/>
                        <a:t>  и С.В. Рахманинова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духовной музыкой </a:t>
                      </a:r>
                      <a:r>
                        <a:rPr lang="ru-RU" dirty="0" err="1" smtClean="0"/>
                        <a:t>С.С.Рахманинова</a:t>
                      </a:r>
                      <a:r>
                        <a:rPr lang="ru-RU" dirty="0" smtClean="0"/>
                        <a:t> и </a:t>
                      </a:r>
                      <a:r>
                        <a:rPr lang="ru-RU" dirty="0" err="1" smtClean="0"/>
                        <a:t>П.Г.Чеснокова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342900" indent="-342900" algn="l">
                        <a:buAutoNum type="arabicPeriod" startAt="5"/>
                      </a:pP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Колокольные</a:t>
                      </a:r>
                      <a:r>
                        <a:rPr lang="ru-RU" baseline="0" dirty="0" smtClean="0"/>
                        <a:t> звоны России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ru-RU" baseline="0" dirty="0" smtClean="0"/>
                        <a:t>Познакомить детей с                                            колокольными звонами России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Русский народный костюм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детей с историей и символикой</a:t>
                      </a:r>
                      <a:r>
                        <a:rPr lang="ru-RU" baseline="0" dirty="0" smtClean="0"/>
                        <a:t> русского костюме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01660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059380"/>
              </p:ext>
            </p:extLst>
          </p:nvPr>
        </p:nvGraphicFramePr>
        <p:xfrm>
          <a:off x="763588" y="728663"/>
          <a:ext cx="10839452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3"/>
                <a:gridCol w="5655076"/>
                <a:gridCol w="435005"/>
                <a:gridCol w="429671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 гостях у Деда Мороза. Мороз-персонаж славянского фольклора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Познакомить детей с историей праздника Елки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ТРЕТЬЯ ЧЕТВЕРТЬ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Праздник</a:t>
                      </a:r>
                      <a:r>
                        <a:rPr lang="ru-RU" baseline="0" dirty="0" smtClean="0"/>
                        <a:t> Масленица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детей с обрядовым праздником русского народа «Масленица»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Русский народный оркестр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с понятиями оркестр, ансамбль, солист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Русские народные музыкальные инструменты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</a:t>
                      </a:r>
                      <a:r>
                        <a:rPr lang="ru-RU" baseline="0" dirty="0" smtClean="0"/>
                        <a:t> детей с историей возникновения русских народных инструментах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4.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Между музыкой моего народа и музыкой разных народов мира нет переходимых</a:t>
                      </a:r>
                      <a:r>
                        <a:rPr lang="ru-RU" baseline="0" dirty="0" smtClean="0"/>
                        <a:t> границ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детей</a:t>
                      </a:r>
                      <a:r>
                        <a:rPr lang="ru-RU" baseline="0" dirty="0" smtClean="0"/>
                        <a:t> с музыкой молдавского и грузинского народа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Украинская народная музыка</a:t>
                      </a:r>
                    </a:p>
                    <a:p>
                      <a:pPr algn="ctr"/>
                      <a:r>
                        <a:rPr lang="ru-RU" dirty="0" smtClean="0"/>
                        <a:t>Белорусская народная музыка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1</a:t>
                      </a:r>
                    </a:p>
                    <a:p>
                      <a:r>
                        <a:rPr lang="ru-RU" dirty="0" smtClean="0"/>
                        <a:t>   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Познакомить детей с украинской и белорусской</a:t>
                      </a:r>
                      <a:r>
                        <a:rPr lang="ru-RU" baseline="0" dirty="0" smtClean="0"/>
                        <a:t> музыкой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698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виды </a:t>
            </a:r>
            <a:r>
              <a:rPr lang="ru-RU" smtClean="0"/>
              <a:t>учебной деятельности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Слушание музыки. </a:t>
            </a:r>
            <a:r>
              <a:rPr lang="ru-RU" dirty="0"/>
              <a:t>Опыт </a:t>
            </a:r>
            <a:r>
              <a:rPr lang="ru-RU" dirty="0" err="1"/>
              <a:t>эмоционально_образного</a:t>
            </a:r>
            <a:r>
              <a:rPr lang="ru-RU" dirty="0"/>
              <a:t> </a:t>
            </a:r>
            <a:r>
              <a:rPr lang="ru-RU" dirty="0" smtClean="0"/>
              <a:t>восприятия </a:t>
            </a:r>
            <a:r>
              <a:rPr lang="ru-RU" dirty="0"/>
              <a:t>музыки, различной по содержанию, характеру и </a:t>
            </a:r>
            <a:r>
              <a:rPr lang="ru-RU" dirty="0" smtClean="0"/>
              <a:t>средствам </a:t>
            </a:r>
            <a:r>
              <a:rPr lang="ru-RU" dirty="0"/>
              <a:t>музыкальной выразительности. Обогащение </a:t>
            </a:r>
            <a:r>
              <a:rPr lang="ru-RU" dirty="0" smtClean="0"/>
              <a:t>музыкально-слуховых </a:t>
            </a:r>
            <a:r>
              <a:rPr lang="ru-RU" dirty="0"/>
              <a:t>представлений об интонационной природе </a:t>
            </a:r>
            <a:r>
              <a:rPr lang="ru-RU" dirty="0" smtClean="0"/>
              <a:t>музыки </a:t>
            </a:r>
            <a:r>
              <a:rPr lang="ru-RU" dirty="0"/>
              <a:t>во всем многообразии ее видов, жанров и форм.</a:t>
            </a:r>
          </a:p>
          <a:p>
            <a:r>
              <a:rPr lang="ru-RU" b="1" dirty="0"/>
              <a:t>Пение. </a:t>
            </a:r>
            <a:r>
              <a:rPr lang="ru-RU" dirty="0"/>
              <a:t>Самовыражение ребенка в пении. </a:t>
            </a:r>
            <a:r>
              <a:rPr lang="ru-RU" dirty="0" smtClean="0"/>
              <a:t>Воплощение музыкальных </a:t>
            </a:r>
            <a:r>
              <a:rPr lang="ru-RU" dirty="0"/>
              <a:t>образов при разучивании и исполнении </a:t>
            </a:r>
            <a:r>
              <a:rPr lang="ru-RU" dirty="0" smtClean="0"/>
              <a:t>произведений</a:t>
            </a:r>
            <a:r>
              <a:rPr lang="ru-RU" dirty="0"/>
              <a:t>. Освоение </a:t>
            </a:r>
            <a:r>
              <a:rPr lang="ru-RU" dirty="0" smtClean="0"/>
              <a:t>вокально-хоровых </a:t>
            </a:r>
            <a:r>
              <a:rPr lang="ru-RU" dirty="0"/>
              <a:t>умений и навыков для </a:t>
            </a:r>
            <a:r>
              <a:rPr lang="ru-RU" dirty="0" smtClean="0"/>
              <a:t>передачи музыкально-исполнительского </a:t>
            </a:r>
            <a:r>
              <a:rPr lang="ru-RU" dirty="0"/>
              <a:t>замысла, импровизации.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5502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047884"/>
              </p:ext>
            </p:extLst>
          </p:nvPr>
        </p:nvGraphicFramePr>
        <p:xfrm>
          <a:off x="763588" y="728663"/>
          <a:ext cx="10839452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653"/>
                <a:gridCol w="5655076"/>
                <a:gridCol w="435005"/>
                <a:gridCol w="429671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Музыка Закавказских народов: азербайджанская, армянская и грузинская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Познакомить детей с музыкой азербайджанского,</a:t>
                      </a:r>
                      <a:r>
                        <a:rPr lang="ru-RU" sz="2000" baseline="0" dirty="0" smtClean="0"/>
                        <a:t> грузинского и армянского народов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Музыка народов Средней Азии и Прибалтики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Познакомить детей с музыкой народов Средней Азии</a:t>
                      </a:r>
                      <a:r>
                        <a:rPr lang="ru-RU" sz="2000" baseline="0" dirty="0" smtClean="0"/>
                        <a:t> и Прибалтики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ЧЕТВЕРТАЯ ЧЕТВЕРТЬ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Между музыкой моего народа и музыкой разных народов мира нет переходимых</a:t>
                      </a:r>
                      <a:r>
                        <a:rPr lang="ru-RU" sz="2000" baseline="0" dirty="0" smtClean="0"/>
                        <a:t> границ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Музыка</a:t>
                      </a:r>
                      <a:r>
                        <a:rPr lang="ru-RU" sz="2000" baseline="0" dirty="0" smtClean="0"/>
                        <a:t> разных стран: болгарская, немецкая, норвежская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Познакомить с музыкой разных стран мира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Музыка разных стран: чешская и венгерская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Познакомить детей с чешской и венгерской музыкой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7619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807759"/>
              </p:ext>
            </p:extLst>
          </p:nvPr>
        </p:nvGraphicFramePr>
        <p:xfrm>
          <a:off x="763588" y="630314"/>
          <a:ext cx="10876393" cy="5859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754"/>
                <a:gridCol w="116840"/>
                <a:gridCol w="5655076"/>
                <a:gridCol w="435005"/>
                <a:gridCol w="4296718"/>
              </a:tblGrid>
              <a:tr h="1488017"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3.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Музыка </a:t>
                      </a:r>
                      <a:r>
                        <a:rPr lang="ru-RU" sz="1800" dirty="0" err="1" smtClean="0"/>
                        <a:t>В.А.Моцарта</a:t>
                      </a:r>
                      <a:r>
                        <a:rPr lang="ru-RU" sz="1800" dirty="0" smtClean="0"/>
                        <a:t> . Музыка Японии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Познакомить</a:t>
                      </a:r>
                      <a:r>
                        <a:rPr lang="ru-RU" sz="1800" baseline="0" dirty="0" smtClean="0"/>
                        <a:t> детей с музыкой В.А. Моцарта, японской музыкой и проследить их связь с музыкой других народов на примере песни </a:t>
                      </a:r>
                      <a:r>
                        <a:rPr lang="ru-RU" sz="1800" baseline="0" dirty="0" err="1" smtClean="0"/>
                        <a:t>М.Блантера</a:t>
                      </a:r>
                      <a:r>
                        <a:rPr lang="ru-RU" sz="1800" baseline="0" dirty="0" smtClean="0"/>
                        <a:t> «Катюша»</a:t>
                      </a:r>
                      <a:endParaRPr lang="ru-RU" sz="1800" dirty="0"/>
                    </a:p>
                  </a:txBody>
                  <a:tcPr/>
                </a:tc>
              </a:tr>
              <a:tr h="930011"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4.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Музыка</a:t>
                      </a:r>
                      <a:r>
                        <a:rPr lang="ru-RU" sz="1800" baseline="0" dirty="0" smtClean="0"/>
                        <a:t> польского народа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2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Познакомить детей с музыкой польского народа на примере композитора </a:t>
                      </a:r>
                      <a:r>
                        <a:rPr lang="ru-RU" sz="1800" dirty="0" err="1" smtClean="0"/>
                        <a:t>Ф.Шопена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1008">
                <a:tc gridSpan="2">
                  <a:txBody>
                    <a:bodyPr/>
                    <a:lstStyle/>
                    <a:p>
                      <a:r>
                        <a:rPr lang="ru-RU" sz="1800" dirty="0" smtClean="0"/>
                        <a:t>5.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Музыка азербайджанского композитора </a:t>
                      </a:r>
                      <a:r>
                        <a:rPr lang="ru-RU" sz="1800" dirty="0" err="1" smtClean="0"/>
                        <a:t>К.Караева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1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Познакомить детей с музыкой композитора </a:t>
                      </a:r>
                      <a:r>
                        <a:rPr lang="ru-RU" sz="1800" dirty="0" err="1" smtClean="0"/>
                        <a:t>К.Караева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88017">
                <a:tc gridSpan="3"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6.     КОМПОЗИТОР-ИСПОЛНИТЕЛЬ-СЛУШАТЕЛЬ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  1.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Рассказать детям, как становятся композитором,</a:t>
                      </a:r>
                      <a:r>
                        <a:rPr lang="ru-RU" sz="1800" baseline="0" dirty="0" smtClean="0"/>
                        <a:t> исполнителем и слушателем. Что мы узнали об исполнителях, композиторах и слушателях?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1008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7.       </a:t>
                      </a:r>
                      <a:r>
                        <a:rPr lang="ru-RU" sz="1800" dirty="0" smtClean="0"/>
                        <a:t>МУЗЫКА</a:t>
                      </a:r>
                      <a:r>
                        <a:rPr lang="ru-RU" sz="1800" baseline="0" dirty="0" smtClean="0"/>
                        <a:t> ВСЕГДА СО МНОЙ                                          </a:t>
                      </a:r>
                      <a:endParaRPr lang="ru-RU" sz="1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smtClean="0"/>
                        <a:t>  1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Познакомить детей с кантатой «  Песня,  утра, весны и мира»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5100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8.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УРОК-КОНЦЕРТ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Подведение итогов</a:t>
                      </a:r>
                      <a:r>
                        <a:rPr lang="ru-RU" sz="1800" baseline="0" dirty="0" smtClean="0"/>
                        <a:t> работы в начальной школе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32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670034"/>
            <a:ext cx="9601196" cy="5111241"/>
          </a:xfrm>
        </p:spPr>
        <p:txBody>
          <a:bodyPr>
            <a:normAutofit/>
          </a:bodyPr>
          <a:lstStyle/>
          <a:p>
            <a:r>
              <a:rPr lang="ru-RU" b="1" dirty="0" smtClean="0"/>
              <a:t>Инструментальное </a:t>
            </a:r>
            <a:r>
              <a:rPr lang="ru-RU" b="1" dirty="0" err="1"/>
              <a:t>музицирование</a:t>
            </a:r>
            <a:r>
              <a:rPr lang="ru-RU" i="1" dirty="0"/>
              <a:t>. </a:t>
            </a:r>
            <a:r>
              <a:rPr lang="ru-RU" dirty="0"/>
              <a:t>Коллективное </a:t>
            </a:r>
            <a:r>
              <a:rPr lang="ru-RU" dirty="0" err="1" smtClean="0"/>
              <a:t>музицирование</a:t>
            </a:r>
            <a:r>
              <a:rPr lang="ru-RU" dirty="0" smtClean="0"/>
              <a:t> </a:t>
            </a:r>
            <a:r>
              <a:rPr lang="ru-RU" dirty="0"/>
              <a:t>на элементарных и электронных </a:t>
            </a:r>
            <a:r>
              <a:rPr lang="ru-RU" dirty="0" smtClean="0"/>
              <a:t>музыкальных инструментах</a:t>
            </a:r>
            <a:r>
              <a:rPr lang="ru-RU" dirty="0"/>
              <a:t>. Участие в исполнении музыкальных </a:t>
            </a:r>
            <a:r>
              <a:rPr lang="ru-RU" dirty="0" smtClean="0"/>
              <a:t>произведений</a:t>
            </a:r>
            <a:r>
              <a:rPr lang="ru-RU" dirty="0"/>
              <a:t>. Опыт индивидуальной творческой деятельности (</a:t>
            </a:r>
            <a:r>
              <a:rPr lang="ru-RU" dirty="0" smtClean="0"/>
              <a:t>сочинение</a:t>
            </a:r>
            <a:r>
              <a:rPr lang="ru-RU" dirty="0"/>
              <a:t>, импровизация).</a:t>
            </a:r>
          </a:p>
          <a:p>
            <a:r>
              <a:rPr lang="ru-RU" b="1" dirty="0" smtClean="0"/>
              <a:t>Музыкально-пластическое </a:t>
            </a:r>
            <a:r>
              <a:rPr lang="ru-RU" b="1" dirty="0"/>
              <a:t>движение. </a:t>
            </a:r>
            <a:r>
              <a:rPr lang="ru-RU" dirty="0"/>
              <a:t>Общее </a:t>
            </a:r>
            <a:r>
              <a:rPr lang="ru-RU" dirty="0" smtClean="0"/>
              <a:t>представление </a:t>
            </a:r>
            <a:r>
              <a:rPr lang="ru-RU" dirty="0"/>
              <a:t>о пластических средствах выразительности. </a:t>
            </a:r>
            <a:r>
              <a:rPr lang="ru-RU" dirty="0" smtClean="0"/>
              <a:t>Индивидуально-личностное </a:t>
            </a:r>
            <a:r>
              <a:rPr lang="ru-RU" dirty="0"/>
              <a:t>выражение образного содержания </a:t>
            </a:r>
            <a:r>
              <a:rPr lang="ru-RU" dirty="0" smtClean="0"/>
              <a:t>музыки через </a:t>
            </a:r>
            <a:r>
              <a:rPr lang="ru-RU" dirty="0"/>
              <a:t>пластику. Коллективные формы деятельности при </a:t>
            </a:r>
            <a:r>
              <a:rPr lang="ru-RU" dirty="0" smtClean="0"/>
              <a:t>создании музыкально-пластических </a:t>
            </a:r>
            <a:r>
              <a:rPr lang="ru-RU" dirty="0"/>
              <a:t>композиций. </a:t>
            </a:r>
            <a:r>
              <a:rPr lang="ru-RU" dirty="0" smtClean="0"/>
              <a:t>Танцевальные импровизации</a:t>
            </a:r>
            <a:r>
              <a:rPr lang="ru-RU" dirty="0"/>
              <a:t>.</a:t>
            </a:r>
          </a:p>
          <a:p>
            <a:r>
              <a:rPr lang="ru-RU" b="1" dirty="0" smtClean="0"/>
              <a:t>Драматизация музыкальных произведений. </a:t>
            </a:r>
            <a:r>
              <a:rPr lang="ru-RU" dirty="0" smtClean="0"/>
              <a:t>Театрализованные формы музыкально-творческой деятельности. Музыкальные игры, </a:t>
            </a:r>
            <a:r>
              <a:rPr lang="ru-RU" dirty="0" err="1" smtClean="0"/>
              <a:t>инстценирование</a:t>
            </a:r>
            <a:r>
              <a:rPr lang="ru-RU" dirty="0" smtClean="0"/>
              <a:t> песен, танцев, игры-драматизации.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994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Содержательные линии преподавания  уроков музыки в </a:t>
            </a:r>
            <a:r>
              <a:rPr lang="en-US" dirty="0" smtClean="0"/>
              <a:t>I-IV</a:t>
            </a:r>
            <a:r>
              <a:rPr lang="ru-RU" dirty="0" smtClean="0"/>
              <a:t> классах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Музыка в жизни человека.</a:t>
            </a:r>
          </a:p>
          <a:p>
            <a:r>
              <a:rPr lang="ru-RU" sz="3600" dirty="0" smtClean="0"/>
              <a:t>Основные закономерности музыкального искусства.</a:t>
            </a:r>
          </a:p>
          <a:p>
            <a:r>
              <a:rPr lang="ru-RU" sz="3600" dirty="0" smtClean="0"/>
              <a:t>Музыкальная картина мира.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30371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646386"/>
            <a:ext cx="9601196" cy="52294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 в жизни человека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Истоки </a:t>
            </a:r>
            <a:r>
              <a:rPr lang="ru-RU" dirty="0"/>
              <a:t>возникновения </a:t>
            </a:r>
            <a:r>
              <a:rPr lang="ru-RU" dirty="0" smtClean="0"/>
              <a:t>музыки</a:t>
            </a:r>
            <a:r>
              <a:rPr lang="ru-RU" dirty="0"/>
              <a:t>. Рождение музыки как естественное проявление </a:t>
            </a:r>
            <a:r>
              <a:rPr lang="ru-RU" dirty="0" smtClean="0"/>
              <a:t>человеческого </a:t>
            </a:r>
            <a:r>
              <a:rPr lang="ru-RU" dirty="0"/>
              <a:t>состояния. Звучание окружающей жизни, природы, </a:t>
            </a:r>
            <a:r>
              <a:rPr lang="ru-RU" dirty="0" smtClean="0"/>
              <a:t>настроений</a:t>
            </a:r>
            <a:r>
              <a:rPr lang="ru-RU" dirty="0"/>
              <a:t>, чувств и характера человека.</a:t>
            </a:r>
          </a:p>
          <a:p>
            <a:pPr marL="0" indent="0">
              <a:buNone/>
            </a:pPr>
            <a:r>
              <a:rPr lang="ru-RU" dirty="0" smtClean="0"/>
              <a:t>          Обобщенное </a:t>
            </a:r>
            <a:r>
              <a:rPr lang="ru-RU" dirty="0"/>
              <a:t>представление об основных </a:t>
            </a:r>
            <a:r>
              <a:rPr lang="ru-RU" dirty="0" smtClean="0"/>
              <a:t>образно-эмоциональных </a:t>
            </a:r>
            <a:r>
              <a:rPr lang="ru-RU" dirty="0"/>
              <a:t>сферах музыки и о многообразии музыкальных </a:t>
            </a:r>
            <a:r>
              <a:rPr lang="ru-RU" dirty="0" smtClean="0"/>
              <a:t>жанров </a:t>
            </a:r>
            <a:r>
              <a:rPr lang="ru-RU" dirty="0"/>
              <a:t>и стилей. Песня, танец, марш и их разновидности. </a:t>
            </a:r>
            <a:r>
              <a:rPr lang="ru-RU" dirty="0" err="1" smtClean="0"/>
              <a:t>Песенность</a:t>
            </a:r>
            <a:r>
              <a:rPr lang="ru-RU" dirty="0"/>
              <a:t>, </a:t>
            </a:r>
            <a:r>
              <a:rPr lang="ru-RU" dirty="0" err="1"/>
              <a:t>танцевальность</a:t>
            </a:r>
            <a:r>
              <a:rPr lang="ru-RU" dirty="0"/>
              <a:t>, </a:t>
            </a:r>
            <a:r>
              <a:rPr lang="ru-RU" dirty="0" err="1"/>
              <a:t>маршевость</a:t>
            </a:r>
            <a:r>
              <a:rPr lang="ru-RU" dirty="0"/>
              <a:t>. Опера, балет, </a:t>
            </a:r>
            <a:r>
              <a:rPr lang="ru-RU" dirty="0" smtClean="0"/>
              <a:t>симфония,</a:t>
            </a:r>
            <a:r>
              <a:rPr lang="ru-RU" dirty="0"/>
              <a:t> </a:t>
            </a:r>
            <a:r>
              <a:rPr lang="ru-RU" dirty="0" smtClean="0"/>
              <a:t>концерт</a:t>
            </a:r>
            <a:r>
              <a:rPr lang="ru-RU" dirty="0"/>
              <a:t>, сюита, кантата, мюзикл.</a:t>
            </a:r>
          </a:p>
          <a:p>
            <a:pPr marL="0" indent="0">
              <a:buNone/>
            </a:pPr>
            <a:r>
              <a:rPr lang="ru-RU" dirty="0" smtClean="0"/>
              <a:t>         Отечественные </a:t>
            </a:r>
            <a:r>
              <a:rPr lang="ru-RU" dirty="0"/>
              <a:t>народные музыкальные традиции. </a:t>
            </a:r>
            <a:r>
              <a:rPr lang="ru-RU" dirty="0" smtClean="0"/>
              <a:t>Народное </a:t>
            </a:r>
            <a:r>
              <a:rPr lang="ru-RU" dirty="0"/>
              <a:t>творчество России. Музыкальный и поэтический фольклор:</a:t>
            </a:r>
          </a:p>
          <a:p>
            <a:pPr marL="0" indent="0">
              <a:buNone/>
            </a:pPr>
            <a:r>
              <a:rPr lang="ru-RU" dirty="0"/>
              <a:t>песни, танцы, действа, обряды, скороговорки, загадки, </a:t>
            </a:r>
            <a:r>
              <a:rPr lang="ru-RU" dirty="0" smtClean="0"/>
              <a:t>игры-драматизации</a:t>
            </a:r>
            <a:r>
              <a:rPr lang="ru-RU" dirty="0"/>
              <a:t>. Историческое прошлое в музыкальных образах.</a:t>
            </a:r>
          </a:p>
          <a:p>
            <a:pPr marL="0" indent="0">
              <a:buNone/>
            </a:pPr>
            <a:r>
              <a:rPr lang="ru-RU" dirty="0"/>
              <a:t>Народная и профессиональная музыка. Сочинения </a:t>
            </a:r>
            <a:r>
              <a:rPr lang="ru-RU" dirty="0" smtClean="0"/>
              <a:t>отечественных </a:t>
            </a:r>
            <a:r>
              <a:rPr lang="ru-RU" dirty="0"/>
              <a:t>композиторов о Родине. Духовная музыка в </a:t>
            </a:r>
            <a:r>
              <a:rPr lang="ru-RU" dirty="0" smtClean="0"/>
              <a:t>творчестве</a:t>
            </a:r>
            <a:r>
              <a:rPr lang="ru-RU" dirty="0"/>
              <a:t> </a:t>
            </a:r>
            <a:r>
              <a:rPr lang="ru-RU" dirty="0" smtClean="0"/>
              <a:t>композиторов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55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646386"/>
            <a:ext cx="9601196" cy="522948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закономерности музыкального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искусства.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Интонационно-образная </a:t>
            </a:r>
            <a:r>
              <a:rPr lang="ru-RU" dirty="0"/>
              <a:t>природа музыкального искусства. </a:t>
            </a:r>
            <a:r>
              <a:rPr lang="ru-RU" dirty="0" smtClean="0"/>
              <a:t>Выразительность </a:t>
            </a:r>
            <a:r>
              <a:rPr lang="ru-RU" dirty="0"/>
              <a:t>и изобразительность в музыке. Интонация </a:t>
            </a:r>
            <a:r>
              <a:rPr lang="ru-RU" dirty="0" smtClean="0"/>
              <a:t>как</a:t>
            </a:r>
            <a:r>
              <a:rPr lang="ru-RU" dirty="0"/>
              <a:t> </a:t>
            </a:r>
            <a:r>
              <a:rPr lang="ru-RU" dirty="0" smtClean="0"/>
              <a:t>озвученное </a:t>
            </a:r>
            <a:r>
              <a:rPr lang="ru-RU" dirty="0"/>
              <a:t>состояние, выражение эмоций и мыслей </a:t>
            </a:r>
            <a:r>
              <a:rPr lang="ru-RU" dirty="0" smtClean="0"/>
              <a:t>человека.</a:t>
            </a:r>
            <a:r>
              <a:rPr lang="ru-RU" dirty="0"/>
              <a:t> </a:t>
            </a:r>
            <a:r>
              <a:rPr lang="ru-RU" dirty="0" smtClean="0"/>
              <a:t>Интонации </a:t>
            </a:r>
            <a:r>
              <a:rPr lang="ru-RU" dirty="0"/>
              <a:t>музыкальные и речевые. Сходство и </a:t>
            </a:r>
            <a:r>
              <a:rPr lang="ru-RU" dirty="0" smtClean="0"/>
              <a:t>различие.</a:t>
            </a:r>
            <a:r>
              <a:rPr lang="ru-RU" dirty="0"/>
              <a:t> </a:t>
            </a:r>
            <a:r>
              <a:rPr lang="ru-RU" dirty="0" smtClean="0"/>
              <a:t>Интонация </a:t>
            </a:r>
            <a:r>
              <a:rPr lang="ru-RU" dirty="0"/>
              <a:t>— источник музыкальной речи. Основные </a:t>
            </a:r>
            <a:r>
              <a:rPr lang="ru-RU" dirty="0" smtClean="0"/>
              <a:t>средства</a:t>
            </a:r>
            <a:r>
              <a:rPr lang="ru-RU" dirty="0"/>
              <a:t> </a:t>
            </a:r>
            <a:r>
              <a:rPr lang="ru-RU" dirty="0" smtClean="0"/>
              <a:t>музыкальной </a:t>
            </a:r>
            <a:r>
              <a:rPr lang="ru-RU" dirty="0"/>
              <a:t>выразительности (мелодия, ритм, темп, </a:t>
            </a:r>
            <a:r>
              <a:rPr lang="ru-RU" dirty="0" smtClean="0"/>
              <a:t>динамика</a:t>
            </a:r>
            <a:r>
              <a:rPr lang="ru-RU" dirty="0"/>
              <a:t>, тембр, лад и др</a:t>
            </a:r>
            <a:r>
              <a:rPr lang="ru-RU" dirty="0" smtClean="0"/>
              <a:t>.).</a:t>
            </a:r>
            <a:r>
              <a:rPr lang="ru-RU" dirty="0"/>
              <a:t> </a:t>
            </a:r>
            <a:r>
              <a:rPr lang="ru-RU" dirty="0" smtClean="0"/>
              <a:t>Музыкальная </a:t>
            </a:r>
            <a:r>
              <a:rPr lang="ru-RU" dirty="0"/>
              <a:t>речь как способ общения между людьми, </a:t>
            </a:r>
            <a:r>
              <a:rPr lang="ru-RU" dirty="0" smtClean="0"/>
              <a:t>ее</a:t>
            </a:r>
            <a:r>
              <a:rPr lang="ru-RU" dirty="0"/>
              <a:t> </a:t>
            </a:r>
            <a:r>
              <a:rPr lang="ru-RU" dirty="0" smtClean="0"/>
              <a:t>эмоциональное </a:t>
            </a:r>
            <a:r>
              <a:rPr lang="ru-RU" dirty="0"/>
              <a:t>воздействие. Композитор — исполнитель </a:t>
            </a:r>
            <a:r>
              <a:rPr lang="ru-RU" dirty="0" smtClean="0"/>
              <a:t>—слушатель. Особенности музыкальной речи в сочинениях композиторов</a:t>
            </a:r>
            <a:r>
              <a:rPr lang="ru-RU" dirty="0"/>
              <a:t>, ее выразительный смысл. Нотная запись как </a:t>
            </a:r>
            <a:r>
              <a:rPr lang="ru-RU" dirty="0" smtClean="0"/>
              <a:t>способ </a:t>
            </a:r>
            <a:r>
              <a:rPr lang="ru-RU" dirty="0"/>
              <a:t>фиксации музыкальной речи. Элементы нотной </a:t>
            </a:r>
            <a:r>
              <a:rPr lang="ru-RU" dirty="0" smtClean="0"/>
              <a:t>грамоты.</a:t>
            </a:r>
            <a:r>
              <a:rPr lang="ru-RU" dirty="0"/>
              <a:t> </a:t>
            </a:r>
            <a:r>
              <a:rPr lang="ru-RU" dirty="0" smtClean="0"/>
              <a:t>Развитие </a:t>
            </a:r>
            <a:r>
              <a:rPr lang="ru-RU" dirty="0"/>
              <a:t>музыки — сопоставление и столкновение </a:t>
            </a:r>
            <a:r>
              <a:rPr lang="ru-RU" dirty="0" smtClean="0"/>
              <a:t>чувств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/>
              <a:t>мыслей человека, музыкальных интонаций, тем, </a:t>
            </a:r>
            <a:r>
              <a:rPr lang="ru-RU" dirty="0" smtClean="0"/>
              <a:t>художественных </a:t>
            </a:r>
            <a:r>
              <a:rPr lang="ru-RU" dirty="0"/>
              <a:t>образов. Основные приемы музыкального </a:t>
            </a:r>
            <a:r>
              <a:rPr lang="ru-RU" dirty="0" smtClean="0"/>
              <a:t>развития(повтор </a:t>
            </a:r>
            <a:r>
              <a:rPr lang="ru-RU" dirty="0"/>
              <a:t>и контраст</a:t>
            </a:r>
            <a:r>
              <a:rPr lang="ru-RU" dirty="0" smtClean="0"/>
              <a:t>).Формы </a:t>
            </a:r>
            <a:r>
              <a:rPr lang="ru-RU" dirty="0"/>
              <a:t>построения музыки как обобщенное </a:t>
            </a:r>
            <a:r>
              <a:rPr lang="ru-RU" dirty="0" err="1" smtClean="0"/>
              <a:t>выражениехудожественно</a:t>
            </a:r>
            <a:r>
              <a:rPr lang="ru-RU" dirty="0" smtClean="0"/>
              <a:t>-образного </a:t>
            </a:r>
            <a:r>
              <a:rPr lang="ru-RU" dirty="0"/>
              <a:t>содержания произведений. </a:t>
            </a:r>
            <a:r>
              <a:rPr lang="ru-RU" dirty="0" smtClean="0"/>
              <a:t>Формы</a:t>
            </a:r>
            <a:r>
              <a:rPr lang="ru-RU" dirty="0"/>
              <a:t> </a:t>
            </a:r>
            <a:r>
              <a:rPr lang="ru-RU" dirty="0" smtClean="0"/>
              <a:t>одночастные</a:t>
            </a:r>
            <a:r>
              <a:rPr lang="ru-RU" dirty="0"/>
              <a:t>, двух_ и трехчастные, вариации, рондо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7436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1" y="646386"/>
            <a:ext cx="9601196" cy="522948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Музыкальная картина мира. 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dirty="0" smtClean="0"/>
              <a:t>Интонационное богатство</a:t>
            </a:r>
            <a:r>
              <a:rPr lang="ru-RU" dirty="0"/>
              <a:t> </a:t>
            </a:r>
            <a:r>
              <a:rPr lang="ru-RU" dirty="0" smtClean="0"/>
              <a:t>музыкального </a:t>
            </a:r>
            <a:r>
              <a:rPr lang="ru-RU" dirty="0"/>
              <a:t>мира. Общие представления о </a:t>
            </a:r>
            <a:r>
              <a:rPr lang="ru-RU" dirty="0" smtClean="0"/>
              <a:t>музыкальной жизни </a:t>
            </a:r>
            <a:r>
              <a:rPr lang="ru-RU" dirty="0"/>
              <a:t>страны. Детские хоровые и инструментальные </a:t>
            </a:r>
            <a:r>
              <a:rPr lang="ru-RU" dirty="0" smtClean="0"/>
              <a:t>коллективы</a:t>
            </a:r>
            <a:r>
              <a:rPr lang="ru-RU" dirty="0"/>
              <a:t>, ансамбли песни и танца. Выдающиеся </a:t>
            </a:r>
            <a:r>
              <a:rPr lang="ru-RU" dirty="0" smtClean="0"/>
              <a:t>исполнительские</a:t>
            </a:r>
            <a:r>
              <a:rPr lang="ru-RU" dirty="0"/>
              <a:t> </a:t>
            </a:r>
            <a:r>
              <a:rPr lang="ru-RU" dirty="0" smtClean="0"/>
              <a:t>коллективы </a:t>
            </a:r>
            <a:r>
              <a:rPr lang="ru-RU" dirty="0"/>
              <a:t>(хоровые, симфонические). Музыкальные </a:t>
            </a:r>
            <a:r>
              <a:rPr lang="ru-RU" dirty="0" smtClean="0"/>
              <a:t>театры.</a:t>
            </a:r>
            <a:r>
              <a:rPr lang="ru-RU" dirty="0"/>
              <a:t> </a:t>
            </a:r>
            <a:r>
              <a:rPr lang="ru-RU" dirty="0" smtClean="0"/>
              <a:t>Конкурсы </a:t>
            </a:r>
            <a:r>
              <a:rPr lang="ru-RU" dirty="0"/>
              <a:t>и фестивали музыкантов. Музыка для детей</a:t>
            </a:r>
            <a:r>
              <a:rPr lang="ru-RU"/>
              <a:t>: </a:t>
            </a:r>
            <a:r>
              <a:rPr lang="ru-RU" smtClean="0"/>
              <a:t>радио и </a:t>
            </a:r>
            <a:r>
              <a:rPr lang="ru-RU" dirty="0"/>
              <a:t>телепередачи, видеофильмы, звукозаписи (CD, DVD</a:t>
            </a:r>
            <a:r>
              <a:rPr lang="ru-RU" dirty="0" smtClean="0"/>
              <a:t>).</a:t>
            </a:r>
            <a:r>
              <a:rPr lang="ru-RU" dirty="0"/>
              <a:t> </a:t>
            </a:r>
            <a:r>
              <a:rPr lang="ru-RU" dirty="0" smtClean="0"/>
              <a:t>Различные </a:t>
            </a:r>
            <a:r>
              <a:rPr lang="ru-RU" dirty="0"/>
              <a:t>виды музыки: вокальная, </a:t>
            </a:r>
            <a:r>
              <a:rPr lang="ru-RU" dirty="0" smtClean="0"/>
              <a:t>инструментальная; сольная</a:t>
            </a:r>
            <a:r>
              <a:rPr lang="ru-RU" dirty="0"/>
              <a:t>, хоровая, оркестровая. Певческие голоса: </a:t>
            </a:r>
            <a:r>
              <a:rPr lang="ru-RU" dirty="0" smtClean="0"/>
              <a:t>детские, женские</a:t>
            </a:r>
            <a:r>
              <a:rPr lang="ru-RU" dirty="0"/>
              <a:t>, мужские. Хоры: детский, женский, мужской, </a:t>
            </a:r>
            <a:r>
              <a:rPr lang="ru-RU" dirty="0" smtClean="0"/>
              <a:t>смешанный</a:t>
            </a:r>
            <a:r>
              <a:rPr lang="ru-RU" dirty="0"/>
              <a:t>. Музыкальные инструменты. Оркестры: </a:t>
            </a:r>
            <a:r>
              <a:rPr lang="ru-RU" dirty="0" smtClean="0"/>
              <a:t>симфонический, духовой</a:t>
            </a:r>
            <a:r>
              <a:rPr lang="ru-RU" dirty="0"/>
              <a:t>, народных </a:t>
            </a:r>
            <a:r>
              <a:rPr lang="ru-RU" dirty="0" smtClean="0"/>
              <a:t>инструментов. Народное </a:t>
            </a:r>
            <a:r>
              <a:rPr lang="ru-RU" dirty="0"/>
              <a:t>и профессиональное музыкальное творчество </a:t>
            </a:r>
            <a:r>
              <a:rPr lang="ru-RU" dirty="0" smtClean="0"/>
              <a:t>разных </a:t>
            </a:r>
            <a:r>
              <a:rPr lang="ru-RU" dirty="0"/>
              <a:t>стран мира. Многообразие этнокультурных, </a:t>
            </a:r>
            <a:r>
              <a:rPr lang="ru-RU" dirty="0" smtClean="0"/>
              <a:t>исторически</a:t>
            </a:r>
            <a:r>
              <a:rPr lang="ru-RU" dirty="0"/>
              <a:t> </a:t>
            </a:r>
            <a:r>
              <a:rPr lang="ru-RU" dirty="0" smtClean="0"/>
              <a:t>сложившихся </a:t>
            </a:r>
            <a:r>
              <a:rPr lang="ru-RU" dirty="0"/>
              <a:t>традиций. Региональные </a:t>
            </a:r>
            <a:r>
              <a:rPr lang="ru-RU" dirty="0" smtClean="0"/>
              <a:t>музыкально-поэтические традиции</a:t>
            </a:r>
            <a:r>
              <a:rPr lang="ru-RU" dirty="0"/>
              <a:t>: содержание, образная сфера и музыкальный язык.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710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680</TotalTime>
  <Words>3139</Words>
  <Application>Microsoft Office PowerPoint</Application>
  <PresentationFormat>Широкоэкранный</PresentationFormat>
  <Paragraphs>677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6" baseType="lpstr">
      <vt:lpstr>Arial</vt:lpstr>
      <vt:lpstr>Candara</vt:lpstr>
      <vt:lpstr>Garamond</vt:lpstr>
      <vt:lpstr>Times New Roman</vt:lpstr>
      <vt:lpstr>Натуральные материалы</vt:lpstr>
      <vt:lpstr> МУЗЫКА В НАЧАЛЬНОЙ ШКОЛЕ</vt:lpstr>
      <vt:lpstr>Изучение музыки в начальной школе направлено   на достижение следующих целей: </vt:lpstr>
      <vt:lpstr>Презентация PowerPoint</vt:lpstr>
      <vt:lpstr>Основные виды учебной деятельности</vt:lpstr>
      <vt:lpstr>Презентация PowerPoint</vt:lpstr>
      <vt:lpstr>Содержательные линии преподавания  уроков музыки в I-IV классах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Тематическое планирование по музыке II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четверть</vt:lpstr>
      <vt:lpstr>Презентация PowerPoint</vt:lpstr>
      <vt:lpstr>III четверть</vt:lpstr>
      <vt:lpstr>Презентация PowerPoint</vt:lpstr>
      <vt:lpstr>IV четверть</vt:lpstr>
      <vt:lpstr>IV класс Первая четверть</vt:lpstr>
      <vt:lpstr>IV класс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МУЗЫКА В НАЧАЛЬНОЙ ШКОЛЕ</dc:title>
  <dc:creator>user</dc:creator>
  <cp:lastModifiedBy>user</cp:lastModifiedBy>
  <cp:revision>74</cp:revision>
  <dcterms:created xsi:type="dcterms:W3CDTF">2019-03-20T05:21:05Z</dcterms:created>
  <dcterms:modified xsi:type="dcterms:W3CDTF">2019-03-27T07:57:56Z</dcterms:modified>
</cp:coreProperties>
</file>