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7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83" r:id="rId22"/>
    <p:sldId id="284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A4CDB-F62D-4C42-97C9-4C7C77A59A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02BDFC-1860-4096-8ACD-6C18C2C869D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800" b="1" i="0" baseline="0" dirty="0" smtClean="0">
              <a:solidFill>
                <a:srgbClr val="C00000"/>
              </a:solidFill>
            </a:rPr>
            <a:t>Проращивание семян в рулонах</a:t>
          </a:r>
          <a:r>
            <a:rPr lang="ru-RU" sz="2800" b="1" i="0" dirty="0" smtClean="0">
              <a:solidFill>
                <a:srgbClr val="C00000"/>
              </a:solidFill>
            </a:rPr>
            <a:t> </a:t>
          </a:r>
          <a:r>
            <a:rPr lang="ru-RU" sz="2800" b="1" i="0" baseline="0" dirty="0" smtClean="0">
              <a:solidFill>
                <a:srgbClr val="C00000"/>
              </a:solidFill>
            </a:rPr>
            <a:t>из фильтровальной бумаги </a:t>
          </a:r>
          <a:endParaRPr lang="ru-RU" sz="2800" dirty="0">
            <a:solidFill>
              <a:srgbClr val="C00000"/>
            </a:solidFill>
          </a:endParaRPr>
        </a:p>
      </dgm:t>
    </dgm:pt>
    <dgm:pt modelId="{687651AE-FD3D-4140-AA32-9FF6CB5DF05B}" type="parTrans" cxnId="{EF4CBEAB-F894-4003-B326-070DABBA814B}">
      <dgm:prSet/>
      <dgm:spPr/>
      <dgm:t>
        <a:bodyPr/>
        <a:lstStyle/>
        <a:p>
          <a:endParaRPr lang="ru-RU"/>
        </a:p>
      </dgm:t>
    </dgm:pt>
    <dgm:pt modelId="{8424A91C-03C1-49F0-9184-AF898DDCDA16}" type="sibTrans" cxnId="{EF4CBEAB-F894-4003-B326-070DABBA814B}">
      <dgm:prSet/>
      <dgm:spPr/>
      <dgm:t>
        <a:bodyPr/>
        <a:lstStyle/>
        <a:p>
          <a:endParaRPr lang="ru-RU"/>
        </a:p>
      </dgm:t>
    </dgm:pt>
    <dgm:pt modelId="{64B607FE-DA27-42AF-9CFF-4FEF8718E92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2000" b="0" i="0" baseline="0" dirty="0" smtClean="0">
              <a:ln>
                <a:solidFill>
                  <a:schemeClr val="tx1"/>
                </a:solidFill>
              </a:ln>
            </a:rPr>
            <a:t>1. Нарезают полосы бумаги </a:t>
          </a:r>
        </a:p>
        <a:p>
          <a:pPr algn="l" rtl="0"/>
          <a:r>
            <a:rPr lang="ru-RU" sz="2000" b="0" i="0" baseline="0" dirty="0" smtClean="0">
              <a:ln>
                <a:solidFill>
                  <a:schemeClr val="tx1"/>
                </a:solidFill>
              </a:ln>
            </a:rPr>
            <a:t>(ширина 30-40 см; длина 35-40 см). </a:t>
          </a:r>
        </a:p>
        <a:p>
          <a:pPr algn="l" rtl="0"/>
          <a:r>
            <a:rPr lang="ru-RU" sz="2000" b="0" i="0" baseline="0" dirty="0" smtClean="0">
              <a:ln>
                <a:solidFill>
                  <a:schemeClr val="tx1"/>
                </a:solidFill>
              </a:ln>
            </a:rPr>
            <a:t>2. Складывают по ширине вдвое, разворачивают</a:t>
          </a:r>
          <a:r>
            <a:rPr lang="ru-RU" sz="2000" b="0" i="0" dirty="0" smtClean="0">
              <a:ln>
                <a:solidFill>
                  <a:schemeClr val="tx1"/>
                </a:solidFill>
              </a:ln>
            </a:rPr>
            <a:t> и</a:t>
          </a:r>
          <a:r>
            <a:rPr lang="ru-RU" sz="2000" b="0" i="0" baseline="0" dirty="0" smtClean="0">
              <a:ln>
                <a:solidFill>
                  <a:schemeClr val="tx1"/>
                </a:solidFill>
              </a:ln>
            </a:rPr>
            <a:t> смачивают.</a:t>
          </a:r>
          <a:endParaRPr lang="ru-RU" sz="2000" dirty="0">
            <a:ln>
              <a:solidFill>
                <a:schemeClr val="tx1"/>
              </a:solidFill>
            </a:ln>
          </a:endParaRPr>
        </a:p>
      </dgm:t>
    </dgm:pt>
    <dgm:pt modelId="{B99EF3C5-4902-4947-884D-828DB77EBD77}" type="parTrans" cxnId="{E4E951E4-1C89-4465-B252-85E460033F7E}">
      <dgm:prSet/>
      <dgm:spPr/>
      <dgm:t>
        <a:bodyPr/>
        <a:lstStyle/>
        <a:p>
          <a:endParaRPr lang="ru-RU"/>
        </a:p>
      </dgm:t>
    </dgm:pt>
    <dgm:pt modelId="{1BF2A3B9-6DD0-4027-9BC1-FC361DF087D6}" type="sibTrans" cxnId="{E4E951E4-1C89-4465-B252-85E460033F7E}">
      <dgm:prSet/>
      <dgm:spPr/>
      <dgm:t>
        <a:bodyPr/>
        <a:lstStyle/>
        <a:p>
          <a:endParaRPr lang="ru-RU"/>
        </a:p>
      </dgm:t>
    </dgm:pt>
    <dgm:pt modelId="{C2BB0B9F-966B-4D30-BFAC-79C6D79740B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2000" b="0" i="0" baseline="0" dirty="0" smtClean="0">
              <a:ln>
                <a:solidFill>
                  <a:schemeClr val="tx1"/>
                </a:solidFill>
              </a:ln>
            </a:rPr>
            <a:t>3. На половине полосы раскладывают семена рядами зародышем вниз (семена округлой формы без ориентации зародыша). </a:t>
          </a:r>
          <a:endParaRPr lang="ru-RU" sz="2000" dirty="0">
            <a:ln>
              <a:solidFill>
                <a:schemeClr val="tx1"/>
              </a:solidFill>
            </a:ln>
          </a:endParaRPr>
        </a:p>
      </dgm:t>
    </dgm:pt>
    <dgm:pt modelId="{194EA0AD-8813-4ADC-A7C3-7A55C9454280}" type="parTrans" cxnId="{4E6E5A61-1E64-4660-83B8-BE982241CC96}">
      <dgm:prSet/>
      <dgm:spPr/>
      <dgm:t>
        <a:bodyPr/>
        <a:lstStyle/>
        <a:p>
          <a:endParaRPr lang="ru-RU"/>
        </a:p>
      </dgm:t>
    </dgm:pt>
    <dgm:pt modelId="{6E8CCA3A-A950-4F28-AD96-B4B6C98D410C}" type="sibTrans" cxnId="{4E6E5A61-1E64-4660-83B8-BE982241CC96}">
      <dgm:prSet/>
      <dgm:spPr/>
      <dgm:t>
        <a:bodyPr/>
        <a:lstStyle/>
        <a:p>
          <a:endParaRPr lang="ru-RU"/>
        </a:p>
      </dgm:t>
    </dgm:pt>
    <dgm:pt modelId="{925010DF-4FD6-44A6-9F13-6CCB457BEC6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2000" b="0" i="0" baseline="0" dirty="0" smtClean="0">
              <a:ln>
                <a:solidFill>
                  <a:schemeClr val="tx1"/>
                </a:solidFill>
              </a:ln>
            </a:rPr>
            <a:t>4. Семена прикрывают второй частью полосы,  бумагу сворачивают в рулоны, которые ставят вертикально в стеклянные сосуды. </a:t>
          </a:r>
          <a:endParaRPr lang="ru-RU" sz="2000" dirty="0">
            <a:ln>
              <a:solidFill>
                <a:schemeClr val="tx1"/>
              </a:solidFill>
            </a:ln>
          </a:endParaRPr>
        </a:p>
      </dgm:t>
    </dgm:pt>
    <dgm:pt modelId="{7775D02F-9049-4E33-B91D-9D15DC1966C9}" type="parTrans" cxnId="{63D67B62-2FEB-4EA7-A4E8-3C1D00EB76A3}">
      <dgm:prSet/>
      <dgm:spPr/>
      <dgm:t>
        <a:bodyPr/>
        <a:lstStyle/>
        <a:p>
          <a:endParaRPr lang="ru-RU"/>
        </a:p>
      </dgm:t>
    </dgm:pt>
    <dgm:pt modelId="{3FEFD165-2967-4FEF-AB38-1F4483ADB656}" type="sibTrans" cxnId="{63D67B62-2FEB-4EA7-A4E8-3C1D00EB76A3}">
      <dgm:prSet/>
      <dgm:spPr/>
      <dgm:t>
        <a:bodyPr/>
        <a:lstStyle/>
        <a:p>
          <a:endParaRPr lang="ru-RU"/>
        </a:p>
      </dgm:t>
    </dgm:pt>
    <dgm:pt modelId="{B7F19A2C-B9E4-47E4-8744-499EF4D356A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ru-RU" sz="2000" b="0" i="0" baseline="0" dirty="0" smtClean="0">
              <a:ln>
                <a:solidFill>
                  <a:schemeClr val="tx1"/>
                </a:solidFill>
              </a:ln>
            </a:rPr>
            <a:t>5. Сосуды прикрывают стеклянными пластинками, оставляя отверстие для вентиляции, и помещают в термостат.</a:t>
          </a:r>
          <a:r>
            <a:rPr lang="ru-RU" sz="2000" b="1" i="0" baseline="0" dirty="0" smtClean="0">
              <a:ln>
                <a:solidFill>
                  <a:schemeClr val="tx1"/>
                </a:solidFill>
              </a:ln>
            </a:rPr>
            <a:t> </a:t>
          </a:r>
        </a:p>
        <a:p>
          <a:pPr algn="l" rtl="0"/>
          <a:r>
            <a:rPr lang="ru-RU" sz="2000" b="1" i="0" baseline="0" dirty="0" smtClean="0">
              <a:ln>
                <a:solidFill>
                  <a:schemeClr val="tx1"/>
                </a:solidFill>
              </a:ln>
            </a:rPr>
            <a:t>6. </a:t>
          </a:r>
          <a:r>
            <a:rPr lang="ru-RU" sz="2000" b="0" i="0" baseline="0" dirty="0" smtClean="0">
              <a:ln>
                <a:solidFill>
                  <a:schemeClr val="tx1"/>
                </a:solidFill>
              </a:ln>
            </a:rPr>
            <a:t>Для проведения учета рулоны вынимают из сосудов и на столе осторожно отделяют верхний слой бумаги.</a:t>
          </a:r>
          <a:endParaRPr lang="ru-RU" sz="2000" b="0" i="0" baseline="0" dirty="0">
            <a:ln>
              <a:solidFill>
                <a:schemeClr val="tx1"/>
              </a:solidFill>
            </a:ln>
          </a:endParaRPr>
        </a:p>
      </dgm:t>
    </dgm:pt>
    <dgm:pt modelId="{8C7151AA-DB3E-44FE-875A-06249F152C36}" type="parTrans" cxnId="{72CE1506-A1AA-48F2-9AF7-248F64F12D08}">
      <dgm:prSet/>
      <dgm:spPr/>
      <dgm:t>
        <a:bodyPr/>
        <a:lstStyle/>
        <a:p>
          <a:endParaRPr lang="ru-RU"/>
        </a:p>
      </dgm:t>
    </dgm:pt>
    <dgm:pt modelId="{BFA0B48E-4377-48B5-9BF5-E7CADBA46268}" type="sibTrans" cxnId="{72CE1506-A1AA-48F2-9AF7-248F64F12D08}">
      <dgm:prSet/>
      <dgm:spPr/>
      <dgm:t>
        <a:bodyPr/>
        <a:lstStyle/>
        <a:p>
          <a:endParaRPr lang="ru-RU"/>
        </a:p>
      </dgm:t>
    </dgm:pt>
    <dgm:pt modelId="{69C808DB-FF82-4DF2-A561-F2A9D6CCA5E0}" type="pres">
      <dgm:prSet presAssocID="{E6EA4CDB-F62D-4C42-97C9-4C7C77A59A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0E7E02-F626-483B-833E-203F2ABD64E1}" type="pres">
      <dgm:prSet presAssocID="{1802BDFC-1860-4096-8ACD-6C18C2C869DE}" presName="linNode" presStyleCnt="0"/>
      <dgm:spPr/>
    </dgm:pt>
    <dgm:pt modelId="{A5ED8933-A72E-4F09-9158-B3DF74346DCB}" type="pres">
      <dgm:prSet presAssocID="{1802BDFC-1860-4096-8ACD-6C18C2C869DE}" presName="parentText" presStyleLbl="node1" presStyleIdx="0" presStyleCnt="5" custScaleX="201742" custLinFactNeighborX="-44106" custLinFactNeighborY="48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83CE4-EDB1-418F-9DF7-A82D5843C085}" type="pres">
      <dgm:prSet presAssocID="{8424A91C-03C1-49F0-9184-AF898DDCDA16}" presName="sp" presStyleCnt="0"/>
      <dgm:spPr/>
    </dgm:pt>
    <dgm:pt modelId="{7DB9157C-AC95-4C90-BEBF-5213FE360490}" type="pres">
      <dgm:prSet presAssocID="{64B607FE-DA27-42AF-9CFF-4FEF8718E925}" presName="linNode" presStyleCnt="0"/>
      <dgm:spPr/>
    </dgm:pt>
    <dgm:pt modelId="{B4ECD04E-0382-424D-8042-B1CBC8CD135C}" type="pres">
      <dgm:prSet presAssocID="{64B607FE-DA27-42AF-9CFF-4FEF8718E925}" presName="parentText" presStyleLbl="node1" presStyleIdx="1" presStyleCnt="5" custScaleX="182207" custLinFactNeighborX="-42290" custLinFactNeighborY="45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8A45B-59ED-4AE8-9158-41BB18232341}" type="pres">
      <dgm:prSet presAssocID="{1BF2A3B9-6DD0-4027-9BC1-FC361DF087D6}" presName="sp" presStyleCnt="0"/>
      <dgm:spPr/>
    </dgm:pt>
    <dgm:pt modelId="{373DC9FE-3333-4278-BFB0-989994FB93CE}" type="pres">
      <dgm:prSet presAssocID="{C2BB0B9F-966B-4D30-BFAC-79C6D79740B7}" presName="linNode" presStyleCnt="0"/>
      <dgm:spPr/>
    </dgm:pt>
    <dgm:pt modelId="{C8BFF6F7-27F9-49C2-9465-5C91E46399DA}" type="pres">
      <dgm:prSet presAssocID="{C2BB0B9F-966B-4D30-BFAC-79C6D79740B7}" presName="parentText" presStyleLbl="node1" presStyleIdx="2" presStyleCnt="5" custScaleX="194408" custLinFactNeighborX="-43501" custLinFactNeighborY="38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0D668-0933-4743-8599-D3BE05048694}" type="pres">
      <dgm:prSet presAssocID="{6E8CCA3A-A950-4F28-AD96-B4B6C98D410C}" presName="sp" presStyleCnt="0"/>
      <dgm:spPr/>
    </dgm:pt>
    <dgm:pt modelId="{D2523165-6E97-45B5-831C-4ED618C8916A}" type="pres">
      <dgm:prSet presAssocID="{925010DF-4FD6-44A6-9F13-6CCB457BEC64}" presName="linNode" presStyleCnt="0"/>
      <dgm:spPr/>
    </dgm:pt>
    <dgm:pt modelId="{93A474E3-E892-4596-B572-AA4FBD6312B1}" type="pres">
      <dgm:prSet presAssocID="{925010DF-4FD6-44A6-9F13-6CCB457BEC64}" presName="parentText" presStyleLbl="node1" presStyleIdx="3" presStyleCnt="5" custScaleX="209054" custLinFactNeighborX="-43501" custLinFactNeighborY="48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4534F-E200-431A-8CA2-EE0444862CE9}" type="pres">
      <dgm:prSet presAssocID="{3FEFD165-2967-4FEF-AB38-1F4483ADB656}" presName="sp" presStyleCnt="0"/>
      <dgm:spPr/>
    </dgm:pt>
    <dgm:pt modelId="{9914FDAC-9F1A-46DE-93F9-A2A4DA5F7EA2}" type="pres">
      <dgm:prSet presAssocID="{B7F19A2C-B9E4-47E4-8744-499EF4D356A9}" presName="linNode" presStyleCnt="0"/>
      <dgm:spPr/>
    </dgm:pt>
    <dgm:pt modelId="{1C27B145-0DFC-496C-8FFC-0D83F1E5CD0D}" type="pres">
      <dgm:prSet presAssocID="{B7F19A2C-B9E4-47E4-8744-499EF4D356A9}" presName="parentText" presStyleLbl="node1" presStyleIdx="4" presStyleCnt="5" custScaleX="277778" custLinFactNeighborX="-90777" custLinFactNeighborY="290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AFE4A2-2615-4CF1-A941-47813CDB8A06}" type="presOf" srcId="{B7F19A2C-B9E4-47E4-8744-499EF4D356A9}" destId="{1C27B145-0DFC-496C-8FFC-0D83F1E5CD0D}" srcOrd="0" destOrd="0" presId="urn:microsoft.com/office/officeart/2005/8/layout/vList5"/>
    <dgm:cxn modelId="{4E6E5A61-1E64-4660-83B8-BE982241CC96}" srcId="{E6EA4CDB-F62D-4C42-97C9-4C7C77A59A33}" destId="{C2BB0B9F-966B-4D30-BFAC-79C6D79740B7}" srcOrd="2" destOrd="0" parTransId="{194EA0AD-8813-4ADC-A7C3-7A55C9454280}" sibTransId="{6E8CCA3A-A950-4F28-AD96-B4B6C98D410C}"/>
    <dgm:cxn modelId="{1530DA6E-23FF-4982-AD4B-42EF0A717C25}" type="presOf" srcId="{1802BDFC-1860-4096-8ACD-6C18C2C869DE}" destId="{A5ED8933-A72E-4F09-9158-B3DF74346DCB}" srcOrd="0" destOrd="0" presId="urn:microsoft.com/office/officeart/2005/8/layout/vList5"/>
    <dgm:cxn modelId="{EF4CBEAB-F894-4003-B326-070DABBA814B}" srcId="{E6EA4CDB-F62D-4C42-97C9-4C7C77A59A33}" destId="{1802BDFC-1860-4096-8ACD-6C18C2C869DE}" srcOrd="0" destOrd="0" parTransId="{687651AE-FD3D-4140-AA32-9FF6CB5DF05B}" sibTransId="{8424A91C-03C1-49F0-9184-AF898DDCDA16}"/>
    <dgm:cxn modelId="{72CE1506-A1AA-48F2-9AF7-248F64F12D08}" srcId="{E6EA4CDB-F62D-4C42-97C9-4C7C77A59A33}" destId="{B7F19A2C-B9E4-47E4-8744-499EF4D356A9}" srcOrd="4" destOrd="0" parTransId="{8C7151AA-DB3E-44FE-875A-06249F152C36}" sibTransId="{BFA0B48E-4377-48B5-9BF5-E7CADBA46268}"/>
    <dgm:cxn modelId="{E02C34FA-E2F0-4742-81ED-7EF65184D155}" type="presOf" srcId="{64B607FE-DA27-42AF-9CFF-4FEF8718E925}" destId="{B4ECD04E-0382-424D-8042-B1CBC8CD135C}" srcOrd="0" destOrd="0" presId="urn:microsoft.com/office/officeart/2005/8/layout/vList5"/>
    <dgm:cxn modelId="{E4E951E4-1C89-4465-B252-85E460033F7E}" srcId="{E6EA4CDB-F62D-4C42-97C9-4C7C77A59A33}" destId="{64B607FE-DA27-42AF-9CFF-4FEF8718E925}" srcOrd="1" destOrd="0" parTransId="{B99EF3C5-4902-4947-884D-828DB77EBD77}" sibTransId="{1BF2A3B9-6DD0-4027-9BC1-FC361DF087D6}"/>
    <dgm:cxn modelId="{74628F49-E0CB-4336-B6A4-8DC42E501DBF}" type="presOf" srcId="{925010DF-4FD6-44A6-9F13-6CCB457BEC64}" destId="{93A474E3-E892-4596-B572-AA4FBD6312B1}" srcOrd="0" destOrd="0" presId="urn:microsoft.com/office/officeart/2005/8/layout/vList5"/>
    <dgm:cxn modelId="{A43EA9E2-01C1-491A-8B92-9F7E9C086EA5}" type="presOf" srcId="{C2BB0B9F-966B-4D30-BFAC-79C6D79740B7}" destId="{C8BFF6F7-27F9-49C2-9465-5C91E46399DA}" srcOrd="0" destOrd="0" presId="urn:microsoft.com/office/officeart/2005/8/layout/vList5"/>
    <dgm:cxn modelId="{63D67B62-2FEB-4EA7-A4E8-3C1D00EB76A3}" srcId="{E6EA4CDB-F62D-4C42-97C9-4C7C77A59A33}" destId="{925010DF-4FD6-44A6-9F13-6CCB457BEC64}" srcOrd="3" destOrd="0" parTransId="{7775D02F-9049-4E33-B91D-9D15DC1966C9}" sibTransId="{3FEFD165-2967-4FEF-AB38-1F4483ADB656}"/>
    <dgm:cxn modelId="{746B810B-E9DB-4003-8D2E-30F4C4B3DDBE}" type="presOf" srcId="{E6EA4CDB-F62D-4C42-97C9-4C7C77A59A33}" destId="{69C808DB-FF82-4DF2-A561-F2A9D6CCA5E0}" srcOrd="0" destOrd="0" presId="urn:microsoft.com/office/officeart/2005/8/layout/vList5"/>
    <dgm:cxn modelId="{C35661BA-323B-401C-8349-02F4E86F4E75}" type="presParOf" srcId="{69C808DB-FF82-4DF2-A561-F2A9D6CCA5E0}" destId="{420E7E02-F626-483B-833E-203F2ABD64E1}" srcOrd="0" destOrd="0" presId="urn:microsoft.com/office/officeart/2005/8/layout/vList5"/>
    <dgm:cxn modelId="{1474FC87-5672-4DB2-985F-1E1952065C61}" type="presParOf" srcId="{420E7E02-F626-483B-833E-203F2ABD64E1}" destId="{A5ED8933-A72E-4F09-9158-B3DF74346DCB}" srcOrd="0" destOrd="0" presId="urn:microsoft.com/office/officeart/2005/8/layout/vList5"/>
    <dgm:cxn modelId="{4A695E4F-837B-4FCB-80ED-BC3611FF0CA0}" type="presParOf" srcId="{69C808DB-FF82-4DF2-A561-F2A9D6CCA5E0}" destId="{AD283CE4-EDB1-418F-9DF7-A82D5843C085}" srcOrd="1" destOrd="0" presId="urn:microsoft.com/office/officeart/2005/8/layout/vList5"/>
    <dgm:cxn modelId="{C4AA9CC8-0FD8-4D56-98C9-7CFF3392B042}" type="presParOf" srcId="{69C808DB-FF82-4DF2-A561-F2A9D6CCA5E0}" destId="{7DB9157C-AC95-4C90-BEBF-5213FE360490}" srcOrd="2" destOrd="0" presId="urn:microsoft.com/office/officeart/2005/8/layout/vList5"/>
    <dgm:cxn modelId="{E000481E-EDD5-4154-BBBC-F928736BAEE3}" type="presParOf" srcId="{7DB9157C-AC95-4C90-BEBF-5213FE360490}" destId="{B4ECD04E-0382-424D-8042-B1CBC8CD135C}" srcOrd="0" destOrd="0" presId="urn:microsoft.com/office/officeart/2005/8/layout/vList5"/>
    <dgm:cxn modelId="{BC9D1475-B607-400D-8146-9A09FC7DDB45}" type="presParOf" srcId="{69C808DB-FF82-4DF2-A561-F2A9D6CCA5E0}" destId="{7808A45B-59ED-4AE8-9158-41BB18232341}" srcOrd="3" destOrd="0" presId="urn:microsoft.com/office/officeart/2005/8/layout/vList5"/>
    <dgm:cxn modelId="{7C6E7958-07F7-437B-9038-E97240C43DB1}" type="presParOf" srcId="{69C808DB-FF82-4DF2-A561-F2A9D6CCA5E0}" destId="{373DC9FE-3333-4278-BFB0-989994FB93CE}" srcOrd="4" destOrd="0" presId="urn:microsoft.com/office/officeart/2005/8/layout/vList5"/>
    <dgm:cxn modelId="{4CB15EEB-8C0B-407F-96BC-149D5CF38220}" type="presParOf" srcId="{373DC9FE-3333-4278-BFB0-989994FB93CE}" destId="{C8BFF6F7-27F9-49C2-9465-5C91E46399DA}" srcOrd="0" destOrd="0" presId="urn:microsoft.com/office/officeart/2005/8/layout/vList5"/>
    <dgm:cxn modelId="{A9FEDE31-E104-44E4-84FE-5AD649EAB06C}" type="presParOf" srcId="{69C808DB-FF82-4DF2-A561-F2A9D6CCA5E0}" destId="{E920D668-0933-4743-8599-D3BE05048694}" srcOrd="5" destOrd="0" presId="urn:microsoft.com/office/officeart/2005/8/layout/vList5"/>
    <dgm:cxn modelId="{3031997B-5B1F-4B80-ADFE-1D5B31B942A9}" type="presParOf" srcId="{69C808DB-FF82-4DF2-A561-F2A9D6CCA5E0}" destId="{D2523165-6E97-45B5-831C-4ED618C8916A}" srcOrd="6" destOrd="0" presId="urn:microsoft.com/office/officeart/2005/8/layout/vList5"/>
    <dgm:cxn modelId="{B791B0C4-4240-4E45-BC97-186471040A38}" type="presParOf" srcId="{D2523165-6E97-45B5-831C-4ED618C8916A}" destId="{93A474E3-E892-4596-B572-AA4FBD6312B1}" srcOrd="0" destOrd="0" presId="urn:microsoft.com/office/officeart/2005/8/layout/vList5"/>
    <dgm:cxn modelId="{F4D8A7AE-7B0A-4D08-8693-BCBFD0EE6363}" type="presParOf" srcId="{69C808DB-FF82-4DF2-A561-F2A9D6CCA5E0}" destId="{25E4534F-E200-431A-8CA2-EE0444862CE9}" srcOrd="7" destOrd="0" presId="urn:microsoft.com/office/officeart/2005/8/layout/vList5"/>
    <dgm:cxn modelId="{5AB1FA27-284D-4821-9D14-2BC7BE164E5F}" type="presParOf" srcId="{69C808DB-FF82-4DF2-A561-F2A9D6CCA5E0}" destId="{9914FDAC-9F1A-46DE-93F9-A2A4DA5F7EA2}" srcOrd="8" destOrd="0" presId="urn:microsoft.com/office/officeart/2005/8/layout/vList5"/>
    <dgm:cxn modelId="{E5E56DEC-BBBE-4C16-B90F-23B1436E8432}" type="presParOf" srcId="{9914FDAC-9F1A-46DE-93F9-A2A4DA5F7EA2}" destId="{1C27B145-0DFC-496C-8FFC-0D83F1E5CD0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ED8933-A72E-4F09-9158-B3DF74346DCB}">
      <dsp:nvSpPr>
        <dsp:cNvPr id="0" name=""/>
        <dsp:cNvSpPr/>
      </dsp:nvSpPr>
      <dsp:spPr>
        <a:xfrm>
          <a:off x="0" y="62859"/>
          <a:ext cx="6350479" cy="124703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>
              <a:solidFill>
                <a:srgbClr val="C00000"/>
              </a:solidFill>
            </a:rPr>
            <a:t>Проращивание семян в рулонах</a:t>
          </a:r>
          <a:r>
            <a:rPr lang="ru-RU" sz="2800" b="1" i="0" kern="1200" dirty="0" smtClean="0">
              <a:solidFill>
                <a:srgbClr val="C00000"/>
              </a:solidFill>
            </a:rPr>
            <a:t> </a:t>
          </a:r>
          <a:r>
            <a:rPr lang="ru-RU" sz="2800" b="1" i="0" kern="1200" baseline="0" dirty="0" smtClean="0">
              <a:solidFill>
                <a:srgbClr val="C00000"/>
              </a:solidFill>
            </a:rPr>
            <a:t>из фильтровальной бумаги 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0" y="62859"/>
        <a:ext cx="6350479" cy="1247033"/>
      </dsp:txXfrm>
    </dsp:sp>
    <dsp:sp modelId="{B4ECD04E-0382-424D-8042-B1CBC8CD135C}">
      <dsp:nvSpPr>
        <dsp:cNvPr id="0" name=""/>
        <dsp:cNvSpPr/>
      </dsp:nvSpPr>
      <dsp:spPr>
        <a:xfrm>
          <a:off x="0" y="1368415"/>
          <a:ext cx="5735552" cy="124703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ln>
                <a:solidFill>
                  <a:schemeClr val="tx1"/>
                </a:solidFill>
              </a:ln>
            </a:rPr>
            <a:t>1. Нарезают полосы бумаги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ln>
                <a:solidFill>
                  <a:schemeClr val="tx1"/>
                </a:solidFill>
              </a:ln>
            </a:rPr>
            <a:t>(ширина 30-40 см; длина 35-40 см).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ln>
                <a:solidFill>
                  <a:schemeClr val="tx1"/>
                </a:solidFill>
              </a:ln>
            </a:rPr>
            <a:t>2. Складывают по ширине вдвое, разворачивают</a:t>
          </a:r>
          <a:r>
            <a:rPr lang="ru-RU" sz="2000" b="0" i="0" kern="1200" dirty="0" smtClean="0">
              <a:ln>
                <a:solidFill>
                  <a:schemeClr val="tx1"/>
                </a:solidFill>
              </a:ln>
            </a:rPr>
            <a:t> и</a:t>
          </a:r>
          <a:r>
            <a:rPr lang="ru-RU" sz="2000" b="0" i="0" kern="1200" baseline="0" dirty="0" smtClean="0">
              <a:ln>
                <a:solidFill>
                  <a:schemeClr val="tx1"/>
                </a:solidFill>
              </a:ln>
            </a:rPr>
            <a:t> смачивают.</a:t>
          </a:r>
          <a:endParaRPr lang="ru-RU" sz="2000" kern="1200" dirty="0">
            <a:ln>
              <a:solidFill>
                <a:schemeClr val="tx1"/>
              </a:solidFill>
            </a:ln>
          </a:endParaRPr>
        </a:p>
      </dsp:txBody>
      <dsp:txXfrm>
        <a:off x="0" y="1368415"/>
        <a:ext cx="5735552" cy="1247033"/>
      </dsp:txXfrm>
    </dsp:sp>
    <dsp:sp modelId="{C8BFF6F7-27F9-49C2-9465-5C91E46399DA}">
      <dsp:nvSpPr>
        <dsp:cNvPr id="0" name=""/>
        <dsp:cNvSpPr/>
      </dsp:nvSpPr>
      <dsp:spPr>
        <a:xfrm>
          <a:off x="0" y="2670180"/>
          <a:ext cx="6119617" cy="1247033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ln>
                <a:solidFill>
                  <a:schemeClr val="tx1"/>
                </a:solidFill>
              </a:ln>
            </a:rPr>
            <a:t>3. На половине полосы раскладывают семена рядами зародышем вниз (семена округлой формы без ориентации зародыша). </a:t>
          </a:r>
          <a:endParaRPr lang="ru-RU" sz="2000" kern="1200" dirty="0">
            <a:ln>
              <a:solidFill>
                <a:schemeClr val="tx1"/>
              </a:solidFill>
            </a:ln>
          </a:endParaRPr>
        </a:p>
      </dsp:txBody>
      <dsp:txXfrm>
        <a:off x="0" y="2670180"/>
        <a:ext cx="6119617" cy="1247033"/>
      </dsp:txXfrm>
    </dsp:sp>
    <dsp:sp modelId="{93A474E3-E892-4596-B572-AA4FBD6312B1}">
      <dsp:nvSpPr>
        <dsp:cNvPr id="0" name=""/>
        <dsp:cNvSpPr/>
      </dsp:nvSpPr>
      <dsp:spPr>
        <a:xfrm>
          <a:off x="0" y="3990988"/>
          <a:ext cx="6580647" cy="124703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ln>
                <a:solidFill>
                  <a:schemeClr val="tx1"/>
                </a:solidFill>
              </a:ln>
            </a:rPr>
            <a:t>4. Семена прикрывают второй частью полосы,  бумагу сворачивают в рулоны, которые ставят вертикально в стеклянные сосуды. </a:t>
          </a:r>
          <a:endParaRPr lang="ru-RU" sz="2000" kern="1200" dirty="0">
            <a:ln>
              <a:solidFill>
                <a:schemeClr val="tx1"/>
              </a:solidFill>
            </a:ln>
          </a:endParaRPr>
        </a:p>
      </dsp:txBody>
      <dsp:txXfrm>
        <a:off x="0" y="3990988"/>
        <a:ext cx="6580647" cy="1247033"/>
      </dsp:txXfrm>
    </dsp:sp>
    <dsp:sp modelId="{1C27B145-0DFC-496C-8FFC-0D83F1E5CD0D}">
      <dsp:nvSpPr>
        <dsp:cNvPr id="0" name=""/>
        <dsp:cNvSpPr/>
      </dsp:nvSpPr>
      <dsp:spPr>
        <a:xfrm>
          <a:off x="0" y="5243242"/>
          <a:ext cx="8735417" cy="124703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ln>
                <a:solidFill>
                  <a:schemeClr val="tx1"/>
                </a:solidFill>
              </a:ln>
            </a:rPr>
            <a:t>5. Сосуды прикрывают стеклянными пластинками, оставляя отверстие для вентиляции, и помещают в термостат.</a:t>
          </a:r>
          <a:r>
            <a:rPr lang="ru-RU" sz="2000" b="1" i="0" kern="1200" baseline="0" dirty="0" smtClean="0">
              <a:ln>
                <a:solidFill>
                  <a:schemeClr val="tx1"/>
                </a:solidFill>
              </a:ln>
            </a:rPr>
            <a:t>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ln>
                <a:solidFill>
                  <a:schemeClr val="tx1"/>
                </a:solidFill>
              </a:ln>
            </a:rPr>
            <a:t>6. </a:t>
          </a:r>
          <a:r>
            <a:rPr lang="ru-RU" sz="2000" b="0" i="0" kern="1200" baseline="0" dirty="0" smtClean="0">
              <a:ln>
                <a:solidFill>
                  <a:schemeClr val="tx1"/>
                </a:solidFill>
              </a:ln>
            </a:rPr>
            <a:t>Для проведения учета рулоны вынимают из сосудов и на столе осторожно отделяют верхний слой бумаги.</a:t>
          </a:r>
          <a:endParaRPr lang="ru-RU" sz="2000" b="0" i="0" kern="1200" baseline="0" dirty="0">
            <a:ln>
              <a:solidFill>
                <a:schemeClr val="tx1"/>
              </a:solidFill>
            </a:ln>
          </a:endParaRPr>
        </a:p>
      </dsp:txBody>
      <dsp:txXfrm>
        <a:off x="0" y="5243242"/>
        <a:ext cx="8735417" cy="1247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6EF5D-6774-49DF-9638-F0ABD421054E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D211A-E164-4539-B85B-B7FCEA7A0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F25D-6E01-4A11-B496-CC146F5E13C4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9FE9-5000-459A-8BB1-B8DBAB028C34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90EC-E5E5-489B-931F-8049AFC300D3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614F-AA6D-4377-969A-47727DC5A4F9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A801-438F-4EC7-8386-354F4411EF5E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86F3-A6CD-4542-B478-D8E4800E3C4E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5BC1-C462-4DE5-8126-99C2E69E9168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55F2-D04A-4F32-AEC4-BF6CB5EDFC61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B567-ABA0-41ED-9D5F-FC4FB516A85D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7EC-5080-4B6B-BBE1-0AE39D6484A0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B9E-3FFF-41A0-9680-29B44A10EBF8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7D857-C470-4EBD-8DA9-9C4482EC5BEE}" type="datetime1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15E9E-66F4-4C76-9E2C-C411F8836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373216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rgbClr val="0070C0"/>
                  </a:solidFill>
                </a:ln>
              </a:rPr>
              <a:t>Методическая сессия для </a:t>
            </a:r>
            <a:r>
              <a:rPr lang="ru-RU" sz="2200" dirty="0" err="1" smtClean="0">
                <a:ln>
                  <a:solidFill>
                    <a:srgbClr val="0070C0"/>
                  </a:solidFill>
                </a:ln>
              </a:rPr>
              <a:t>педагогов-тьюторов</a:t>
            </a:r>
            <a:r>
              <a:rPr lang="ru-RU" sz="2200" dirty="0" smtClean="0">
                <a:ln>
                  <a:solidFill>
                    <a:srgbClr val="0070C0"/>
                  </a:solidFill>
                </a:ln>
              </a:rPr>
              <a:t> </a:t>
            </a:r>
          </a:p>
          <a:p>
            <a:pPr algn="ctr"/>
            <a:r>
              <a:rPr lang="ru-RU" sz="2200" dirty="0" smtClean="0">
                <a:ln>
                  <a:solidFill>
                    <a:srgbClr val="0070C0"/>
                  </a:solidFill>
                </a:ln>
              </a:rPr>
              <a:t>«Основы научно-исследовательского эксперимента»</a:t>
            </a:r>
          </a:p>
          <a:p>
            <a:pPr algn="ctr"/>
            <a:r>
              <a:rPr lang="ru-RU" sz="2200" dirty="0" smtClean="0">
                <a:ln>
                  <a:solidFill>
                    <a:srgbClr val="0070C0"/>
                  </a:solidFill>
                </a:ln>
              </a:rPr>
              <a:t>28.03. </a:t>
            </a:r>
            <a:r>
              <a:rPr lang="ru-RU" sz="2200" dirty="0" smtClean="0">
                <a:ln>
                  <a:solidFill>
                    <a:srgbClr val="0070C0"/>
                  </a:solidFill>
                </a:ln>
              </a:rPr>
              <a:t>2019</a:t>
            </a:r>
            <a:endParaRPr lang="ru-RU" sz="2200" dirty="0" smtClean="0">
              <a:ln>
                <a:solidFill>
                  <a:srgbClr val="0070C0"/>
                </a:solidFill>
              </a:ln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dirty="0" smtClean="0">
                <a:ln>
                  <a:solidFill>
                    <a:srgbClr val="0070C0"/>
                  </a:solidFill>
                </a:ln>
              </a:rPr>
              <a:t>Методы изучения генетических ресурсов растений в моделируемых условиях</a:t>
            </a:r>
            <a:endParaRPr lang="ru-RU" sz="38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717032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Боме Нина Анатольевна, 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</a:rPr>
              <a:t>доктор с.-х. наук, профессор, зав. кафедрой ботаники, биотехнологии и ландшафтной архитектуры</a:t>
            </a:r>
            <a:endParaRPr lang="ru-RU" sz="20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1663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Тюменский государственный университет</a:t>
            </a:r>
          </a:p>
          <a:p>
            <a:pPr algn="ctr"/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Институт биологии</a:t>
            </a:r>
          </a:p>
        </p:txBody>
      </p:sp>
      <p:pic>
        <p:nvPicPr>
          <p:cNvPr id="26626" name="Picture 2" descr="https://www.utmn.ru/upload/medialibrary/a56/InBi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16633"/>
            <a:ext cx="1110980" cy="864096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4" y="352425"/>
            <a:ext cx="8696325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Схема эксперимента </a:t>
            </a:r>
            <a:r>
              <a:rPr lang="ru-RU" sz="2800" dirty="0" smtClean="0"/>
              <a:t>– совокупность опытных и контрольных вариантов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628800"/>
            <a:ext cx="6048672" cy="25879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Варианты:</a:t>
            </a:r>
          </a:p>
          <a:p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Качественные</a:t>
            </a:r>
            <a:r>
              <a:rPr lang="ru-RU" sz="2400" dirty="0" smtClean="0"/>
              <a:t> – виды и сорта растений, семена, почва</a:t>
            </a:r>
          </a:p>
          <a:p>
            <a:endParaRPr lang="ru-RU" dirty="0"/>
          </a:p>
          <a:p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Количественные</a:t>
            </a:r>
            <a:r>
              <a:rPr lang="ru-RU" sz="2400" dirty="0" smtClean="0"/>
              <a:t> – нормы полива, количество удобрений, пестицидов, семян</a:t>
            </a:r>
            <a:endParaRPr lang="ru-RU" sz="2400" dirty="0"/>
          </a:p>
        </p:txBody>
      </p:sp>
      <p:pic>
        <p:nvPicPr>
          <p:cNvPr id="4" name="Picture 2" descr="C:\Users\111\Desktop\Кучак 2017 07.06\злак лен 2017\Фосфемид М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80" y="1556792"/>
            <a:ext cx="2880320" cy="51469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725144"/>
            <a:ext cx="5328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Эксперимент, опыт включает:</a:t>
            </a:r>
          </a:p>
          <a:p>
            <a:pPr>
              <a:buFontTx/>
              <a:buChar char="-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наблюдения за ростом и развитием растений;</a:t>
            </a:r>
          </a:p>
          <a:p>
            <a:endParaRPr lang="ru-RU" sz="2000" dirty="0" smtClean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учет условий окружающей среды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8343" y="1012094"/>
            <a:ext cx="8284027" cy="18047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Варианты опыта</a:t>
            </a:r>
          </a:p>
          <a:p>
            <a:pPr lvl="0" algn="just"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 – семена, выдержанные в дистиллированной  воде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1 – семена, обработанные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NaCl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(0,80%)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2 – семена, обработанные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NaCl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(1,40%)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3 – семена, обработанные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NaCl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(2,00%)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60648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Объект исследования 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– 5 сортов яровой мягкой пшеницы (Новосибирская 15, Тюменская юбилейная, </a:t>
            </a:r>
            <a:r>
              <a:rPr lang="ru-RU" sz="2000" dirty="0" err="1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Лютесценс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 70, </a:t>
            </a:r>
            <a:r>
              <a:rPr lang="ru-RU" sz="2000" dirty="0" err="1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Авиада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ru-RU" sz="2000" dirty="0" err="1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Рикс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). Воздушно-сухие семена.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8341" y="2904369"/>
            <a:ext cx="8218715" cy="25538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признаки: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Лабораторная всхожесть семян и морфометрические параметры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проростков;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Динамика роста растений в высоту;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Морфометрические параметры листьев (длина и ширина);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Длина побега;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Длина корней;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Сырая и сухая биомасса растений.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qwe\Desktop\Дипломище\ДИПЛОМ\фото\DSC_0148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0341" b="13304"/>
          <a:stretch/>
        </p:blipFill>
        <p:spPr bwMode="auto">
          <a:xfrm>
            <a:off x="142190" y="5212273"/>
            <a:ext cx="2339753" cy="164572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 descr="C:\Users\PC-maks\Desktop\ПЕТРОВА 04.04..2016\Фото Кучак 2015\103_FUJI\DSCF31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060" b="15161"/>
          <a:stretch/>
        </p:blipFill>
        <p:spPr bwMode="auto">
          <a:xfrm>
            <a:off x="2492422" y="5203371"/>
            <a:ext cx="2006324" cy="1518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1" descr="C:\Documents and Settings\-\Рабочий стол\из ФОТОАППАРАТА\Изображение 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0230" y="5214256"/>
            <a:ext cx="2318656" cy="14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2" descr="C:\Users\Елизавета\Desktop\оборудование\SANY0847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044" y="5355771"/>
            <a:ext cx="1899556" cy="150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авая фигурная скобка 9"/>
          <p:cNvSpPr/>
          <p:nvPr/>
        </p:nvSpPr>
        <p:spPr>
          <a:xfrm>
            <a:off x="7040218" y="1126435"/>
            <a:ext cx="561975" cy="159499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8230" y="1687286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 часов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37473" y="0"/>
            <a:ext cx="3706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Пример схемы и вариантов опыта</a:t>
            </a:r>
            <a:endParaRPr lang="ru-RU" i="1" dirty="0"/>
          </a:p>
        </p:txBody>
      </p:sp>
      <p:pic>
        <p:nvPicPr>
          <p:cNvPr id="13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140968"/>
            <a:ext cx="1943100" cy="178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скругленным углом 1"/>
          <p:cNvSpPr/>
          <p:nvPr/>
        </p:nvSpPr>
        <p:spPr>
          <a:xfrm>
            <a:off x="179512" y="692696"/>
            <a:ext cx="8964488" cy="1548765"/>
          </a:xfrm>
          <a:prstGeom prst="snip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</a:rPr>
              <a:t>Проращивание семян в чашках </a:t>
            </a:r>
            <a:r>
              <a:rPr lang="ru-RU" sz="2400" b="1" u="sng" dirty="0" smtClean="0">
                <a:solidFill>
                  <a:srgbClr val="C00000"/>
                </a:solidFill>
              </a:rPr>
              <a:t>Петри</a:t>
            </a:r>
            <a:r>
              <a:rPr lang="ru-RU" sz="2400" b="1" dirty="0" smtClean="0"/>
              <a:t> </a:t>
            </a:r>
          </a:p>
          <a:p>
            <a:r>
              <a:rPr lang="ru-RU" sz="2200" dirty="0" smtClean="0"/>
              <a:t>Отбирают </a:t>
            </a:r>
            <a:r>
              <a:rPr lang="ru-RU" sz="2200" dirty="0"/>
              <a:t>четыре или две пробы по 100 семян в каждой. Семена проращивают в чашках Петри на фильтровальной бумаге, которую нарезают по размерам посуды, укладывают на дно и увлажняют. 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2165499"/>
            <a:ext cx="8743950" cy="258794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Условия, необходимые для проращивания семян: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а) дезинфекция посуды путем промывки раствором марганцево-кислого   калия    и стерилизация в сушильном шкафу при температуре 130</a:t>
            </a:r>
            <a:r>
              <a:rPr kumimoji="0" lang="ru-RU" b="0" i="0" u="none" strike="noStrike" cap="none" normalizeH="0" baseline="30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С,  промывка термостата перед началом проращивания семян;</a:t>
            </a:r>
            <a:endParaRPr kumimoji="0" lang="ru-RU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б) поддержание требуемой температуры в термостате,    для  чего необходимо проверять ее в течение суток три раза;</a:t>
            </a:r>
            <a:endParaRPr kumimoji="0" lang="ru-RU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в) проверка состояния увлажнения ложа (не допускается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подсыхание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и переувлажнение).</a:t>
            </a:r>
            <a:endParaRPr kumimoji="0" lang="ru-RU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88640"/>
            <a:ext cx="66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Примеры лабораторных экспериментов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11"/>
          <a:stretch/>
        </p:blipFill>
        <p:spPr>
          <a:xfrm>
            <a:off x="194370" y="4725145"/>
            <a:ext cx="3369518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88" t="4820" r="13030" b="9396"/>
          <a:stretch/>
        </p:blipFill>
        <p:spPr>
          <a:xfrm>
            <a:off x="6775520" y="4797152"/>
            <a:ext cx="2368479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4725145"/>
            <a:ext cx="2664296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уло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61925"/>
            <a:ext cx="24003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179512" y="188640"/>
          <a:ext cx="8743950" cy="649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0999" y="206515"/>
            <a:ext cx="8639175" cy="1968222"/>
          </a:xfrm>
          <a:prstGeom prst="snip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Проращивание семян на ложе из песка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Вегетационные сосуды на ½ их высоты наполняют увлажненным песком.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После раскладки семян на выровненной поверхности их вдавливают в песок и покрывают слоем увлажненного песка 0,5 см.  </a:t>
            </a:r>
            <a:endParaRPr kumimoji="0" lang="ru-RU" sz="22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сем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2636912"/>
            <a:ext cx="4705350" cy="269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47650" y="5586681"/>
            <a:ext cx="4629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Нормально проросшие семена: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 – пшеницы, 2 – овса, 3 – ржи, 4 – рапса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сем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2564904"/>
            <a:ext cx="3867150" cy="2759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057775" y="5544235"/>
            <a:ext cx="3895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Ненормально проросшие семена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1 - пшеницы; 2 - ячменя; 3 - овса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43608" y="116632"/>
            <a:ext cx="69613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жизнеспособности семян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7175" y="850983"/>
            <a:ext cx="47624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Метод окрашивания семян индигокармином или кислым фуксином.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Метод основан на том, что живые клетки зародыша непроницаемы для раствора индигокармина и кислого фуксина, тогда как мертвые клетки легко пропускают эти растворы и окрашиваются.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сем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0688"/>
            <a:ext cx="29051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752724" y="5080398"/>
            <a:ext cx="61436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Семена кукурузы (1) и пшеницы (2) после окрашивания индигокармином (Семена и посадочный материал …, 1973)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Примечание: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+ жизнеспособные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нежизнеспособные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052" y="4611062"/>
            <a:ext cx="2399134" cy="200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скругленным углом 1"/>
          <p:cNvSpPr/>
          <p:nvPr/>
        </p:nvSpPr>
        <p:spPr>
          <a:xfrm>
            <a:off x="114300" y="229017"/>
            <a:ext cx="8839200" cy="3291126"/>
          </a:xfrm>
          <a:prstGeom prst="snip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/>
              <a:t>Метод окрашивания </a:t>
            </a:r>
            <a:r>
              <a:rPr lang="ru-RU" sz="2200" b="1" dirty="0" err="1"/>
              <a:t>тетразолом</a:t>
            </a:r>
            <a:r>
              <a:rPr lang="ru-RU" sz="2200" b="1" dirty="0"/>
              <a:t>. </a:t>
            </a:r>
            <a:r>
              <a:rPr lang="ru-RU" sz="2200" dirty="0"/>
              <a:t>Соли </a:t>
            </a:r>
            <a:r>
              <a:rPr lang="ru-RU" sz="2200" dirty="0" err="1"/>
              <a:t>тетразола</a:t>
            </a:r>
            <a:r>
              <a:rPr lang="ru-RU" sz="2200" dirty="0"/>
              <a:t> используют для выявления активности ферментов из группы </a:t>
            </a:r>
            <a:r>
              <a:rPr lang="ru-RU" sz="2200" dirty="0" err="1"/>
              <a:t>дегидрогеназ</a:t>
            </a:r>
            <a:r>
              <a:rPr lang="ru-RU" sz="2200" dirty="0"/>
              <a:t>, которые обеспечивают восстановительные процессы в живой ткани. Семена всасывают химикат в виде бесцветного раствора, а ферменты восстанавливают его до окрашенного в красный цвет стабильного и </a:t>
            </a:r>
            <a:r>
              <a:rPr lang="ru-RU" sz="2200" dirty="0" err="1"/>
              <a:t>недиффундирующего</a:t>
            </a:r>
            <a:r>
              <a:rPr lang="ru-RU" sz="2200" dirty="0"/>
              <a:t> соединения -  </a:t>
            </a:r>
            <a:r>
              <a:rPr lang="ru-RU" sz="2200" dirty="0" err="1"/>
              <a:t>формазана</a:t>
            </a:r>
            <a:r>
              <a:rPr lang="ru-RU" sz="2200" dirty="0"/>
              <a:t>. В отсутствии активных </a:t>
            </a:r>
            <a:r>
              <a:rPr lang="ru-RU" sz="2200" dirty="0" smtClean="0"/>
              <a:t>ферментов </a:t>
            </a:r>
            <a:r>
              <a:rPr lang="ru-RU" sz="2200" i="1" u="sng" dirty="0" smtClean="0"/>
              <a:t>мертвые ткани не окрашиваются, и, таким образом, можно изучить распределение в зародыше мертвых и живых участков.</a:t>
            </a:r>
            <a:endParaRPr lang="ru-RU" sz="2200" i="1" u="sng" dirty="0"/>
          </a:p>
        </p:txBody>
      </p:sp>
      <p:pic>
        <p:nvPicPr>
          <p:cNvPr id="5" name="Рисунок 4" descr="сем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44" y="3501008"/>
            <a:ext cx="3064019" cy="309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563888" y="3974287"/>
            <a:ext cx="5326384" cy="22159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i="0" u="sng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Два верхних семени жизнеспособны,  остальные нежизнеспособны: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1 - полностью окрашен; 2 – кончик первичного корня не окрашен;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3 – корни не окрашены; 4 – неокрашенные участки корней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почечки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; 5 – почти не окрашен; 6 – совсем не окрашен.</a:t>
            </a:r>
            <a:r>
              <a:rPr lang="ru-RU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(Жизнеспособность семян, 1978)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" y="247650"/>
            <a:ext cx="8782050" cy="2484477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Вегетационный эксперимент</a:t>
            </a:r>
            <a:r>
              <a:rPr lang="ru-RU" sz="2800" dirty="0" smtClean="0"/>
              <a:t> </a:t>
            </a:r>
          </a:p>
          <a:p>
            <a:r>
              <a:rPr lang="ru-RU" sz="2000" dirty="0" smtClean="0">
                <a:ln>
                  <a:solidFill>
                    <a:srgbClr val="0070C0"/>
                  </a:solidFill>
                </a:ln>
              </a:rPr>
              <a:t>-  исследование в контролируемых условиях:</a:t>
            </a:r>
          </a:p>
          <a:p>
            <a:r>
              <a:rPr lang="ru-RU" sz="2000" dirty="0" smtClean="0">
                <a:ln>
                  <a:solidFill>
                    <a:schemeClr val="tx1"/>
                  </a:solidFill>
                </a:ln>
              </a:rPr>
              <a:t>-оранжерея;</a:t>
            </a:r>
          </a:p>
          <a:p>
            <a:r>
              <a:rPr lang="ru-RU" sz="2000" dirty="0" smtClean="0">
                <a:ln>
                  <a:solidFill>
                    <a:schemeClr val="tx1"/>
                  </a:solidFill>
                </a:ln>
              </a:rPr>
              <a:t>-теплица;</a:t>
            </a:r>
          </a:p>
          <a:p>
            <a:r>
              <a:rPr lang="ru-RU" sz="2000" dirty="0" smtClean="0">
                <a:ln>
                  <a:solidFill>
                    <a:schemeClr val="tx1"/>
                  </a:solidFill>
                </a:ln>
              </a:rPr>
              <a:t>-вегетационный домик;</a:t>
            </a:r>
          </a:p>
          <a:p>
            <a:r>
              <a:rPr lang="ru-RU" sz="2000" dirty="0" smtClean="0">
                <a:ln>
                  <a:solidFill>
                    <a:schemeClr val="tx1"/>
                  </a:solidFill>
                </a:ln>
              </a:rPr>
              <a:t>-лаборатория искусственного климата;</a:t>
            </a:r>
          </a:p>
          <a:p>
            <a:r>
              <a:rPr lang="ru-RU" sz="2000" dirty="0" smtClean="0">
                <a:ln>
                  <a:solidFill>
                    <a:schemeClr val="tx1"/>
                  </a:solidFill>
                </a:ln>
              </a:rPr>
              <a:t>-фитотрон</a:t>
            </a: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276" y="2990850"/>
            <a:ext cx="625792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Сосуды</a:t>
            </a:r>
            <a:r>
              <a:rPr lang="ru-RU" sz="2400" dirty="0" smtClean="0"/>
              <a:t>:</a:t>
            </a:r>
            <a:r>
              <a:rPr lang="ru-RU" sz="2000" dirty="0" smtClean="0"/>
              <a:t> стеклянные, глиняные, из инертных материалов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1" y="3895725"/>
            <a:ext cx="6200774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Субстрат для выращивания растений </a:t>
            </a:r>
            <a:r>
              <a:rPr lang="ru-RU" sz="2000" dirty="0" smtClean="0"/>
              <a:t>– почва, песок, вода, питательные среды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797152"/>
            <a:ext cx="615315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Цель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– выявление действия того или иного фактора в чистом виде, что невозможно сделать в полевых условиях</a:t>
            </a:r>
            <a:endParaRPr lang="ru-RU" sz="2000" dirty="0"/>
          </a:p>
        </p:txBody>
      </p:sp>
      <p:pic>
        <p:nvPicPr>
          <p:cNvPr id="8" name="Picture 2" descr="https://pp.userapi.com/c639820/v639820248/1b58b/x1rFu9bdg38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6000" t="29032" r="38000" b="4301"/>
          <a:stretch>
            <a:fillRect/>
          </a:stretch>
        </p:blipFill>
        <p:spPr bwMode="auto">
          <a:xfrm>
            <a:off x="6570018" y="548680"/>
            <a:ext cx="2387401" cy="617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572000" y="1052736"/>
            <a:ext cx="2051720" cy="12673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847" y="332656"/>
            <a:ext cx="8738153" cy="1823383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Вегетационно-полевой</a:t>
            </a:r>
            <a:r>
              <a:rPr lang="ru-RU" sz="2800" b="1" dirty="0" smtClean="0">
                <a:solidFill>
                  <a:srgbClr val="C00000"/>
                </a:solidFill>
              </a:rPr>
              <a:t> эксперимент  </a:t>
            </a:r>
            <a:r>
              <a:rPr lang="ru-RU" sz="2500" dirty="0" smtClean="0"/>
              <a:t>проводится:</a:t>
            </a:r>
          </a:p>
          <a:p>
            <a:pPr>
              <a:buFontTx/>
              <a:buChar char="-"/>
            </a:pPr>
            <a:r>
              <a:rPr lang="ru-RU" sz="2500" dirty="0" smtClean="0"/>
              <a:t>на специальном экспериментальном участке в полевых условиях;</a:t>
            </a:r>
          </a:p>
          <a:p>
            <a:pPr>
              <a:buFontTx/>
              <a:buChar char="-"/>
            </a:pPr>
            <a:r>
              <a:rPr lang="ru-RU" sz="2500" dirty="0" smtClean="0"/>
              <a:t>в естественных условиях любого ландшафта.</a:t>
            </a:r>
            <a:endParaRPr lang="ru-RU" sz="25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500" y="2428786"/>
            <a:ext cx="4572000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Сосуды: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ru-RU" sz="2000" dirty="0" smtClean="0"/>
              <a:t>цилиндрические; квадратные </a:t>
            </a:r>
          </a:p>
          <a:p>
            <a:r>
              <a:rPr lang="ru-RU" sz="2000" dirty="0" smtClean="0"/>
              <a:t>Могут быть без дна, почва отгорожена с боков на глубину 20-50 см; </a:t>
            </a:r>
          </a:p>
          <a:p>
            <a:r>
              <a:rPr lang="ru-RU" sz="2000" dirty="0" smtClean="0"/>
              <a:t>естественное увлажнение и аэрация</a:t>
            </a:r>
          </a:p>
        </p:txBody>
      </p:sp>
      <p:pic>
        <p:nvPicPr>
          <p:cNvPr id="6" name="Picture 3" descr="C:\Users\PC-maks\Desktop\ETcdF92z3LI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45"/>
          <a:stretch/>
        </p:blipFill>
        <p:spPr bwMode="auto">
          <a:xfrm>
            <a:off x="0" y="3809239"/>
            <a:ext cx="4710066" cy="2624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C-maks\Desktop\ПЕТРОВА 04.04..2016\Фото Кучак 2015\103_FUJI\DSCF3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887" y="2202767"/>
            <a:ext cx="4193942" cy="4491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2682" y="260648"/>
            <a:ext cx="233131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nhaltsplatzhalt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" y="116632"/>
            <a:ext cx="3618402" cy="228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111\Desktop\Кучак 2014\кучак 10.05.2014\DSCF0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60648"/>
            <a:ext cx="688577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7513" y="2420889"/>
            <a:ext cx="3618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Биостанция «Озеро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Кучак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57°20’ N, 66°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3’ E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Biological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Station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Lake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Kuchak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111\Desktop\кучак 2015\DSCF3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03" y="3429000"/>
            <a:ext cx="6433916" cy="3302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515" y="1412777"/>
            <a:ext cx="648072" cy="90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89502" y="3068960"/>
            <a:ext cx="642671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Почва экспериментального участка  окультуренная дерново-подзолистая, гумус - 3,67%, рН=6,6.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3" descr="IMG_4540"/>
          <p:cNvPicPr>
            <a:picLocks noChangeAspect="1" noChangeArrowheads="1"/>
          </p:cNvPicPr>
          <p:nvPr/>
        </p:nvPicPr>
        <p:blipFill>
          <a:blip r:embed="rId7" cstate="print">
            <a:lum contrast="12000"/>
          </a:blip>
          <a:srcRect l="2536" r="11108"/>
          <a:stretch>
            <a:fillRect/>
          </a:stretch>
        </p:blipFill>
        <p:spPr bwMode="auto">
          <a:xfrm>
            <a:off x="4031940" y="188641"/>
            <a:ext cx="2700338" cy="2255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0354" name="Picture 2" descr="H:\DCIM\105_FUJI\DSCF5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2780928"/>
            <a:ext cx="2214246" cy="393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412776"/>
            <a:ext cx="8280920" cy="41883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u="sng" dirty="0">
                <a:ln>
                  <a:solidFill>
                    <a:srgbClr val="92D05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1 этап </a:t>
            </a:r>
            <a:r>
              <a:rPr lang="ru-RU" sz="2400" dirty="0">
                <a:ln>
                  <a:solidFill>
                    <a:srgbClr val="92D05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– определение проблемы, предмета и объекта исследования</a:t>
            </a:r>
            <a:r>
              <a:rPr lang="ru-RU" sz="2400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sz="24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ru-RU" sz="240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этап </a:t>
            </a:r>
            <a:r>
              <a:rPr lang="ru-RU" sz="2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– изучение литературы по проблеме, уточнение основных понятий, предварительное описание предмета исследования и окончательное название работы.</a:t>
            </a:r>
          </a:p>
          <a:p>
            <a:r>
              <a:rPr lang="ru-RU" sz="2400" b="1" u="sng" dirty="0">
                <a:ln>
                  <a:solidFill>
                    <a:schemeClr val="tx1"/>
                  </a:solidFill>
                </a:ln>
              </a:rPr>
              <a:t>3 этап </a:t>
            </a:r>
            <a:r>
              <a:rPr lang="ru-RU" sz="2400" dirty="0">
                <a:ln>
                  <a:solidFill>
                    <a:schemeClr val="tx1"/>
                  </a:solidFill>
                </a:ln>
              </a:rPr>
              <a:t>– формулировка цели,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задач.</a:t>
            </a:r>
            <a:endParaRPr lang="ru-RU" sz="2400" dirty="0">
              <a:ln>
                <a:solidFill>
                  <a:schemeClr val="tx1"/>
                </a:solidFill>
              </a:ln>
            </a:endParaRPr>
          </a:p>
          <a:p>
            <a:r>
              <a:rPr lang="ru-RU" sz="24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4 этап </a:t>
            </a:r>
            <a:r>
              <a:rPr lang="ru-RU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– выбор методов исследования.</a:t>
            </a:r>
          </a:p>
          <a:p>
            <a:r>
              <a:rPr lang="ru-RU" sz="2400" b="1" u="sng" dirty="0">
                <a:ln>
                  <a:solidFill>
                    <a:srgbClr val="0070C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5 этап </a:t>
            </a:r>
            <a:r>
              <a:rPr lang="ru-RU" sz="2400" dirty="0">
                <a:ln>
                  <a:solidFill>
                    <a:srgbClr val="0070C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– сбор фактического материала.</a:t>
            </a:r>
          </a:p>
          <a:p>
            <a:r>
              <a:rPr lang="ru-RU" sz="2400" b="1" u="sng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6 этап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– обработка результатов исследования и их интерпретация.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304800"/>
            <a:ext cx="8280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Этапы научно-исследовательской работы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Картинки по запросу презентации Наука ученый шабл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825" y="4684712"/>
            <a:ext cx="2238375" cy="204787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270" y="728292"/>
            <a:ext cx="6735994" cy="25538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</a:rPr>
              <a:t>Обработку</a:t>
            </a:r>
            <a:r>
              <a:rPr lang="ru-RU" sz="2400" dirty="0" smtClean="0"/>
              <a:t> полученных данных методами </a:t>
            </a:r>
            <a:r>
              <a:rPr lang="ru-RU" sz="2400" dirty="0"/>
              <a:t>в данной области науки </a:t>
            </a:r>
            <a:r>
              <a:rPr lang="ru-RU" sz="2400" dirty="0" smtClean="0"/>
              <a:t>(</a:t>
            </a:r>
            <a:r>
              <a:rPr lang="ru-RU" sz="2400" dirty="0"/>
              <a:t>статистический анализ, графическое, математическое и иное моделирование и др</a:t>
            </a:r>
            <a:r>
              <a:rPr lang="ru-RU" sz="2400" dirty="0" smtClean="0"/>
              <a:t>.).</a:t>
            </a:r>
          </a:p>
          <a:p>
            <a:r>
              <a:rPr lang="ru-RU" sz="2400" dirty="0" smtClean="0"/>
              <a:t> </a:t>
            </a:r>
            <a:r>
              <a:rPr lang="ru-RU" sz="2400" b="1" i="1" u="sng" dirty="0">
                <a:solidFill>
                  <a:srgbClr val="C00000"/>
                </a:solidFill>
              </a:rPr>
              <a:t>Полученные данные </a:t>
            </a:r>
            <a:r>
              <a:rPr lang="ru-RU" sz="2400" dirty="0"/>
              <a:t>группируют, представляя в виде таблиц, графиков и диаграмм.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67058" y="9386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0628" y="3985549"/>
            <a:ext cx="8850085" cy="17366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</a:rPr>
              <a:t>Для </a:t>
            </a:r>
            <a:r>
              <a:rPr lang="ru-RU" sz="2400" b="1" i="1" u="sng" dirty="0">
                <a:solidFill>
                  <a:srgbClr val="C00000"/>
                </a:solidFill>
              </a:rPr>
              <a:t>ускорения обработки и систематизации фактического материала </a:t>
            </a:r>
            <a:r>
              <a:rPr lang="ru-RU" sz="2400" dirty="0"/>
              <a:t>рекомендуется широко использовать современную вычислительную технику с соответствующими статистическими программами (например, </a:t>
            </a:r>
            <a:r>
              <a:rPr lang="ru-RU" sz="2400" dirty="0" err="1"/>
              <a:t>Excel</a:t>
            </a:r>
            <a:r>
              <a:rPr lang="ru-RU" sz="2400" dirty="0"/>
              <a:t>, </a:t>
            </a:r>
            <a:r>
              <a:rPr lang="ru-RU" sz="2400" dirty="0" smtClean="0"/>
              <a:t>STATISTICA </a:t>
            </a:r>
            <a:r>
              <a:rPr lang="ru-RU" sz="2400" dirty="0"/>
              <a:t>и др.). </a:t>
            </a:r>
          </a:p>
        </p:txBody>
      </p:sp>
      <p:sp>
        <p:nvSpPr>
          <p:cNvPr id="3074" name="AutoShape 2" descr="Картинки по запросу Наука уче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Картинки по запросу Наука уче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221" y="2204864"/>
            <a:ext cx="2249779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30629" y="163285"/>
            <a:ext cx="9013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Обработка 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результатов исследования и их 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интерпретация</a:t>
            </a:r>
            <a:endParaRPr lang="ru-RU" sz="2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0" y="457200"/>
          <a:ext cx="228600" cy="219075"/>
        </p:xfrm>
        <a:graphic>
          <a:graphicData uri="http://schemas.openxmlformats.org/presentationml/2006/ole">
            <p:oleObj spid="_x0000_s39940" name="Формула" r:id="rId3" imgW="114151" imgH="215619" progId="Equation.3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51520" y="1412776"/>
          <a:ext cx="754422" cy="936104"/>
        </p:xfrm>
        <a:graphic>
          <a:graphicData uri="http://schemas.openxmlformats.org/presentationml/2006/ole">
            <p:oleObj spid="_x0000_s39939" name="Формула" r:id="rId4" imgW="304536" imgH="164957" progId="Equation.3">
              <p:embed/>
            </p:oleObj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115616" y="1412776"/>
          <a:ext cx="971600" cy="1008112"/>
        </p:xfrm>
        <a:graphic>
          <a:graphicData uri="http://schemas.openxmlformats.org/presentationml/2006/ole">
            <p:oleObj spid="_x0000_s39938" name="Формула" r:id="rId5" imgW="380835" imgH="393529" progId="Equation.3">
              <p:embed/>
            </p:oleObj>
          </a:graphicData>
        </a:graphic>
      </p:graphicFrame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0" y="1676400"/>
          <a:ext cx="114300" cy="219075"/>
        </p:xfrm>
        <a:graphic>
          <a:graphicData uri="http://schemas.openxmlformats.org/presentationml/2006/ole">
            <p:oleObj spid="_x0000_s39937" name="Формула" r:id="rId6" imgW="114151" imgH="215619" progId="Equation.3">
              <p:embed/>
            </p:oleObj>
          </a:graphicData>
        </a:graphic>
      </p:graphicFrame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605299"/>
            <a:ext cx="85679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Средняя арифметическая</a:t>
            </a:r>
            <a:r>
              <a:rPr lang="ru-RU" sz="1400" b="1" dirty="0" smtClean="0">
                <a:ln>
                  <a:solidFill>
                    <a:srgbClr val="0070C0"/>
                  </a:solidFill>
                </a:ln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dirty="0" smtClean="0">
                <a:ln>
                  <a:solidFill>
                    <a:srgbClr val="0070C0"/>
                  </a:solidFill>
                </a:ln>
                <a:ea typeface="Calibri" pitchFamily="34" charset="0"/>
                <a:cs typeface="Arial" pitchFamily="34" charset="0"/>
              </a:rPr>
              <a:t>характеризует среднюю величину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n>
                  <a:solidFill>
                    <a:srgbClr val="0070C0"/>
                  </a:solidFill>
                </a:ln>
                <a:ea typeface="Calibri" pitchFamily="34" charset="0"/>
                <a:cs typeface="Arial" pitchFamily="34" charset="0"/>
              </a:rPr>
              <a:t>признака</a:t>
            </a:r>
            <a:endParaRPr kumimoji="0" lang="ru-RU" sz="2400" i="0" u="none" strike="noStrike" cap="none" normalizeH="0" baseline="0" dirty="0" smtClean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333491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f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– частота встречаемости варианты;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– варианта;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∑ - знак суммирования;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– сумма частот, т.е. объем выборки.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323528" y="4797152"/>
          <a:ext cx="4024869" cy="1627075"/>
        </p:xfrm>
        <a:graphic>
          <a:graphicData uri="http://schemas.openxmlformats.org/presentationml/2006/ole">
            <p:oleObj spid="_x0000_s39946" name="Формула" r:id="rId7" imgW="1345616" imgH="545863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520" y="393305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Среднее </a:t>
            </a:r>
            <a:r>
              <a:rPr lang="ru-RU" sz="2400" dirty="0" err="1" smtClean="0">
                <a:ln>
                  <a:solidFill>
                    <a:srgbClr val="0070C0"/>
                  </a:solidFill>
                </a:ln>
              </a:rPr>
              <a:t>квадратическое</a:t>
            </a:r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 отклонение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</a:rPr>
              <a:t> </a:t>
            </a:r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и ошибка средней</a:t>
            </a:r>
            <a:endParaRPr lang="ru-RU" sz="24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116632"/>
            <a:ext cx="8496944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C00000"/>
                  </a:solidFill>
                </a:ln>
              </a:rPr>
              <a:t>Статистический анализ экспериментальных данных</a:t>
            </a:r>
            <a:endParaRPr lang="ru-RU" sz="28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3968" y="1628800"/>
            <a:ext cx="4752528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Пример: </a:t>
            </a:r>
            <a:r>
              <a:rPr lang="ru-RU" sz="2000" dirty="0" smtClean="0"/>
              <a:t>признак - высота </a:t>
            </a:r>
            <a:r>
              <a:rPr lang="ru-RU" sz="2000" dirty="0" smtClean="0"/>
              <a:t>растений, </a:t>
            </a:r>
            <a:r>
              <a:rPr lang="ru-RU" sz="2000" dirty="0" smtClean="0"/>
              <a:t>см</a:t>
            </a:r>
            <a:endParaRPr lang="ru-RU" sz="2000" dirty="0" smtClean="0"/>
          </a:p>
          <a:p>
            <a:r>
              <a:rPr lang="ru-RU" sz="2000" dirty="0" smtClean="0"/>
              <a:t>Контроль </a:t>
            </a:r>
            <a:r>
              <a:rPr lang="en-US" sz="2000" dirty="0" smtClean="0"/>
              <a:t>       </a:t>
            </a:r>
            <a:r>
              <a:rPr lang="ru-RU" sz="2000" dirty="0" smtClean="0"/>
              <a:t>8,7±1,25</a:t>
            </a:r>
          </a:p>
          <a:p>
            <a:r>
              <a:rPr lang="en-US" sz="2000" dirty="0" err="1" smtClean="0"/>
              <a:t>NaCl</a:t>
            </a:r>
            <a:r>
              <a:rPr lang="en-US" sz="2000" dirty="0" smtClean="0"/>
              <a:t>  0,80%     6,3</a:t>
            </a:r>
            <a:r>
              <a:rPr lang="ru-RU" sz="2000" dirty="0" smtClean="0"/>
              <a:t>±</a:t>
            </a:r>
            <a:r>
              <a:rPr lang="en-US" sz="2000" dirty="0" smtClean="0"/>
              <a:t>0</a:t>
            </a:r>
            <a:r>
              <a:rPr lang="ru-RU" sz="2000" dirty="0" smtClean="0"/>
              <a:t>,</a:t>
            </a:r>
            <a:r>
              <a:rPr lang="en-US" sz="2000" dirty="0" smtClean="0"/>
              <a:t>73</a:t>
            </a:r>
            <a:endParaRPr lang="ru-RU" sz="2000" dirty="0"/>
          </a:p>
        </p:txBody>
      </p:sp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6444208" y="4437112"/>
          <a:ext cx="864096" cy="1300615"/>
        </p:xfrm>
        <a:graphic>
          <a:graphicData uri="http://schemas.openxmlformats.org/presentationml/2006/ole">
            <p:oleObj spid="_x0000_s39949" name="Формула" r:id="rId8" imgW="266469" imgH="406048" progId="Equation.3">
              <p:embed/>
            </p:oleObj>
          </a:graphicData>
        </a:graphic>
      </p:graphicFrame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0" y="866775"/>
          <a:ext cx="114300" cy="219075"/>
        </p:xfrm>
        <a:graphic>
          <a:graphicData uri="http://schemas.openxmlformats.org/presentationml/2006/ole">
            <p:oleObj spid="_x0000_s39948" name="Формула" r:id="rId9" imgW="114151" imgH="215619" progId="Equation.3">
              <p:embed/>
            </p:oleObj>
          </a:graphicData>
        </a:graphic>
      </p:graphicFrame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4193531" y="74711"/>
            <a:ext cx="756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4797152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Sx</a:t>
            </a:r>
            <a:r>
              <a:rPr lang="ru-RU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=</a:t>
            </a:r>
            <a:endParaRPr lang="ru-RU" sz="3200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763688" y="1340768"/>
          <a:ext cx="2592288" cy="1368152"/>
        </p:xfrm>
        <a:graphic>
          <a:graphicData uri="http://schemas.openxmlformats.org/presentationml/2006/ole">
            <p:oleObj spid="_x0000_s40962" name="Формула" r:id="rId3" imgW="609336" imgH="444307" progId="Equation.3">
              <p:embed/>
            </p:oleObj>
          </a:graphicData>
        </a:graphic>
      </p:graphicFrame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0" y="904875"/>
          <a:ext cx="114300" cy="219075"/>
        </p:xfrm>
        <a:graphic>
          <a:graphicData uri="http://schemas.openxmlformats.org/presentationml/2006/ole">
            <p:oleObj spid="_x0000_s40961" name="Формула" r:id="rId4" imgW="114151" imgH="215619" progId="Equation.3">
              <p:embed/>
            </p:oleObj>
          </a:graphicData>
        </a:graphic>
      </p:graphicFrame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447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72816"/>
            <a:ext cx="1881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CV</a:t>
            </a:r>
            <a:r>
              <a:rPr lang="ru-RU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,% =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76672"/>
            <a:ext cx="4870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n>
                  <a:solidFill>
                    <a:srgbClr val="0070C0"/>
                  </a:solidFill>
                </a:ln>
              </a:rPr>
              <a:t>Коэффициент вариации</a:t>
            </a:r>
            <a:endParaRPr lang="ru-RU" sz="36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356992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Если коэффициент вариации меньше 10%, то степень варьирования признака слабая, при коэффициенте 10-20% изменчивость средняя, более 20% - высокая. 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11\Desktop\рабочий стол 04.01.2012\Рабочий стол\Опорный пункт (разное)\DCIM 2012\105___09\IMG_2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3854196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4800" y="144186"/>
            <a:ext cx="8620126" cy="1940481"/>
          </a:xfrm>
          <a:prstGeom prst="snip1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Документация и отчетность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Первичным документом по каждому опыту служит дневник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лабораторных и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полевых учетов,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наблюдений, в котором ведут все первичные записи непосредственно по выполняемым работам.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33824" y="2609582"/>
            <a:ext cx="5095875" cy="36009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9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журнале обычно приводится следующая информация:</a:t>
            </a:r>
            <a:endParaRPr kumimoji="0" lang="ru-RU" sz="19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Название, цель и задачи опыта.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Схема и план размещения опыта.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Характеристика и история участка.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и методика исследований.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Перечень всех работ с указанием сроков и способов выполнения.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всех анализов и наблюдений в виде таблиц, диаграмм, уравнений.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статистической обработки экспериментальных данных.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9144000" y="-1886648"/>
            <a:ext cx="2304876" cy="3773296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76224" y="12885"/>
            <a:ext cx="8582025" cy="660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Заключительный этап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экспериментальной работы – ее литературное оформление в виде научного отчета, курсовой или дипломной работы, статьи, которые включают следующие основные разделы: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Актуальность, цель и задачи исследования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Обзор литературы по изучаемому вопросу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Схема, методика и условия эксперимента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экспериментальной работы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Выводы и практические предложения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литературы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wheat in 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2" descr="Mantis - JMG charac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3384376" cy="43483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6504" y="0"/>
            <a:ext cx="6787496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/>
              <a:t>Благодарю за Ваше внимание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D44F2-B10F-48C5-A405-25AD2E8B23E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28/1305125/slides/slide_7.jpg"/>
          <p:cNvPicPr>
            <a:picLocks noChangeAspect="1" noChangeArrowheads="1"/>
          </p:cNvPicPr>
          <p:nvPr/>
        </p:nvPicPr>
        <p:blipFill>
          <a:blip r:embed="rId2" cstate="print"/>
          <a:srcRect l="15490" t="22896" r="55466" b="18039"/>
          <a:stretch>
            <a:fillRect/>
          </a:stretch>
        </p:blipFill>
        <p:spPr bwMode="auto">
          <a:xfrm>
            <a:off x="7956376" y="188640"/>
            <a:ext cx="1187624" cy="1504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80975"/>
            <a:ext cx="91440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Определение проблемы </a:t>
            </a:r>
          </a:p>
          <a:p>
            <a:endParaRPr lang="ru-RU" i="1" dirty="0" smtClean="0"/>
          </a:p>
          <a:p>
            <a:pPr algn="ctr"/>
            <a:r>
              <a:rPr lang="ru-RU" sz="2400" i="1" dirty="0" smtClean="0">
                <a:ln>
                  <a:solidFill>
                    <a:srgbClr val="0070C0"/>
                  </a:solidFill>
                </a:ln>
              </a:rPr>
              <a:t>Исследование начинается с постановки проблемы</a:t>
            </a:r>
            <a:endParaRPr lang="ru-RU" sz="2400" i="1" dirty="0">
              <a:ln>
                <a:solidFill>
                  <a:srgbClr val="0070C0"/>
                </a:solidFill>
              </a:ln>
            </a:endParaRPr>
          </a:p>
          <a:p>
            <a:endParaRPr lang="ru-RU" sz="2000" b="1" i="1" u="sng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152650"/>
            <a:ext cx="8782050" cy="32349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i="1" u="sng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Проблема</a:t>
            </a:r>
            <a:r>
              <a:rPr lang="ru-RU" sz="2400" i="1" dirty="0" smtClean="0"/>
              <a:t> </a:t>
            </a:r>
            <a:r>
              <a:rPr lang="ru-RU" sz="2600" dirty="0" smtClean="0"/>
              <a:t>– это не изученные или слабо изученные особенности, уровни, взаимосвязи каких-либо явлений, представляющих интерес, как для науки, так и для практики. </a:t>
            </a:r>
          </a:p>
          <a:p>
            <a:r>
              <a:rPr lang="ru-RU" sz="2600" i="1" dirty="0" smtClean="0">
                <a:ln>
                  <a:solidFill>
                    <a:srgbClr val="0070C0"/>
                  </a:solidFill>
                </a:ln>
              </a:rPr>
              <a:t>Это вопрос, </a:t>
            </a:r>
            <a:r>
              <a:rPr lang="ru-RU" sz="2600" dirty="0" smtClean="0"/>
              <a:t>на который необходимо найти ответ. </a:t>
            </a:r>
          </a:p>
          <a:p>
            <a:r>
              <a:rPr lang="ru-RU" sz="2600" dirty="0" smtClean="0"/>
              <a:t>Это требует определенных </a:t>
            </a:r>
            <a:r>
              <a:rPr lang="ru-RU" sz="2600" dirty="0" smtClean="0"/>
              <a:t>теоретических знаний и практических навыков.</a:t>
            </a: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50" y="229285"/>
            <a:ext cx="8753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Предмет и объект исследования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124744"/>
            <a:ext cx="8125147" cy="20771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i="1" u="sng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Предмет исследования</a:t>
            </a:r>
            <a:r>
              <a:rPr lang="ru-RU" sz="3200" u="sng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smtClean="0"/>
              <a:t>– это конкретная особенность, факт, явление, рассмотрение и изучение которых необходимо для решения проблемы исследования.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3717032"/>
            <a:ext cx="8064896" cy="160043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u="sng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Объект исследования</a:t>
            </a:r>
            <a:r>
              <a:rPr lang="ru-RU" sz="3200" b="1" u="sng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smtClean="0"/>
              <a:t>– это то, что изучается; объектами исследования могут быть растения, животные, люди, физические объекты  и т.п.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0389"/>
            <a:ext cx="87849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Изучение </a:t>
            </a:r>
            <a:r>
              <a:rPr lang="ru-RU" sz="2700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литературы по проблеме, уточнение основных понятий, </a:t>
            </a:r>
            <a:r>
              <a:rPr lang="ru-RU" sz="2700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описание </a:t>
            </a:r>
            <a:r>
              <a:rPr lang="ru-RU" sz="2700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предмета исследования и </a:t>
            </a:r>
            <a:r>
              <a:rPr lang="ru-RU" sz="2700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определение названия работы</a:t>
            </a:r>
            <a:endParaRPr lang="ru-RU" sz="2700" dirty="0">
              <a:ln>
                <a:solidFill>
                  <a:srgbClr val="C00000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3645024"/>
            <a:ext cx="6912768" cy="17366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rgbClr val="0070C0"/>
                  </a:solidFill>
                </a:ln>
              </a:rPr>
              <a:t>Обзор  литературы </a:t>
            </a:r>
            <a:r>
              <a:rPr lang="ru-RU" sz="2400" dirty="0"/>
              <a:t>заканчивается выводами о том, что известно науке по данной теме, что является спорным, что составляет сферу научных интересов </a:t>
            </a:r>
            <a:r>
              <a:rPr lang="ru-RU" sz="2400" dirty="0" smtClean="0"/>
              <a:t>исследователя. 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5495924"/>
            <a:ext cx="8424936" cy="12258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ln>
                  <a:solidFill>
                    <a:srgbClr val="0070C0"/>
                  </a:solidFill>
                </a:ln>
              </a:rPr>
              <a:t>Учащийся  </a:t>
            </a:r>
            <a:r>
              <a:rPr lang="ru-RU" sz="2200" dirty="0">
                <a:ln>
                  <a:solidFill>
                    <a:srgbClr val="0070C0"/>
                  </a:solidFill>
                </a:ln>
              </a:rPr>
              <a:t>подбирает </a:t>
            </a:r>
            <a:r>
              <a:rPr lang="ru-RU" sz="2200" dirty="0" smtClean="0">
                <a:ln>
                  <a:solidFill>
                    <a:srgbClr val="0070C0"/>
                  </a:solidFill>
                </a:ln>
              </a:rPr>
              <a:t>литературу </a:t>
            </a:r>
            <a:r>
              <a:rPr lang="ru-RU" sz="2200" dirty="0">
                <a:ln>
                  <a:solidFill>
                    <a:srgbClr val="0070C0"/>
                  </a:solidFill>
                </a:ln>
              </a:rPr>
              <a:t>самостоятельно. </a:t>
            </a:r>
            <a:endParaRPr lang="ru-RU" sz="2200" dirty="0" smtClean="0">
              <a:ln>
                <a:solidFill>
                  <a:srgbClr val="0070C0"/>
                </a:solidFill>
              </a:ln>
            </a:endParaRPr>
          </a:p>
          <a:p>
            <a:r>
              <a:rPr lang="ru-RU" sz="2200" dirty="0" smtClean="0">
                <a:ln>
                  <a:solidFill>
                    <a:srgbClr val="0070C0"/>
                  </a:solidFill>
                </a:ln>
              </a:rPr>
              <a:t>Роль </a:t>
            </a:r>
            <a:r>
              <a:rPr lang="ru-RU" sz="2200" dirty="0">
                <a:ln>
                  <a:solidFill>
                    <a:srgbClr val="0070C0"/>
                  </a:solidFill>
                </a:ln>
              </a:rPr>
              <a:t>научного руководителя </a:t>
            </a:r>
            <a:r>
              <a:rPr lang="ru-RU" sz="2200" dirty="0" smtClean="0">
                <a:ln>
                  <a:solidFill>
                    <a:srgbClr val="0070C0"/>
                  </a:solidFill>
                </a:ln>
              </a:rPr>
              <a:t>заключается в  </a:t>
            </a:r>
            <a:r>
              <a:rPr lang="ru-RU" sz="2200" dirty="0">
                <a:ln>
                  <a:solidFill>
                    <a:srgbClr val="0070C0"/>
                  </a:solidFill>
                </a:ln>
              </a:rPr>
              <a:t>рекомендациях и советах по отбору источников.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772816"/>
            <a:ext cx="8568952" cy="17366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u="sng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Цель этого этапа </a:t>
            </a:r>
            <a:r>
              <a:rPr lang="ru-RU" sz="2400" dirty="0" smtClean="0"/>
              <a:t>– выяснить, что известно науке по изучаемой проблеме, </a:t>
            </a:r>
            <a:r>
              <a:rPr lang="ru-RU" sz="2400" dirty="0" smtClean="0"/>
              <a:t>что </a:t>
            </a:r>
            <a:r>
              <a:rPr lang="ru-RU" sz="2400" dirty="0" smtClean="0"/>
              <a:t>изучено слабо или совсем не изучено. Последнее может определить специфику проблемы исследования.</a:t>
            </a:r>
            <a:endParaRPr lang="ru-RU" sz="2400" dirty="0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112" y="3501008"/>
            <a:ext cx="1790888" cy="2281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825" y="152311"/>
            <a:ext cx="8810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Формулировка 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цели, задач и гипотезы </a:t>
            </a: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исследования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340768"/>
            <a:ext cx="8568952" cy="13961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u="sng" dirty="0">
                <a:ln>
                  <a:solidFill>
                    <a:srgbClr val="0070C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Цель исследования </a:t>
            </a:r>
            <a:r>
              <a:rPr lang="ru-RU" sz="2400" dirty="0"/>
              <a:t>– это решение, изучение того вопроса, который составляет проблему исследования, уточненную в процессе анализа соответствующей литературы.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140968"/>
            <a:ext cx="8650162" cy="13961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u="sng" dirty="0">
                <a:ln>
                  <a:solidFill>
                    <a:srgbClr val="0070C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Задачи исследования </a:t>
            </a:r>
            <a:r>
              <a:rPr lang="ru-RU" sz="2400" dirty="0"/>
              <a:t>конкретизируют цель и служат для проверки гипотезы. Задач выдвигается столько, сколько необходимо для проверки гипотезы.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797152"/>
            <a:ext cx="6984776" cy="180474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u="sng" dirty="0">
                <a:ln>
                  <a:solidFill>
                    <a:srgbClr val="0070C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Гипотеза</a:t>
            </a:r>
            <a:r>
              <a:rPr lang="ru-RU" sz="2800" dirty="0"/>
              <a:t> </a:t>
            </a:r>
            <a:r>
              <a:rPr lang="ru-RU" sz="2400" dirty="0"/>
              <a:t>определяет главное направление поисков и исследования, является основным методологическим инструментом, организующим весь процесс исследования.</a:t>
            </a: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7982" y="5013176"/>
            <a:ext cx="172601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2357438"/>
            <a:ext cx="3875313" cy="19288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ln>
                  <a:solidFill>
                    <a:srgbClr val="C00000"/>
                  </a:solidFill>
                </a:ln>
              </a:rPr>
              <a:t>Экспериментальные</a:t>
            </a:r>
          </a:p>
          <a:p>
            <a:pPr algn="ctr">
              <a:defRPr/>
            </a:pPr>
            <a:r>
              <a:rPr lang="ru-RU" sz="2200" dirty="0">
                <a:ln>
                  <a:solidFill>
                    <a:srgbClr val="C00000"/>
                  </a:solidFill>
                </a:ln>
              </a:rPr>
              <a:t>исследования  </a:t>
            </a:r>
          </a:p>
        </p:txBody>
      </p:sp>
      <p:sp>
        <p:nvSpPr>
          <p:cNvPr id="6" name="Овал 5"/>
          <p:cNvSpPr/>
          <p:nvPr/>
        </p:nvSpPr>
        <p:spPr>
          <a:xfrm>
            <a:off x="3401106" y="136072"/>
            <a:ext cx="5525180" cy="221456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u="sng" dirty="0">
                <a:ln>
                  <a:solidFill>
                    <a:srgbClr val="0070C0"/>
                  </a:solidFill>
                </a:ln>
              </a:rPr>
              <a:t>Лабораторные опыты </a:t>
            </a:r>
            <a:r>
              <a:rPr lang="ru-RU" b="1" dirty="0"/>
              <a:t>проводят с применением типовых приборов, специальных моделирующих установок, стендов, </a:t>
            </a:r>
            <a:r>
              <a:rPr lang="ru-RU" b="1" dirty="0" smtClean="0"/>
              <a:t>оборудования. 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3248705" y="4401910"/>
            <a:ext cx="5732009" cy="2286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ln>
                  <a:solidFill>
                    <a:srgbClr val="0070C0"/>
                  </a:solidFill>
                </a:ln>
              </a:rPr>
              <a:t>Производственные </a:t>
            </a:r>
            <a:r>
              <a:rPr lang="ru-RU" b="1" dirty="0"/>
              <a:t>экспериментальные исследования </a:t>
            </a:r>
            <a:r>
              <a:rPr lang="ru-RU" b="1" dirty="0" smtClean="0"/>
              <a:t> изучают </a:t>
            </a:r>
            <a:r>
              <a:rPr lang="ru-RU" b="1" dirty="0"/>
              <a:t>процесс в реальных условиях с учетом воздействия различных случайных факторов </a:t>
            </a:r>
            <a:r>
              <a:rPr lang="ru-RU" b="1" dirty="0" smtClean="0"/>
              <a:t>окружающей </a:t>
            </a:r>
            <a:r>
              <a:rPr lang="ru-RU" b="1" dirty="0"/>
              <a:t>среды.</a:t>
            </a:r>
            <a:br>
              <a:rPr lang="ru-RU" b="1" dirty="0"/>
            </a:br>
            <a:endParaRPr lang="ru-RU" b="1" dirty="0"/>
          </a:p>
        </p:txBody>
      </p:sp>
      <p:cxnSp>
        <p:nvCxnSpPr>
          <p:cNvPr id="9" name="Прямая со стрелкой 8"/>
          <p:cNvCxnSpPr>
            <a:stCxn id="4" idx="0"/>
          </p:cNvCxnSpPr>
          <p:nvPr/>
        </p:nvCxnSpPr>
        <p:spPr>
          <a:xfrm flipV="1">
            <a:off x="1937657" y="1785258"/>
            <a:ext cx="1654629" cy="57218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4"/>
          </p:cNvCxnSpPr>
          <p:nvPr/>
        </p:nvCxnSpPr>
        <p:spPr>
          <a:xfrm>
            <a:off x="1937657" y="4286250"/>
            <a:ext cx="1670277" cy="7626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223656" y="2503714"/>
            <a:ext cx="4767943" cy="17743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/>
              <a:t>Полевые опыты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b="1" dirty="0" smtClean="0"/>
              <a:t>проводят в естественных полевых условиях с учетом воздействия метеорологических, почвенных и других факторов.</a:t>
            </a:r>
            <a:endParaRPr lang="ru-RU" b="1" dirty="0"/>
          </a:p>
        </p:txBody>
      </p:sp>
      <p:cxnSp>
        <p:nvCxnSpPr>
          <p:cNvPr id="19" name="Прямая со стрелкой 18"/>
          <p:cNvCxnSpPr>
            <a:stCxn id="4" idx="6"/>
          </p:cNvCxnSpPr>
          <p:nvPr/>
        </p:nvCxnSpPr>
        <p:spPr>
          <a:xfrm flipV="1">
            <a:off x="3875313" y="3309258"/>
            <a:ext cx="293916" cy="1258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893524"/>
            <a:ext cx="3232001" cy="39644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450" y="152400"/>
            <a:ext cx="8810625" cy="21452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Лабораторный эксперимент </a:t>
            </a:r>
            <a:r>
              <a:rPr lang="ru-RU" sz="3000" dirty="0" smtClean="0"/>
              <a:t>– исследование в лабораторных условиях с целью установления действия и взаимодействия факторов на изучаемые объекты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47650" y="2393004"/>
            <a:ext cx="8743950" cy="17366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Условия проведения лабораторных экспериментов: </a:t>
            </a:r>
          </a:p>
          <a:p>
            <a:r>
              <a:rPr lang="ru-RU" sz="2400" dirty="0" smtClean="0"/>
              <a:t>-термостаты, климатические камеры, боксы и др.</a:t>
            </a:r>
          </a:p>
          <a:p>
            <a:r>
              <a:rPr lang="ru-RU" sz="2400" dirty="0" smtClean="0"/>
              <a:t>-возможность регулирования температуры, света, влажности и других факторов</a:t>
            </a:r>
            <a:endParaRPr lang="ru-RU" sz="2400" dirty="0"/>
          </a:p>
        </p:txBody>
      </p:sp>
      <p:pic>
        <p:nvPicPr>
          <p:cNvPr id="9" name="Picture 4" descr="ван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12160" y="4149080"/>
            <a:ext cx="3024336" cy="2708920"/>
          </a:xfrm>
          <a:prstGeom prst="rect">
            <a:avLst/>
          </a:prstGeom>
          <a:noFill/>
          <a:ln/>
        </p:spPr>
      </p:pic>
      <p:pic>
        <p:nvPicPr>
          <p:cNvPr id="11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149080"/>
            <a:ext cx="288032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7" name="Picture 1" descr="gn5gpVIU0m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340768"/>
            <a:ext cx="1475656" cy="18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16632"/>
            <a:ext cx="6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n>
                  <a:solidFill>
                    <a:srgbClr val="0070C0"/>
                  </a:solidFill>
                </a:ln>
              </a:rPr>
              <a:t>Пример научного эксперимента в моделируемых условиях</a:t>
            </a:r>
            <a:endParaRPr lang="ru-RU" i="1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92696"/>
            <a:ext cx="8892480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0070C0"/>
                  </a:solidFill>
                </a:ln>
              </a:rPr>
              <a:t>Тема: Изучение устойчивости сортов яровой мягкой пшеницы (</a:t>
            </a:r>
            <a:r>
              <a:rPr lang="en-US" sz="2800" i="1" dirty="0" err="1" smtClean="0">
                <a:ln>
                  <a:solidFill>
                    <a:srgbClr val="0070C0"/>
                  </a:solidFill>
                </a:ln>
              </a:rPr>
              <a:t>Triticum</a:t>
            </a:r>
            <a:r>
              <a:rPr lang="en-US" sz="2800" i="1" dirty="0" smtClean="0">
                <a:ln>
                  <a:solidFill>
                    <a:srgbClr val="0070C0"/>
                  </a:solidFill>
                </a:ln>
              </a:rPr>
              <a:t> </a:t>
            </a:r>
            <a:r>
              <a:rPr lang="en-US" sz="2800" i="1" dirty="0" err="1" smtClean="0">
                <a:ln>
                  <a:solidFill>
                    <a:srgbClr val="0070C0"/>
                  </a:solidFill>
                </a:ln>
              </a:rPr>
              <a:t>aestivum</a:t>
            </a:r>
            <a:r>
              <a:rPr lang="en-US" sz="2800" i="1" dirty="0" smtClean="0">
                <a:ln>
                  <a:solidFill>
                    <a:srgbClr val="0070C0"/>
                  </a:solidFill>
                </a:ln>
              </a:rPr>
              <a:t> 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</a:rPr>
              <a:t>L.)</a:t>
            </a:r>
            <a:r>
              <a:rPr lang="ru-RU" sz="2800" dirty="0" smtClean="0">
                <a:ln>
                  <a:solidFill>
                    <a:srgbClr val="0070C0"/>
                  </a:solidFill>
                </a:ln>
              </a:rPr>
              <a:t> к хлоридному засолению</a:t>
            </a:r>
            <a:endParaRPr lang="ru-RU" sz="28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844824"/>
            <a:ext cx="6768752" cy="49034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Цель</a:t>
            </a:r>
            <a:r>
              <a:rPr lang="ru-RU" sz="2400" dirty="0" smtClean="0"/>
              <a:t> – изучение реакции сортов яровой мягкой пшеницы на воздействие солевого стресса.</a:t>
            </a:r>
          </a:p>
          <a:p>
            <a:endParaRPr lang="ru-RU" sz="2400" dirty="0" smtClean="0">
              <a:ln>
                <a:solidFill>
                  <a:srgbClr val="0070C0"/>
                </a:solidFill>
              </a:ln>
            </a:endParaRPr>
          </a:p>
          <a:p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Задачи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-определить влияние </a:t>
            </a:r>
            <a:r>
              <a:rPr lang="en-US" sz="2400" dirty="0" err="1" smtClean="0"/>
              <a:t>NaCl</a:t>
            </a:r>
            <a:r>
              <a:rPr lang="en-US" sz="2400" dirty="0" smtClean="0"/>
              <a:t> </a:t>
            </a:r>
            <a:r>
              <a:rPr lang="ru-RU" sz="2400" dirty="0" smtClean="0"/>
              <a:t>на способность семян к прорастанию;</a:t>
            </a:r>
          </a:p>
          <a:p>
            <a:r>
              <a:rPr lang="ru-RU" sz="2400" dirty="0" smtClean="0"/>
              <a:t>-оценить изменчивость морфометрических параметров проростков;</a:t>
            </a:r>
          </a:p>
          <a:p>
            <a:r>
              <a:rPr lang="ru-RU" sz="2400" dirty="0" smtClean="0"/>
              <a:t>-распределить сорта по устойчивости к засолению.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Picture 2" descr="gravitropis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651" y="2636912"/>
            <a:ext cx="2266349" cy="331236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5E9E-66F4-4C76-9E2C-C411F88360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1598</Words>
  <Application>Microsoft Office PowerPoint</Application>
  <PresentationFormat>Экран (4:3)</PresentationFormat>
  <Paragraphs>195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129</cp:revision>
  <dcterms:created xsi:type="dcterms:W3CDTF">2019-03-22T09:46:16Z</dcterms:created>
  <dcterms:modified xsi:type="dcterms:W3CDTF">2019-03-27T14:32:19Z</dcterms:modified>
</cp:coreProperties>
</file>