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60" r:id="rId4"/>
    <p:sldId id="261" r:id="rId5"/>
    <p:sldId id="262" r:id="rId6"/>
    <p:sldId id="267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1" d="100"/>
          <a:sy n="51" d="100"/>
        </p:scale>
        <p:origin x="-1704" y="-12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06.11.2018&#1075;\&#1057;&#1042;&#1054;&#1044;%20&#1054;&#1059;%202018&#1087;&#1086;%20&#1082;&#1083;&#1072;&#1089;&#1089;&#1072;&#1084;%20&#1076;&#1080;&#1072;&#1075;&#1088;&#1072;&#1084;&#1084;&#1099;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06.11.2018&#1075;\&#1057;&#1042;&#1054;&#1044;%20&#1054;&#1059;%202018&#1087;&#1086;%20&#1082;&#1083;&#1072;&#1089;&#1089;&#1072;&#1084;%20&#1076;&#1080;&#1072;&#1075;&#1088;&#1072;&#1084;&#1084;&#1099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06.11.2018&#1075;\&#1057;&#1042;&#1054;&#1044;%20&#1054;&#1059;%202018&#1087;&#1086;%20&#1082;&#1083;&#1072;&#1089;&#1089;&#1072;&#1084;%20&#1076;&#1080;&#1072;&#1075;&#1088;&#1072;&#1084;&#1084;&#1099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06.11.2018&#1075;\&#1057;&#1042;&#1054;&#1044;%20&#1054;&#1059;%202018&#1087;&#1086;%20&#1082;&#1083;&#1072;&#1089;&#1089;&#1072;&#1084;%20&#1076;&#1080;&#1072;&#1075;&#1088;&#1072;&#1084;&#1084;&#1099;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06.11.2018&#1075;\&#1057;&#1042;&#1054;&#1044;%20&#1054;&#1059;%202018&#1087;&#1086;%20&#1082;&#1083;&#1072;&#1089;&#1089;&#1072;&#1084;%20&#1076;&#1080;&#1072;&#1075;&#1088;&#1072;&#1084;&#1084;&#1099;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06.11.2018&#1075;\&#1057;&#1042;&#1054;&#1044;%20&#1054;&#1059;%202018&#1087;&#1086;%20&#1082;&#1083;&#1072;&#1089;&#1089;&#1072;&#1084;%20&#1076;&#1080;&#1072;&#1075;&#1088;&#1072;&#1084;&#1084;&#1099;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06.11.2018&#1075;\&#1057;&#1042;&#1054;&#1044;%20&#1054;&#1059;%202018&#1087;&#1086;%20&#1082;&#1083;&#1072;&#1089;&#1089;&#1072;&#1084;%20&#1076;&#1080;&#1072;&#1075;&#1088;&#1072;&#1084;&#1084;&#1099;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06.11.2018&#1075;\&#1057;&#1042;&#1054;&#1044;%20&#1054;&#1059;%202018&#1087;&#1086;%20&#1082;&#1083;&#1072;&#1089;&#1089;&#1072;&#1084;%20&#1076;&#1080;&#1072;&#1075;&#1088;&#1072;&#1084;&#1084;&#1099;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06.11.2018&#1075;\&#1057;&#1042;&#1054;&#1044;%20&#1054;&#1059;%202018&#1087;&#1086;%20&#1082;&#1083;&#1072;&#1089;&#1089;&#1072;&#1084;%20&#1076;&#1080;&#1072;&#1075;&#1088;&#1072;&#1084;&#1084;&#1099;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06.11.2018&#1075;\&#1057;&#1042;&#1054;&#1044;%20&#1054;&#1059;%202018&#1087;&#1086;%20&#1082;&#1083;&#1072;&#1089;&#1089;&#1072;&#1084;%20&#1076;&#1080;&#1072;&#1075;&#1088;&#1072;&#1084;&#1084;&#1099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spc="0" baseline="0">
                <a:solidFill>
                  <a:schemeClr val="tx2">
                    <a:lumMod val="50000"/>
                  </a:schemeClr>
                </a:solidFill>
                <a:latin typeface="Arial Black" pitchFamily="34" charset="0"/>
                <a:ea typeface="+mn-ea"/>
                <a:cs typeface="+mn-cs"/>
              </a:defRPr>
            </a:pPr>
            <a:r>
              <a:rPr lang="ru-RU" b="1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1 класс</a:t>
            </a:r>
            <a:endParaRPr lang="en-US" b="1">
              <a:solidFill>
                <a:schemeClr val="tx2">
                  <a:lumMod val="50000"/>
                </a:schemeClr>
              </a:solidFill>
              <a:latin typeface="Arial Black" pitchFamily="34" charset="0"/>
            </a:endParaRPr>
          </a:p>
        </c:rich>
      </c:tx>
      <c:layout/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3.9830923028114321E-2"/>
          <c:y val="0.12101194659170765"/>
          <c:w val="0.94704068820639931"/>
          <c:h val="0.44608099242942456"/>
        </c:manualLayout>
      </c:layout>
      <c:barChart>
        <c:barDir val="col"/>
        <c:grouping val="clustered"/>
        <c:ser>
          <c:idx val="1"/>
          <c:order val="0"/>
          <c:tx>
            <c:strRef>
              <c:f>'2017'!$B$9</c:f>
              <c:strCache>
                <c:ptCount val="1"/>
                <c:pt idx="0">
                  <c:v>дали полный ответ: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('2017'!$B$8,'2017'!$B$12,'2017'!$B$16,'2017'!$B$20,'2017'!$B$24,'2017'!$B$28,'2017'!$B$32,'2017'!$B$36,'2017'!$B$40)</c:f>
              <c:strCache>
                <c:ptCount val="9"/>
                <c:pt idx="0">
                  <c:v>Какие уроки были сегодня по расписанию (если помнишь, перечисли по порядку)? Что вы изучали на этих уроках (если помнишь, запиши темы)? </c:v>
                </c:pt>
                <c:pt idx="1">
                  <c:v>Какой урок(и) тебе понравился больше всего и почему?</c:v>
                </c:pt>
                <c:pt idx="2">
                  <c:v>Какова тема(ы) урока(ов), который тебе больше всего понравился? </c:v>
                </c:pt>
                <c:pt idx="3">
                  <c:v>Что узнал(а) нового, интересного на этом уроке?</c:v>
                </c:pt>
                <c:pt idx="4">
                  <c:v>Считаешь ли ты оценку, полученную за работу на этом уроке, объективной?</c:v>
                </c:pt>
                <c:pt idx="5">
                  <c:v>Какие знания, полученные на этом уроке, ты хотел(а) бы расширить?</c:v>
                </c:pt>
                <c:pt idx="6">
                  <c:v>Какими знаниями, полученными на этом уроке, ты бы мог(ла) поделиться с родителями или друзьями? Какие знания, полученные на этом уроке, тебе пригодятся в жизни?</c:v>
                </c:pt>
                <c:pt idx="7">
                  <c:v>Какое домашнее задание ты сегодня получил(а) в школе?</c:v>
                </c:pt>
                <c:pt idx="8">
                  <c:v>Пользовался(сь) ли ты сегодня рабочими тетрадями, учебниками и дневником на уроках (если да – напиши, на каких)?</c:v>
                </c:pt>
              </c:strCache>
            </c:strRef>
          </c:cat>
          <c:val>
            <c:numRef>
              <c:f>('2017'!$D$9,'2017'!$D$13,'2017'!$D$17,'2017'!$D$21,'2017'!$D$25,'2017'!$D$29,'2017'!$D$33,'2017'!$D$37,'2017'!$D$41)</c:f>
              <c:numCache>
                <c:formatCode>General</c:formatCode>
                <c:ptCount val="9"/>
                <c:pt idx="0">
                  <c:v>72</c:v>
                </c:pt>
                <c:pt idx="1">
                  <c:v>59</c:v>
                </c:pt>
                <c:pt idx="2">
                  <c:v>37</c:v>
                </c:pt>
                <c:pt idx="3">
                  <c:v>47</c:v>
                </c:pt>
                <c:pt idx="4">
                  <c:v>39</c:v>
                </c:pt>
                <c:pt idx="5">
                  <c:v>27</c:v>
                </c:pt>
                <c:pt idx="6">
                  <c:v>35</c:v>
                </c:pt>
                <c:pt idx="7">
                  <c:v>55</c:v>
                </c:pt>
                <c:pt idx="8">
                  <c:v>59</c:v>
                </c:pt>
              </c:numCache>
            </c:numRef>
          </c:val>
        </c:ser>
        <c:ser>
          <c:idx val="0"/>
          <c:order val="1"/>
          <c:tx>
            <c:strRef>
              <c:f>'2017'!$B$14</c:f>
              <c:strCache>
                <c:ptCount val="1"/>
                <c:pt idx="0">
                  <c:v>ответили частично: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('2017'!$B$8,'2017'!$B$12,'2017'!$B$16,'2017'!$B$20,'2017'!$B$24,'2017'!$B$28,'2017'!$B$32,'2017'!$B$36,'2017'!$B$40)</c:f>
              <c:strCache>
                <c:ptCount val="9"/>
                <c:pt idx="0">
                  <c:v>Какие уроки были сегодня по расписанию (если помнишь, перечисли по порядку)? Что вы изучали на этих уроках (если помнишь, запиши темы)? </c:v>
                </c:pt>
                <c:pt idx="1">
                  <c:v>Какой урок(и) тебе понравился больше всего и почему?</c:v>
                </c:pt>
                <c:pt idx="2">
                  <c:v>Какова тема(ы) урока(ов), который тебе больше всего понравился? </c:v>
                </c:pt>
                <c:pt idx="3">
                  <c:v>Что узнал(а) нового, интересного на этом уроке?</c:v>
                </c:pt>
                <c:pt idx="4">
                  <c:v>Считаешь ли ты оценку, полученную за работу на этом уроке, объективной?</c:v>
                </c:pt>
                <c:pt idx="5">
                  <c:v>Какие знания, полученные на этом уроке, ты хотел(а) бы расширить?</c:v>
                </c:pt>
                <c:pt idx="6">
                  <c:v>Какими знаниями, полученными на этом уроке, ты бы мог(ла) поделиться с родителями или друзьями? Какие знания, полученные на этом уроке, тебе пригодятся в жизни?</c:v>
                </c:pt>
                <c:pt idx="7">
                  <c:v>Какое домашнее задание ты сегодня получил(а) в школе?</c:v>
                </c:pt>
                <c:pt idx="8">
                  <c:v>Пользовался(сь) ли ты сегодня рабочими тетрадями, учебниками и дневником на уроках (если да – напиши, на каких)?</c:v>
                </c:pt>
              </c:strCache>
            </c:strRef>
          </c:cat>
          <c:val>
            <c:numRef>
              <c:f>('2017'!$D$10,'2017'!$D$14,'2017'!$D$18,'2017'!$D$22,'2017'!$D$26,'2017'!$D$30,'2017'!$D$34,'2017'!$D$38,'2017'!$D$42)</c:f>
              <c:numCache>
                <c:formatCode>General</c:formatCode>
                <c:ptCount val="9"/>
                <c:pt idx="0">
                  <c:v>28</c:v>
                </c:pt>
                <c:pt idx="1">
                  <c:v>35</c:v>
                </c:pt>
                <c:pt idx="2">
                  <c:v>49</c:v>
                </c:pt>
                <c:pt idx="3">
                  <c:v>43</c:v>
                </c:pt>
                <c:pt idx="4">
                  <c:v>30</c:v>
                </c:pt>
                <c:pt idx="5">
                  <c:v>55</c:v>
                </c:pt>
                <c:pt idx="6">
                  <c:v>59</c:v>
                </c:pt>
                <c:pt idx="7">
                  <c:v>22</c:v>
                </c:pt>
                <c:pt idx="8">
                  <c:v>35</c:v>
                </c:pt>
              </c:numCache>
            </c:numRef>
          </c:val>
        </c:ser>
        <c:ser>
          <c:idx val="2"/>
          <c:order val="2"/>
          <c:tx>
            <c:strRef>
              <c:f>'2017'!$B$31</c:f>
              <c:strCache>
                <c:ptCount val="1"/>
                <c:pt idx="0">
                  <c:v>затруднились с ответом: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</c:dLbls>
          <c:val>
            <c:numRef>
              <c:f>('2017'!$D$11,'2017'!$D$15,'2017'!$D$19,'2017'!$D$23,'2017'!$D$27,'2017'!$D$31,'2017'!$D$35,'2017'!$D$39,'2017'!$D$43)</c:f>
              <c:numCache>
                <c:formatCode>General</c:formatCode>
                <c:ptCount val="9"/>
                <c:pt idx="0">
                  <c:v>0</c:v>
                </c:pt>
                <c:pt idx="1">
                  <c:v>6</c:v>
                </c:pt>
                <c:pt idx="2">
                  <c:v>14</c:v>
                </c:pt>
                <c:pt idx="3">
                  <c:v>10</c:v>
                </c:pt>
                <c:pt idx="4">
                  <c:v>31</c:v>
                </c:pt>
                <c:pt idx="5">
                  <c:v>18</c:v>
                </c:pt>
                <c:pt idx="6">
                  <c:v>6</c:v>
                </c:pt>
                <c:pt idx="7">
                  <c:v>23</c:v>
                </c:pt>
                <c:pt idx="8">
                  <c:v>6</c:v>
                </c:pt>
              </c:numCache>
            </c:numRef>
          </c:val>
        </c:ser>
        <c:gapWidth val="219"/>
        <c:overlap val="-27"/>
        <c:axId val="74214016"/>
        <c:axId val="74219904"/>
      </c:barChart>
      <c:catAx>
        <c:axId val="7421401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4219904"/>
        <c:crosses val="autoZero"/>
        <c:auto val="1"/>
        <c:lblAlgn val="ctr"/>
        <c:lblOffset val="100"/>
      </c:catAx>
      <c:valAx>
        <c:axId val="7421990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421401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dispBlanksAs val="zero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2">
                    <a:lumMod val="50000"/>
                  </a:schemeClr>
                </a:solidFill>
                <a:latin typeface="Arial Black" pitchFamily="34" charset="0"/>
                <a:ea typeface="+mn-ea"/>
                <a:cs typeface="+mn-cs"/>
              </a:defRPr>
            </a:pPr>
            <a:r>
              <a:rPr lang="ru-RU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10  класс</a:t>
            </a:r>
            <a:endParaRPr lang="en-US">
              <a:solidFill>
                <a:schemeClr val="tx2">
                  <a:lumMod val="50000"/>
                </a:schemeClr>
              </a:solidFill>
              <a:latin typeface="Arial Black" pitchFamily="34" charset="0"/>
            </a:endParaRPr>
          </a:p>
        </c:rich>
      </c:tx>
      <c:layout/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5.6629483814523193E-2"/>
          <c:y val="7.9722222222222264E-2"/>
          <c:w val="0.92809273840769901"/>
          <c:h val="0.52024963546223391"/>
        </c:manualLayout>
      </c:layout>
      <c:barChart>
        <c:barDir val="col"/>
        <c:grouping val="clustered"/>
        <c:ser>
          <c:idx val="1"/>
          <c:order val="0"/>
          <c:tx>
            <c:strRef>
              <c:f>'2017'!$B$9</c:f>
              <c:strCache>
                <c:ptCount val="1"/>
                <c:pt idx="0">
                  <c:v>дали полный ответ: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('2017'!$B$8,'2017'!$B$12,'2017'!$B$16,'2017'!$B$20,'2017'!$B$24,'2017'!$B$28,'2017'!$B$32,'2017'!$B$36,'2017'!$B$40)</c:f>
              <c:strCache>
                <c:ptCount val="9"/>
                <c:pt idx="0">
                  <c:v>Какие уроки были сегодня по расписанию (если помнишь, перечисли по порядку)? Что вы изучали на этих уроках (если помнишь, запиши темы)? </c:v>
                </c:pt>
                <c:pt idx="1">
                  <c:v>Какой урок(и) тебе понравился больше всего и почему?</c:v>
                </c:pt>
                <c:pt idx="2">
                  <c:v>Какова тема(ы) урока(ов), который тебе больше всего понравился? </c:v>
                </c:pt>
                <c:pt idx="3">
                  <c:v>Что узнал(а) нового, интересного на этом уроке?</c:v>
                </c:pt>
                <c:pt idx="4">
                  <c:v>Считаешь ли ты оценку, полученную за работу на этом уроке, объективной?</c:v>
                </c:pt>
                <c:pt idx="5">
                  <c:v>Какие знания, полученные на этом уроке, ты хотел(а) бы расширить?</c:v>
                </c:pt>
                <c:pt idx="6">
                  <c:v>Какими знаниями, полученными на этом уроке, ты бы мог(ла) поделиться с родителями или друзьями? Какие знания, полученные на этом уроке, тебе пригодятся в жизни?</c:v>
                </c:pt>
                <c:pt idx="7">
                  <c:v>Какое домашнее задание ты сегодня получил(а) в школе?</c:v>
                </c:pt>
                <c:pt idx="8">
                  <c:v>Пользовался(сь) ли ты сегодня рабочими тетрадями, учебниками и дневником на уроках (если да – напиши, на каких)?</c:v>
                </c:pt>
              </c:strCache>
            </c:strRef>
          </c:cat>
          <c:val>
            <c:numRef>
              <c:f>('2017'!$AD$9,'2017'!$AD$13,'2017'!$AD$17,'2017'!$AD$21,'2017'!$AD$25,'2017'!$AD$29,'2017'!$AD$33,'2017'!$AD$37,'2017'!$AD$41)</c:f>
              <c:numCache>
                <c:formatCode>General</c:formatCode>
                <c:ptCount val="9"/>
                <c:pt idx="0">
                  <c:v>88</c:v>
                </c:pt>
                <c:pt idx="1">
                  <c:v>93</c:v>
                </c:pt>
                <c:pt idx="2">
                  <c:v>85</c:v>
                </c:pt>
                <c:pt idx="3">
                  <c:v>59</c:v>
                </c:pt>
                <c:pt idx="4">
                  <c:v>98</c:v>
                </c:pt>
                <c:pt idx="5">
                  <c:v>39</c:v>
                </c:pt>
                <c:pt idx="6">
                  <c:v>39</c:v>
                </c:pt>
                <c:pt idx="7">
                  <c:v>90</c:v>
                </c:pt>
                <c:pt idx="8">
                  <c:v>95</c:v>
                </c:pt>
              </c:numCache>
            </c:numRef>
          </c:val>
        </c:ser>
        <c:ser>
          <c:idx val="0"/>
          <c:order val="1"/>
          <c:tx>
            <c:strRef>
              <c:f>'2017'!$B$14</c:f>
              <c:strCache>
                <c:ptCount val="1"/>
                <c:pt idx="0">
                  <c:v>ответили частично: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('2017'!$B$8,'2017'!$B$12,'2017'!$B$16,'2017'!$B$20,'2017'!$B$24,'2017'!$B$28,'2017'!$B$32,'2017'!$B$36,'2017'!$B$40)</c:f>
              <c:strCache>
                <c:ptCount val="9"/>
                <c:pt idx="0">
                  <c:v>Какие уроки были сегодня по расписанию (если помнишь, перечисли по порядку)? Что вы изучали на этих уроках (если помнишь, запиши темы)? </c:v>
                </c:pt>
                <c:pt idx="1">
                  <c:v>Какой урок(и) тебе понравился больше всего и почему?</c:v>
                </c:pt>
                <c:pt idx="2">
                  <c:v>Какова тема(ы) урока(ов), который тебе больше всего понравился? </c:v>
                </c:pt>
                <c:pt idx="3">
                  <c:v>Что узнал(а) нового, интересного на этом уроке?</c:v>
                </c:pt>
                <c:pt idx="4">
                  <c:v>Считаешь ли ты оценку, полученную за работу на этом уроке, объективной?</c:v>
                </c:pt>
                <c:pt idx="5">
                  <c:v>Какие знания, полученные на этом уроке, ты хотел(а) бы расширить?</c:v>
                </c:pt>
                <c:pt idx="6">
                  <c:v>Какими знаниями, полученными на этом уроке, ты бы мог(ла) поделиться с родителями или друзьями? Какие знания, полученные на этом уроке, тебе пригодятся в жизни?</c:v>
                </c:pt>
                <c:pt idx="7">
                  <c:v>Какое домашнее задание ты сегодня получил(а) в школе?</c:v>
                </c:pt>
                <c:pt idx="8">
                  <c:v>Пользовался(сь) ли ты сегодня рабочими тетрадями, учебниками и дневником на уроках (если да – напиши, на каких)?</c:v>
                </c:pt>
              </c:strCache>
            </c:strRef>
          </c:cat>
          <c:val>
            <c:numRef>
              <c:f>('2017'!$AD$10,'2017'!$AD$14,'2017'!$AD$18,'2017'!$AD$22,'2017'!$AD$26,'2017'!$AD$30,'2017'!$AD$34,'2017'!$AD$38,'2017'!$AD$42)</c:f>
              <c:numCache>
                <c:formatCode>General</c:formatCode>
                <c:ptCount val="9"/>
                <c:pt idx="0">
                  <c:v>12</c:v>
                </c:pt>
                <c:pt idx="1">
                  <c:v>2</c:v>
                </c:pt>
                <c:pt idx="2">
                  <c:v>12</c:v>
                </c:pt>
                <c:pt idx="3">
                  <c:v>29</c:v>
                </c:pt>
                <c:pt idx="4">
                  <c:v>0</c:v>
                </c:pt>
                <c:pt idx="5">
                  <c:v>34</c:v>
                </c:pt>
                <c:pt idx="6">
                  <c:v>0</c:v>
                </c:pt>
                <c:pt idx="7">
                  <c:v>5</c:v>
                </c:pt>
                <c:pt idx="8">
                  <c:v>5</c:v>
                </c:pt>
              </c:numCache>
            </c:numRef>
          </c:val>
        </c:ser>
        <c:ser>
          <c:idx val="2"/>
          <c:order val="2"/>
          <c:tx>
            <c:strRef>
              <c:f>'2017'!$B$31</c:f>
              <c:strCache>
                <c:ptCount val="1"/>
                <c:pt idx="0">
                  <c:v>затруднились с ответом: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</c:dLbls>
          <c:val>
            <c:numRef>
              <c:f>('2017'!$AD$11,'2017'!$AD$15,'2017'!$AD$19,'2017'!$AD$23,'2017'!$AD$27,'2017'!$AD$31,'2017'!$AD$35,'2017'!$AD$39,'2017'!$AD$43)</c:f>
              <c:numCache>
                <c:formatCode>General</c:formatCode>
                <c:ptCount val="9"/>
                <c:pt idx="0">
                  <c:v>0</c:v>
                </c:pt>
                <c:pt idx="1">
                  <c:v>5</c:v>
                </c:pt>
                <c:pt idx="2">
                  <c:v>3</c:v>
                </c:pt>
                <c:pt idx="3">
                  <c:v>12</c:v>
                </c:pt>
                <c:pt idx="4">
                  <c:v>2</c:v>
                </c:pt>
                <c:pt idx="5">
                  <c:v>27</c:v>
                </c:pt>
                <c:pt idx="6">
                  <c:v>61</c:v>
                </c:pt>
                <c:pt idx="7">
                  <c:v>5</c:v>
                </c:pt>
                <c:pt idx="8">
                  <c:v>0</c:v>
                </c:pt>
              </c:numCache>
            </c:numRef>
          </c:val>
        </c:ser>
        <c:gapWidth val="219"/>
        <c:overlap val="-27"/>
        <c:axId val="33760768"/>
        <c:axId val="33762304"/>
      </c:barChart>
      <c:catAx>
        <c:axId val="3376076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762304"/>
        <c:crosses val="autoZero"/>
        <c:auto val="1"/>
        <c:lblAlgn val="ctr"/>
        <c:lblOffset val="100"/>
      </c:catAx>
      <c:valAx>
        <c:axId val="3376230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76076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dispBlanksAs val="zero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2">
                    <a:lumMod val="50000"/>
                  </a:schemeClr>
                </a:solidFill>
                <a:latin typeface="Arial Black" pitchFamily="34" charset="0"/>
                <a:ea typeface="+mn-ea"/>
                <a:cs typeface="+mn-cs"/>
              </a:defRPr>
            </a:pPr>
            <a:r>
              <a:rPr lang="ru-RU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2 класс</a:t>
            </a:r>
            <a:endParaRPr lang="en-US">
              <a:solidFill>
                <a:schemeClr val="tx2">
                  <a:lumMod val="50000"/>
                </a:schemeClr>
              </a:solidFill>
              <a:latin typeface="Arial Black" pitchFamily="34" charset="0"/>
            </a:endParaRPr>
          </a:p>
        </c:rich>
      </c:tx>
      <c:layout/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3.8073004763293491E-2"/>
          <c:y val="0.1209269662921349"/>
          <c:w val="0.94464304461942328"/>
          <c:h val="0.59097673184110355"/>
        </c:manualLayout>
      </c:layout>
      <c:barChart>
        <c:barDir val="col"/>
        <c:grouping val="clustered"/>
        <c:ser>
          <c:idx val="1"/>
          <c:order val="0"/>
          <c:tx>
            <c:strRef>
              <c:f>'2017'!$B$9</c:f>
              <c:strCache>
                <c:ptCount val="1"/>
                <c:pt idx="0">
                  <c:v>дали полный ответ: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('2017'!$B$8,'2017'!$B$12,'2017'!$B$16,'2017'!$B$20,'2017'!$B$24,'2017'!$B$28,'2017'!$B$32,'2017'!$B$36,'2017'!$B$40)</c:f>
              <c:strCache>
                <c:ptCount val="9"/>
                <c:pt idx="0">
                  <c:v>Какие уроки были сегодня по расписанию (если помнишь, перечисли по порядку)? Что вы изучали на этих уроках (если помнишь, запиши темы)? </c:v>
                </c:pt>
                <c:pt idx="1">
                  <c:v>Какой урок(и) тебе понравился больше всего и почему?</c:v>
                </c:pt>
                <c:pt idx="2">
                  <c:v>Какова тема(ы) урока(ов), который тебе больше всего понравился? </c:v>
                </c:pt>
                <c:pt idx="3">
                  <c:v>Что узнал(а) нового, интересного на этом уроке?</c:v>
                </c:pt>
                <c:pt idx="4">
                  <c:v>Считаешь ли ты оценку, полученную за работу на этом уроке, объективной?</c:v>
                </c:pt>
                <c:pt idx="5">
                  <c:v>Какие знания, полученные на этом уроке, ты хотел(а) бы расширить?</c:v>
                </c:pt>
                <c:pt idx="6">
                  <c:v>Какими знаниями, полученными на этом уроке, ты бы мог(ла) поделиться с родителями или друзьями? Какие знания, полученные на этом уроке, тебе пригодятся в жизни?</c:v>
                </c:pt>
                <c:pt idx="7">
                  <c:v>Какое домашнее задание ты сегодня получил(а) в школе?</c:v>
                </c:pt>
                <c:pt idx="8">
                  <c:v>Пользовался(сь) ли ты сегодня рабочими тетрадями, учебниками и дневником на уроках (если да – напиши, на каких)?</c:v>
                </c:pt>
              </c:strCache>
            </c:strRef>
          </c:cat>
          <c:val>
            <c:numRef>
              <c:f>('2017'!$F$9,'2017'!$F$13,'2017'!$F$17,'2017'!$F$21,'2017'!$F$25,'2017'!$F$29,'2017'!$F$33,'2017'!$F$37,'2017'!$F$41)</c:f>
              <c:numCache>
                <c:formatCode>General</c:formatCode>
                <c:ptCount val="9"/>
                <c:pt idx="0">
                  <c:v>76</c:v>
                </c:pt>
                <c:pt idx="1">
                  <c:v>46</c:v>
                </c:pt>
                <c:pt idx="2">
                  <c:v>44</c:v>
                </c:pt>
                <c:pt idx="3">
                  <c:v>57</c:v>
                </c:pt>
                <c:pt idx="4">
                  <c:v>50</c:v>
                </c:pt>
                <c:pt idx="5">
                  <c:v>54</c:v>
                </c:pt>
                <c:pt idx="6">
                  <c:v>35</c:v>
                </c:pt>
                <c:pt idx="7">
                  <c:v>78</c:v>
                </c:pt>
                <c:pt idx="8">
                  <c:v>78</c:v>
                </c:pt>
              </c:numCache>
            </c:numRef>
          </c:val>
        </c:ser>
        <c:ser>
          <c:idx val="0"/>
          <c:order val="1"/>
          <c:tx>
            <c:strRef>
              <c:f>'2017'!$B$14</c:f>
              <c:strCache>
                <c:ptCount val="1"/>
                <c:pt idx="0">
                  <c:v>ответили частично: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('2017'!$B$8,'2017'!$B$12,'2017'!$B$16,'2017'!$B$20,'2017'!$B$24,'2017'!$B$28,'2017'!$B$32,'2017'!$B$36,'2017'!$B$40)</c:f>
              <c:strCache>
                <c:ptCount val="9"/>
                <c:pt idx="0">
                  <c:v>Какие уроки были сегодня по расписанию (если помнишь, перечисли по порядку)? Что вы изучали на этих уроках (если помнишь, запиши темы)? </c:v>
                </c:pt>
                <c:pt idx="1">
                  <c:v>Какой урок(и) тебе понравился больше всего и почему?</c:v>
                </c:pt>
                <c:pt idx="2">
                  <c:v>Какова тема(ы) урока(ов), который тебе больше всего понравился? </c:v>
                </c:pt>
                <c:pt idx="3">
                  <c:v>Что узнал(а) нового, интересного на этом уроке?</c:v>
                </c:pt>
                <c:pt idx="4">
                  <c:v>Считаешь ли ты оценку, полученную за работу на этом уроке, объективной?</c:v>
                </c:pt>
                <c:pt idx="5">
                  <c:v>Какие знания, полученные на этом уроке, ты хотел(а) бы расширить?</c:v>
                </c:pt>
                <c:pt idx="6">
                  <c:v>Какими знаниями, полученными на этом уроке, ты бы мог(ла) поделиться с родителями или друзьями? Какие знания, полученные на этом уроке, тебе пригодятся в жизни?</c:v>
                </c:pt>
                <c:pt idx="7">
                  <c:v>Какое домашнее задание ты сегодня получил(а) в школе?</c:v>
                </c:pt>
                <c:pt idx="8">
                  <c:v>Пользовался(сь) ли ты сегодня рабочими тетрадями, учебниками и дневником на уроках (если да – напиши, на каких)?</c:v>
                </c:pt>
              </c:strCache>
            </c:strRef>
          </c:cat>
          <c:val>
            <c:numRef>
              <c:f>('2017'!$F$10,'2017'!$F$14,'2017'!$F$18,'2017'!$F$22,'2017'!$F$26,'2017'!$F$30,'2017'!$F$34,'2017'!$F$38,'2017'!$F$42)</c:f>
              <c:numCache>
                <c:formatCode>General</c:formatCode>
                <c:ptCount val="9"/>
                <c:pt idx="0">
                  <c:v>24</c:v>
                </c:pt>
                <c:pt idx="1">
                  <c:v>43</c:v>
                </c:pt>
                <c:pt idx="2">
                  <c:v>54</c:v>
                </c:pt>
                <c:pt idx="3">
                  <c:v>41</c:v>
                </c:pt>
                <c:pt idx="4">
                  <c:v>39</c:v>
                </c:pt>
                <c:pt idx="5">
                  <c:v>39</c:v>
                </c:pt>
                <c:pt idx="6">
                  <c:v>52</c:v>
                </c:pt>
                <c:pt idx="7">
                  <c:v>20</c:v>
                </c:pt>
                <c:pt idx="8">
                  <c:v>20</c:v>
                </c:pt>
              </c:numCache>
            </c:numRef>
          </c:val>
        </c:ser>
        <c:ser>
          <c:idx val="2"/>
          <c:order val="2"/>
          <c:tx>
            <c:strRef>
              <c:f>'2017'!$B$31</c:f>
              <c:strCache>
                <c:ptCount val="1"/>
                <c:pt idx="0">
                  <c:v>затруднились с ответом: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</c:dLbls>
          <c:val>
            <c:numRef>
              <c:f>('2017'!$F$11,'2017'!$F$15,'2017'!$F$19,'2017'!$F$23,'2017'!$F$27,'2017'!$F$31,'2017'!$F$35,'2017'!$F$39,'2017'!$F$43)</c:f>
              <c:numCache>
                <c:formatCode>General</c:formatCode>
                <c:ptCount val="9"/>
                <c:pt idx="0">
                  <c:v>0</c:v>
                </c:pt>
                <c:pt idx="1">
                  <c:v>11</c:v>
                </c:pt>
                <c:pt idx="2">
                  <c:v>2</c:v>
                </c:pt>
                <c:pt idx="3">
                  <c:v>2</c:v>
                </c:pt>
                <c:pt idx="4">
                  <c:v>11</c:v>
                </c:pt>
                <c:pt idx="5">
                  <c:v>7</c:v>
                </c:pt>
                <c:pt idx="6">
                  <c:v>13</c:v>
                </c:pt>
                <c:pt idx="7">
                  <c:v>2</c:v>
                </c:pt>
                <c:pt idx="8">
                  <c:v>2</c:v>
                </c:pt>
              </c:numCache>
            </c:numRef>
          </c:val>
        </c:ser>
        <c:gapWidth val="219"/>
        <c:overlap val="-27"/>
        <c:axId val="98074624"/>
        <c:axId val="98076160"/>
      </c:barChart>
      <c:catAx>
        <c:axId val="9807462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8076160"/>
        <c:crosses val="autoZero"/>
        <c:auto val="1"/>
        <c:lblAlgn val="ctr"/>
        <c:lblOffset val="100"/>
      </c:catAx>
      <c:valAx>
        <c:axId val="9807616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807462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dispBlanksAs val="zero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2">
                    <a:lumMod val="50000"/>
                  </a:schemeClr>
                </a:solidFill>
                <a:latin typeface="Arial Black" pitchFamily="34" charset="0"/>
                <a:ea typeface="+mn-ea"/>
                <a:cs typeface="+mn-cs"/>
              </a:defRPr>
            </a:pPr>
            <a:r>
              <a:rPr lang="ru-RU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3 класс</a:t>
            </a:r>
            <a:endParaRPr lang="en-US">
              <a:solidFill>
                <a:schemeClr val="tx2">
                  <a:lumMod val="50000"/>
                </a:schemeClr>
              </a:solidFill>
              <a:latin typeface="Arial Black" pitchFamily="34" charset="0"/>
            </a:endParaRPr>
          </a:p>
        </c:rich>
      </c:tx>
      <c:layout/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8.072421502867709E-2"/>
          <c:y val="0.1176229508196722"/>
          <c:w val="0.85199183435404025"/>
          <c:h val="0.59225248483283743"/>
        </c:manualLayout>
      </c:layout>
      <c:barChart>
        <c:barDir val="col"/>
        <c:grouping val="clustered"/>
        <c:ser>
          <c:idx val="1"/>
          <c:order val="0"/>
          <c:tx>
            <c:strRef>
              <c:f>'2017'!$B$9</c:f>
              <c:strCache>
                <c:ptCount val="1"/>
                <c:pt idx="0">
                  <c:v>дали полный ответ: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('2017'!$B$8,'2017'!$B$12,'2017'!$B$16,'2017'!$B$20,'2017'!$B$24,'2017'!$B$28,'2017'!$B$32,'2017'!$B$36,'2017'!$B$40)</c:f>
              <c:strCache>
                <c:ptCount val="9"/>
                <c:pt idx="0">
                  <c:v>Какие уроки были сегодня по расписанию (если помнишь, перечисли по порядку)? Что вы изучали на этих уроках (если помнишь, запиши темы)? </c:v>
                </c:pt>
                <c:pt idx="1">
                  <c:v>Какой урок(и) тебе понравился больше всего и почему?</c:v>
                </c:pt>
                <c:pt idx="2">
                  <c:v>Какова тема(ы) урока(ов), который тебе больше всего понравился? </c:v>
                </c:pt>
                <c:pt idx="3">
                  <c:v>Что узнал(а) нового, интересного на этом уроке?</c:v>
                </c:pt>
                <c:pt idx="4">
                  <c:v>Считаешь ли ты оценку, полученную за работу на этом уроке, объективной?</c:v>
                </c:pt>
                <c:pt idx="5">
                  <c:v>Какие знания, полученные на этом уроке, ты хотел(а) бы расширить?</c:v>
                </c:pt>
                <c:pt idx="6">
                  <c:v>Какими знаниями, полученными на этом уроке, ты бы мог(ла) поделиться с родителями или друзьями? Какие знания, полученные на этом уроке, тебе пригодятся в жизни?</c:v>
                </c:pt>
                <c:pt idx="7">
                  <c:v>Какое домашнее задание ты сегодня получил(а) в школе?</c:v>
                </c:pt>
                <c:pt idx="8">
                  <c:v>Пользовался(сь) ли ты сегодня рабочими тетрадями, учебниками и дневником на уроках (если да – напиши, на каких)?</c:v>
                </c:pt>
              </c:strCache>
            </c:strRef>
          </c:cat>
          <c:val>
            <c:numRef>
              <c:f>('2017'!$H$9,'2017'!$H$13,'2017'!$H$17,'2017'!$H$21,'2017'!$H$25,'2017'!$H$29,'2017'!$H$33,'2017'!$H$37,'2017'!$H$41)</c:f>
              <c:numCache>
                <c:formatCode>General</c:formatCode>
                <c:ptCount val="9"/>
                <c:pt idx="0">
                  <c:v>95</c:v>
                </c:pt>
                <c:pt idx="1">
                  <c:v>83</c:v>
                </c:pt>
                <c:pt idx="2">
                  <c:v>59</c:v>
                </c:pt>
                <c:pt idx="3">
                  <c:v>68</c:v>
                </c:pt>
                <c:pt idx="4">
                  <c:v>80</c:v>
                </c:pt>
                <c:pt idx="5">
                  <c:v>55</c:v>
                </c:pt>
                <c:pt idx="6">
                  <c:v>65</c:v>
                </c:pt>
                <c:pt idx="7">
                  <c:v>87</c:v>
                </c:pt>
                <c:pt idx="8">
                  <c:v>88</c:v>
                </c:pt>
              </c:numCache>
            </c:numRef>
          </c:val>
        </c:ser>
        <c:ser>
          <c:idx val="0"/>
          <c:order val="1"/>
          <c:tx>
            <c:strRef>
              <c:f>'2017'!$B$14</c:f>
              <c:strCache>
                <c:ptCount val="1"/>
                <c:pt idx="0">
                  <c:v>ответили частично: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('2017'!$B$8,'2017'!$B$12,'2017'!$B$16,'2017'!$B$20,'2017'!$B$24,'2017'!$B$28,'2017'!$B$32,'2017'!$B$36,'2017'!$B$40)</c:f>
              <c:strCache>
                <c:ptCount val="9"/>
                <c:pt idx="0">
                  <c:v>Какие уроки были сегодня по расписанию (если помнишь, перечисли по порядку)? Что вы изучали на этих уроках (если помнишь, запиши темы)? </c:v>
                </c:pt>
                <c:pt idx="1">
                  <c:v>Какой урок(и) тебе понравился больше всего и почему?</c:v>
                </c:pt>
                <c:pt idx="2">
                  <c:v>Какова тема(ы) урока(ов), который тебе больше всего понравился? </c:v>
                </c:pt>
                <c:pt idx="3">
                  <c:v>Что узнал(а) нового, интересного на этом уроке?</c:v>
                </c:pt>
                <c:pt idx="4">
                  <c:v>Считаешь ли ты оценку, полученную за работу на этом уроке, объективной?</c:v>
                </c:pt>
                <c:pt idx="5">
                  <c:v>Какие знания, полученные на этом уроке, ты хотел(а) бы расширить?</c:v>
                </c:pt>
                <c:pt idx="6">
                  <c:v>Какими знаниями, полученными на этом уроке, ты бы мог(ла) поделиться с родителями или друзьями? Какие знания, полученные на этом уроке, тебе пригодятся в жизни?</c:v>
                </c:pt>
                <c:pt idx="7">
                  <c:v>Какое домашнее задание ты сегодня получил(а) в школе?</c:v>
                </c:pt>
                <c:pt idx="8">
                  <c:v>Пользовался(сь) ли ты сегодня рабочими тетрадями, учебниками и дневником на уроках (если да – напиши, на каких)?</c:v>
                </c:pt>
              </c:strCache>
            </c:strRef>
          </c:cat>
          <c:val>
            <c:numRef>
              <c:f>('2017'!$H$10,'2017'!$H$14,'2017'!$H$18,'2017'!$H$22,'2017'!$H$26,'2017'!$H$30,'2017'!$H$34,'2017'!$H$38,'2017'!$H$42)</c:f>
              <c:numCache>
                <c:formatCode>General</c:formatCode>
                <c:ptCount val="9"/>
                <c:pt idx="0">
                  <c:v>2</c:v>
                </c:pt>
                <c:pt idx="1">
                  <c:v>14</c:v>
                </c:pt>
                <c:pt idx="2">
                  <c:v>33</c:v>
                </c:pt>
                <c:pt idx="3">
                  <c:v>22</c:v>
                </c:pt>
                <c:pt idx="4">
                  <c:v>12</c:v>
                </c:pt>
                <c:pt idx="5">
                  <c:v>21</c:v>
                </c:pt>
                <c:pt idx="6">
                  <c:v>21</c:v>
                </c:pt>
                <c:pt idx="7">
                  <c:v>9</c:v>
                </c:pt>
                <c:pt idx="8">
                  <c:v>7</c:v>
                </c:pt>
              </c:numCache>
            </c:numRef>
          </c:val>
        </c:ser>
        <c:ser>
          <c:idx val="2"/>
          <c:order val="2"/>
          <c:tx>
            <c:strRef>
              <c:f>'2017'!$B$31</c:f>
              <c:strCache>
                <c:ptCount val="1"/>
                <c:pt idx="0">
                  <c:v>затруднились с ответом: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</c:dLbls>
          <c:val>
            <c:numRef>
              <c:f>('2017'!$H$11,'2017'!$H$15,'2017'!$H$19,'2017'!$H$23,'2017'!$H$27,'2017'!$H$31,'2017'!$H$35,'2017'!$H$39,'2017'!$H$43)</c:f>
              <c:numCache>
                <c:formatCode>General</c:formatCode>
                <c:ptCount val="9"/>
                <c:pt idx="0">
                  <c:v>3</c:v>
                </c:pt>
                <c:pt idx="1">
                  <c:v>3</c:v>
                </c:pt>
                <c:pt idx="2">
                  <c:v>8</c:v>
                </c:pt>
                <c:pt idx="3">
                  <c:v>10</c:v>
                </c:pt>
                <c:pt idx="4">
                  <c:v>8</c:v>
                </c:pt>
                <c:pt idx="5">
                  <c:v>24</c:v>
                </c:pt>
                <c:pt idx="6">
                  <c:v>14</c:v>
                </c:pt>
                <c:pt idx="7">
                  <c:v>4</c:v>
                </c:pt>
                <c:pt idx="8">
                  <c:v>5</c:v>
                </c:pt>
              </c:numCache>
            </c:numRef>
          </c:val>
        </c:ser>
        <c:gapWidth val="219"/>
        <c:overlap val="-27"/>
        <c:axId val="33322112"/>
        <c:axId val="33323648"/>
      </c:barChart>
      <c:catAx>
        <c:axId val="3332211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323648"/>
        <c:crosses val="autoZero"/>
        <c:auto val="1"/>
        <c:lblAlgn val="ctr"/>
        <c:lblOffset val="100"/>
      </c:catAx>
      <c:valAx>
        <c:axId val="3332364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32211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dispBlanksAs val="zero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2">
                    <a:lumMod val="50000"/>
                  </a:schemeClr>
                </a:solidFill>
                <a:latin typeface="Arial Black" pitchFamily="34" charset="0"/>
                <a:ea typeface="+mn-ea"/>
                <a:cs typeface="+mn-cs"/>
              </a:defRPr>
            </a:pPr>
            <a:r>
              <a:rPr lang="ru-RU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4 класс</a:t>
            </a:r>
            <a:endParaRPr lang="en-US">
              <a:solidFill>
                <a:schemeClr val="tx2">
                  <a:lumMod val="50000"/>
                </a:schemeClr>
              </a:solidFill>
              <a:latin typeface="Arial Black" pitchFamily="34" charset="0"/>
            </a:endParaRPr>
          </a:p>
        </c:rich>
      </c:tx>
      <c:layout/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3.4758082565260751E-2"/>
          <c:y val="0.14354884806065918"/>
          <c:w val="0.95733204134366889"/>
          <c:h val="0.42373403324584441"/>
        </c:manualLayout>
      </c:layout>
      <c:barChart>
        <c:barDir val="col"/>
        <c:grouping val="clustered"/>
        <c:ser>
          <c:idx val="1"/>
          <c:order val="0"/>
          <c:tx>
            <c:strRef>
              <c:f>'2017'!$B$9</c:f>
              <c:strCache>
                <c:ptCount val="1"/>
                <c:pt idx="0">
                  <c:v>дали полный ответ: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('2017'!$B$8,'2017'!$B$12,'2017'!$B$16,'2017'!$B$20,'2017'!$B$24,'2017'!$B$28,'2017'!$B$32,'2017'!$B$36,'2017'!$B$40)</c:f>
              <c:strCache>
                <c:ptCount val="9"/>
                <c:pt idx="0">
                  <c:v>Какие уроки были сегодня по расписанию (если помнишь, перечисли по порядку)? Что вы изучали на этих уроках (если помнишь, запиши темы)? </c:v>
                </c:pt>
                <c:pt idx="1">
                  <c:v>Какой урок(и) тебе понравился больше всего и почему?</c:v>
                </c:pt>
                <c:pt idx="2">
                  <c:v>Какова тема(ы) урока(ов), который тебе больше всего понравился? </c:v>
                </c:pt>
                <c:pt idx="3">
                  <c:v>Что узнал(а) нового, интересного на этом уроке?</c:v>
                </c:pt>
                <c:pt idx="4">
                  <c:v>Считаешь ли ты оценку, полученную за работу на этом уроке, объективной?</c:v>
                </c:pt>
                <c:pt idx="5">
                  <c:v>Какие знания, полученные на этом уроке, ты хотел(а) бы расширить?</c:v>
                </c:pt>
                <c:pt idx="6">
                  <c:v>Какими знаниями, полученными на этом уроке, ты бы мог(ла) поделиться с родителями или друзьями? Какие знания, полученные на этом уроке, тебе пригодятся в жизни?</c:v>
                </c:pt>
                <c:pt idx="7">
                  <c:v>Какое домашнее задание ты сегодня получил(а) в школе?</c:v>
                </c:pt>
                <c:pt idx="8">
                  <c:v>Пользовался(сь) ли ты сегодня рабочими тетрадями, учебниками и дневником на уроках (если да – напиши, на каких)?</c:v>
                </c:pt>
              </c:strCache>
            </c:strRef>
          </c:cat>
          <c:val>
            <c:numRef>
              <c:f>('2017'!$J$9,'2017'!$J$13,'2017'!$J$17,'2017'!$J$21,'2017'!$J$25,'2017'!$J$29,'2017'!$J$33,'2017'!$J$37,'2017'!$J$41)</c:f>
              <c:numCache>
                <c:formatCode>General</c:formatCode>
                <c:ptCount val="9"/>
                <c:pt idx="0">
                  <c:v>89</c:v>
                </c:pt>
                <c:pt idx="1">
                  <c:v>88</c:v>
                </c:pt>
                <c:pt idx="2">
                  <c:v>78</c:v>
                </c:pt>
                <c:pt idx="3">
                  <c:v>75</c:v>
                </c:pt>
                <c:pt idx="4">
                  <c:v>81</c:v>
                </c:pt>
                <c:pt idx="5">
                  <c:v>64</c:v>
                </c:pt>
                <c:pt idx="6">
                  <c:v>54</c:v>
                </c:pt>
                <c:pt idx="7">
                  <c:v>85</c:v>
                </c:pt>
                <c:pt idx="8">
                  <c:v>85</c:v>
                </c:pt>
              </c:numCache>
            </c:numRef>
          </c:val>
        </c:ser>
        <c:ser>
          <c:idx val="0"/>
          <c:order val="1"/>
          <c:tx>
            <c:strRef>
              <c:f>'2017'!$B$14</c:f>
              <c:strCache>
                <c:ptCount val="1"/>
                <c:pt idx="0">
                  <c:v>ответили частично: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('2017'!$B$8,'2017'!$B$12,'2017'!$B$16,'2017'!$B$20,'2017'!$B$24,'2017'!$B$28,'2017'!$B$32,'2017'!$B$36,'2017'!$B$40)</c:f>
              <c:strCache>
                <c:ptCount val="9"/>
                <c:pt idx="0">
                  <c:v>Какие уроки были сегодня по расписанию (если помнишь, перечисли по порядку)? Что вы изучали на этих уроках (если помнишь, запиши темы)? </c:v>
                </c:pt>
                <c:pt idx="1">
                  <c:v>Какой урок(и) тебе понравился больше всего и почему?</c:v>
                </c:pt>
                <c:pt idx="2">
                  <c:v>Какова тема(ы) урока(ов), который тебе больше всего понравился? </c:v>
                </c:pt>
                <c:pt idx="3">
                  <c:v>Что узнал(а) нового, интересного на этом уроке?</c:v>
                </c:pt>
                <c:pt idx="4">
                  <c:v>Считаешь ли ты оценку, полученную за работу на этом уроке, объективной?</c:v>
                </c:pt>
                <c:pt idx="5">
                  <c:v>Какие знания, полученные на этом уроке, ты хотел(а) бы расширить?</c:v>
                </c:pt>
                <c:pt idx="6">
                  <c:v>Какими знаниями, полученными на этом уроке, ты бы мог(ла) поделиться с родителями или друзьями? Какие знания, полученные на этом уроке, тебе пригодятся в жизни?</c:v>
                </c:pt>
                <c:pt idx="7">
                  <c:v>Какое домашнее задание ты сегодня получил(а) в школе?</c:v>
                </c:pt>
                <c:pt idx="8">
                  <c:v>Пользовался(сь) ли ты сегодня рабочими тетрадями, учебниками и дневником на уроках (если да – напиши, на каких)?</c:v>
                </c:pt>
              </c:strCache>
            </c:strRef>
          </c:cat>
          <c:val>
            <c:numRef>
              <c:f>('2017'!$J$10,'2017'!$J$14,'2017'!$J$18,'2017'!$J$22,'2017'!$J$26,'2017'!$J$30,'2017'!$J$34,'2017'!$J$38,'2017'!$J$42)</c:f>
              <c:numCache>
                <c:formatCode>General</c:formatCode>
                <c:ptCount val="9"/>
                <c:pt idx="0">
                  <c:v>9</c:v>
                </c:pt>
                <c:pt idx="1">
                  <c:v>10</c:v>
                </c:pt>
                <c:pt idx="2">
                  <c:v>19</c:v>
                </c:pt>
                <c:pt idx="3">
                  <c:v>16</c:v>
                </c:pt>
                <c:pt idx="4">
                  <c:v>12</c:v>
                </c:pt>
                <c:pt idx="5">
                  <c:v>32</c:v>
                </c:pt>
                <c:pt idx="6">
                  <c:v>42</c:v>
                </c:pt>
                <c:pt idx="7">
                  <c:v>12</c:v>
                </c:pt>
                <c:pt idx="8">
                  <c:v>10</c:v>
                </c:pt>
              </c:numCache>
            </c:numRef>
          </c:val>
        </c:ser>
        <c:ser>
          <c:idx val="2"/>
          <c:order val="2"/>
          <c:tx>
            <c:strRef>
              <c:f>'2017'!$B$31</c:f>
              <c:strCache>
                <c:ptCount val="1"/>
                <c:pt idx="0">
                  <c:v>затруднились с ответом: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</c:dLbls>
          <c:val>
            <c:numRef>
              <c:f>('2017'!$J$11,'2017'!$J$15,'2017'!$J$19,'2017'!$J$23,'2017'!$J$27,'2017'!$J$31,'2017'!$J$35,'2017'!$J$39,'2017'!$J$43)</c:f>
              <c:numCache>
                <c:formatCode>General</c:formatCode>
                <c:ptCount val="9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9</c:v>
                </c:pt>
                <c:pt idx="4">
                  <c:v>7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5</c:v>
                </c:pt>
              </c:numCache>
            </c:numRef>
          </c:val>
        </c:ser>
        <c:gapWidth val="219"/>
        <c:overlap val="-27"/>
        <c:axId val="33356032"/>
        <c:axId val="55009280"/>
      </c:barChart>
      <c:catAx>
        <c:axId val="3335603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5009280"/>
        <c:crosses val="autoZero"/>
        <c:auto val="1"/>
        <c:lblAlgn val="ctr"/>
        <c:lblOffset val="100"/>
      </c:catAx>
      <c:valAx>
        <c:axId val="5500928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35603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dispBlanksAs val="zero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2">
                    <a:lumMod val="50000"/>
                  </a:schemeClr>
                </a:solidFill>
                <a:latin typeface="Arial Black" pitchFamily="34" charset="0"/>
                <a:ea typeface="+mn-ea"/>
                <a:cs typeface="+mn-cs"/>
              </a:defRPr>
            </a:pPr>
            <a:r>
              <a:rPr lang="ru-RU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5 класс</a:t>
            </a:r>
            <a:endParaRPr lang="en-US">
              <a:solidFill>
                <a:schemeClr val="tx2">
                  <a:lumMod val="50000"/>
                </a:schemeClr>
              </a:solidFill>
              <a:latin typeface="Arial Black" pitchFamily="34" charset="0"/>
            </a:endParaRPr>
          </a:p>
        </c:rich>
      </c:tx>
      <c:layout/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0.12023038786818321"/>
          <c:y val="0.1176229508196722"/>
          <c:w val="0.75137455040342238"/>
          <c:h val="0.59885202874230803"/>
        </c:manualLayout>
      </c:layout>
      <c:barChart>
        <c:barDir val="col"/>
        <c:grouping val="clustered"/>
        <c:ser>
          <c:idx val="1"/>
          <c:order val="0"/>
          <c:tx>
            <c:strRef>
              <c:f>'2017'!$B$9</c:f>
              <c:strCache>
                <c:ptCount val="1"/>
                <c:pt idx="0">
                  <c:v>дали полный ответ: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('2017'!$B$8,'2017'!$B$12,'2017'!$B$16,'2017'!$B$20,'2017'!$B$24,'2017'!$B$28,'2017'!$B$32,'2017'!$B$36,'2017'!$B$40)</c:f>
              <c:strCache>
                <c:ptCount val="9"/>
                <c:pt idx="0">
                  <c:v>Какие уроки были сегодня по расписанию (если помнишь, перечисли по порядку)? Что вы изучали на этих уроках (если помнишь, запиши темы)? </c:v>
                </c:pt>
                <c:pt idx="1">
                  <c:v>Какой урок(и) тебе понравился больше всего и почему?</c:v>
                </c:pt>
                <c:pt idx="2">
                  <c:v>Какова тема(ы) урока(ов), который тебе больше всего понравился? </c:v>
                </c:pt>
                <c:pt idx="3">
                  <c:v>Что узнал(а) нового, интересного на этом уроке?</c:v>
                </c:pt>
                <c:pt idx="4">
                  <c:v>Считаешь ли ты оценку, полученную за работу на этом уроке, объективной?</c:v>
                </c:pt>
                <c:pt idx="5">
                  <c:v>Какие знания, полученные на этом уроке, ты хотел(а) бы расширить?</c:v>
                </c:pt>
                <c:pt idx="6">
                  <c:v>Какими знаниями, полученными на этом уроке, ты бы мог(ла) поделиться с родителями или друзьями? Какие знания, полученные на этом уроке, тебе пригодятся в жизни?</c:v>
                </c:pt>
                <c:pt idx="7">
                  <c:v>Какое домашнее задание ты сегодня получил(а) в школе?</c:v>
                </c:pt>
                <c:pt idx="8">
                  <c:v>Пользовался(сь) ли ты сегодня рабочими тетрадями, учебниками и дневником на уроках (если да – напиши, на каких)?</c:v>
                </c:pt>
              </c:strCache>
            </c:strRef>
          </c:cat>
          <c:val>
            <c:numRef>
              <c:f>('2017'!$L$9,'2017'!$L$13,'2017'!$L$17,'2017'!$L$21,'2017'!$L$25,'2017'!$L$29,'2017'!$L$33,'2017'!$L$37,'2017'!$L$41)</c:f>
              <c:numCache>
                <c:formatCode>General</c:formatCode>
                <c:ptCount val="9"/>
                <c:pt idx="0">
                  <c:v>79</c:v>
                </c:pt>
                <c:pt idx="1">
                  <c:v>66</c:v>
                </c:pt>
                <c:pt idx="2">
                  <c:v>52</c:v>
                </c:pt>
                <c:pt idx="3">
                  <c:v>56</c:v>
                </c:pt>
                <c:pt idx="4">
                  <c:v>86</c:v>
                </c:pt>
                <c:pt idx="5">
                  <c:v>55</c:v>
                </c:pt>
                <c:pt idx="6">
                  <c:v>48</c:v>
                </c:pt>
                <c:pt idx="7">
                  <c:v>71</c:v>
                </c:pt>
                <c:pt idx="8">
                  <c:v>86</c:v>
                </c:pt>
              </c:numCache>
            </c:numRef>
          </c:val>
        </c:ser>
        <c:ser>
          <c:idx val="0"/>
          <c:order val="1"/>
          <c:tx>
            <c:strRef>
              <c:f>'2017'!$B$14</c:f>
              <c:strCache>
                <c:ptCount val="1"/>
                <c:pt idx="0">
                  <c:v>ответили частично: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('2017'!$B$8,'2017'!$B$12,'2017'!$B$16,'2017'!$B$20,'2017'!$B$24,'2017'!$B$28,'2017'!$B$32,'2017'!$B$36,'2017'!$B$40)</c:f>
              <c:strCache>
                <c:ptCount val="9"/>
                <c:pt idx="0">
                  <c:v>Какие уроки были сегодня по расписанию (если помнишь, перечисли по порядку)? Что вы изучали на этих уроках (если помнишь, запиши темы)? </c:v>
                </c:pt>
                <c:pt idx="1">
                  <c:v>Какой урок(и) тебе понравился больше всего и почему?</c:v>
                </c:pt>
                <c:pt idx="2">
                  <c:v>Какова тема(ы) урока(ов), который тебе больше всего понравился? </c:v>
                </c:pt>
                <c:pt idx="3">
                  <c:v>Что узнал(а) нового, интересного на этом уроке?</c:v>
                </c:pt>
                <c:pt idx="4">
                  <c:v>Считаешь ли ты оценку, полученную за работу на этом уроке, объективной?</c:v>
                </c:pt>
                <c:pt idx="5">
                  <c:v>Какие знания, полученные на этом уроке, ты хотел(а) бы расширить?</c:v>
                </c:pt>
                <c:pt idx="6">
                  <c:v>Какими знаниями, полученными на этом уроке, ты бы мог(ла) поделиться с родителями или друзьями? Какие знания, полученные на этом уроке, тебе пригодятся в жизни?</c:v>
                </c:pt>
                <c:pt idx="7">
                  <c:v>Какое домашнее задание ты сегодня получил(а) в школе?</c:v>
                </c:pt>
                <c:pt idx="8">
                  <c:v>Пользовался(сь) ли ты сегодня рабочими тетрадями, учебниками и дневником на уроках (если да – напиши, на каких)?</c:v>
                </c:pt>
              </c:strCache>
            </c:strRef>
          </c:cat>
          <c:val>
            <c:numRef>
              <c:f>('2017'!$L$10,'2017'!$L$14,'2017'!$L$18,'2017'!$L$22,'2017'!$L$26,'2017'!$L$30,'2017'!$L$34,'2017'!$L$38,'2017'!$L$42)</c:f>
              <c:numCache>
                <c:formatCode>General</c:formatCode>
                <c:ptCount val="9"/>
                <c:pt idx="0">
                  <c:v>18</c:v>
                </c:pt>
                <c:pt idx="1">
                  <c:v>32</c:v>
                </c:pt>
                <c:pt idx="2">
                  <c:v>40</c:v>
                </c:pt>
                <c:pt idx="3">
                  <c:v>32</c:v>
                </c:pt>
                <c:pt idx="4">
                  <c:v>12</c:v>
                </c:pt>
                <c:pt idx="5">
                  <c:v>31</c:v>
                </c:pt>
                <c:pt idx="6">
                  <c:v>35</c:v>
                </c:pt>
                <c:pt idx="7">
                  <c:v>25</c:v>
                </c:pt>
                <c:pt idx="8">
                  <c:v>6</c:v>
                </c:pt>
              </c:numCache>
            </c:numRef>
          </c:val>
        </c:ser>
        <c:ser>
          <c:idx val="2"/>
          <c:order val="2"/>
          <c:tx>
            <c:strRef>
              <c:f>'2017'!$B$31</c:f>
              <c:strCache>
                <c:ptCount val="1"/>
                <c:pt idx="0">
                  <c:v>затруднились с ответом: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</c:dLbls>
          <c:val>
            <c:numRef>
              <c:f>('2017'!$L$11,'2017'!$L$15,'2017'!$L$19,'2017'!$L$23,'2017'!$L$27,'2017'!$L$31,'2017'!$L$35,'2017'!$L$39,'2017'!$L$43)</c:f>
              <c:numCache>
                <c:formatCode>General</c:formatCode>
                <c:ptCount val="9"/>
                <c:pt idx="0">
                  <c:v>3</c:v>
                </c:pt>
                <c:pt idx="1">
                  <c:v>2</c:v>
                </c:pt>
                <c:pt idx="2">
                  <c:v>8</c:v>
                </c:pt>
                <c:pt idx="3">
                  <c:v>12</c:v>
                </c:pt>
                <c:pt idx="4">
                  <c:v>2</c:v>
                </c:pt>
                <c:pt idx="5">
                  <c:v>14</c:v>
                </c:pt>
                <c:pt idx="6">
                  <c:v>17</c:v>
                </c:pt>
                <c:pt idx="7">
                  <c:v>4</c:v>
                </c:pt>
                <c:pt idx="8">
                  <c:v>8</c:v>
                </c:pt>
              </c:numCache>
            </c:numRef>
          </c:val>
        </c:ser>
        <c:gapWidth val="219"/>
        <c:overlap val="-27"/>
        <c:axId val="55049600"/>
        <c:axId val="33440896"/>
      </c:barChart>
      <c:catAx>
        <c:axId val="5504960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440896"/>
        <c:crosses val="autoZero"/>
        <c:auto val="1"/>
        <c:lblAlgn val="ctr"/>
        <c:lblOffset val="100"/>
      </c:catAx>
      <c:valAx>
        <c:axId val="3344089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504960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dispBlanksAs val="zero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2">
                    <a:lumMod val="50000"/>
                  </a:schemeClr>
                </a:solidFill>
                <a:latin typeface="Arial Black" pitchFamily="34" charset="0"/>
                <a:ea typeface="+mn-ea"/>
                <a:cs typeface="+mn-cs"/>
              </a:defRPr>
            </a:pPr>
            <a:r>
              <a:rPr lang="ru-RU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6 класс</a:t>
            </a:r>
            <a:endParaRPr lang="en-US">
              <a:solidFill>
                <a:schemeClr val="tx2">
                  <a:lumMod val="50000"/>
                </a:schemeClr>
              </a:solidFill>
              <a:latin typeface="Arial Black" pitchFamily="34" charset="0"/>
            </a:endParaRPr>
          </a:p>
        </c:rich>
      </c:tx>
      <c:layout/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5.0365068002863292E-2"/>
          <c:y val="0.1176229508196722"/>
          <c:w val="0.93409057769293979"/>
          <c:h val="0.54834383202099768"/>
        </c:manualLayout>
      </c:layout>
      <c:barChart>
        <c:barDir val="col"/>
        <c:grouping val="clustered"/>
        <c:ser>
          <c:idx val="1"/>
          <c:order val="0"/>
          <c:tx>
            <c:strRef>
              <c:f>'2017'!$B$9</c:f>
              <c:strCache>
                <c:ptCount val="1"/>
                <c:pt idx="0">
                  <c:v>дали полный ответ: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('2017'!$B$8,'2017'!$B$12,'2017'!$B$16,'2017'!$B$20,'2017'!$B$24,'2017'!$B$28,'2017'!$B$32,'2017'!$B$36,'2017'!$B$40)</c:f>
              <c:strCache>
                <c:ptCount val="9"/>
                <c:pt idx="0">
                  <c:v>Какие уроки были сегодня по расписанию (если помнишь, перечисли по порядку)? Что вы изучали на этих уроках (если помнишь, запиши темы)? </c:v>
                </c:pt>
                <c:pt idx="1">
                  <c:v>Какой урок(и) тебе понравился больше всего и почему?</c:v>
                </c:pt>
                <c:pt idx="2">
                  <c:v>Какова тема(ы) урока(ов), который тебе больше всего понравился? </c:v>
                </c:pt>
                <c:pt idx="3">
                  <c:v>Что узнал(а) нового, интересного на этом уроке?</c:v>
                </c:pt>
                <c:pt idx="4">
                  <c:v>Считаешь ли ты оценку, полученную за работу на этом уроке, объективной?</c:v>
                </c:pt>
                <c:pt idx="5">
                  <c:v>Какие знания, полученные на этом уроке, ты хотел(а) бы расширить?</c:v>
                </c:pt>
                <c:pt idx="6">
                  <c:v>Какими знаниями, полученными на этом уроке, ты бы мог(ла) поделиться с родителями или друзьями? Какие знания, полученные на этом уроке, тебе пригодятся в жизни?</c:v>
                </c:pt>
                <c:pt idx="7">
                  <c:v>Какое домашнее задание ты сегодня получил(а) в школе?</c:v>
                </c:pt>
                <c:pt idx="8">
                  <c:v>Пользовался(сь) ли ты сегодня рабочими тетрадями, учебниками и дневником на уроках (если да – напиши, на каких)?</c:v>
                </c:pt>
              </c:strCache>
            </c:strRef>
          </c:cat>
          <c:val>
            <c:numRef>
              <c:f>('2017'!$V$9,'2017'!$V$13,'2017'!$V$17,'2017'!$V$21,'2017'!$V$25,'2017'!$V$29,'2017'!$V$33,'2017'!$V$37,'2017'!$V$41)</c:f>
              <c:numCache>
                <c:formatCode>General</c:formatCode>
                <c:ptCount val="9"/>
                <c:pt idx="0">
                  <c:v>60</c:v>
                </c:pt>
                <c:pt idx="1">
                  <c:v>76</c:v>
                </c:pt>
                <c:pt idx="2">
                  <c:v>78</c:v>
                </c:pt>
                <c:pt idx="3">
                  <c:v>31</c:v>
                </c:pt>
                <c:pt idx="4">
                  <c:v>66</c:v>
                </c:pt>
                <c:pt idx="5">
                  <c:v>28</c:v>
                </c:pt>
                <c:pt idx="6">
                  <c:v>25</c:v>
                </c:pt>
                <c:pt idx="7">
                  <c:v>83</c:v>
                </c:pt>
                <c:pt idx="8">
                  <c:v>88</c:v>
                </c:pt>
              </c:numCache>
            </c:numRef>
          </c:val>
        </c:ser>
        <c:ser>
          <c:idx val="0"/>
          <c:order val="1"/>
          <c:tx>
            <c:strRef>
              <c:f>'2017'!$B$14</c:f>
              <c:strCache>
                <c:ptCount val="1"/>
                <c:pt idx="0">
                  <c:v>ответили частично: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('2017'!$B$8,'2017'!$B$12,'2017'!$B$16,'2017'!$B$20,'2017'!$B$24,'2017'!$B$28,'2017'!$B$32,'2017'!$B$36,'2017'!$B$40)</c:f>
              <c:strCache>
                <c:ptCount val="9"/>
                <c:pt idx="0">
                  <c:v>Какие уроки были сегодня по расписанию (если помнишь, перечисли по порядку)? Что вы изучали на этих уроках (если помнишь, запиши темы)? </c:v>
                </c:pt>
                <c:pt idx="1">
                  <c:v>Какой урок(и) тебе понравился больше всего и почему?</c:v>
                </c:pt>
                <c:pt idx="2">
                  <c:v>Какова тема(ы) урока(ов), который тебе больше всего понравился? </c:v>
                </c:pt>
                <c:pt idx="3">
                  <c:v>Что узнал(а) нового, интересного на этом уроке?</c:v>
                </c:pt>
                <c:pt idx="4">
                  <c:v>Считаешь ли ты оценку, полученную за работу на этом уроке, объективной?</c:v>
                </c:pt>
                <c:pt idx="5">
                  <c:v>Какие знания, полученные на этом уроке, ты хотел(а) бы расширить?</c:v>
                </c:pt>
                <c:pt idx="6">
                  <c:v>Какими знаниями, полученными на этом уроке, ты бы мог(ла) поделиться с родителями или друзьями? Какие знания, полученные на этом уроке, тебе пригодятся в жизни?</c:v>
                </c:pt>
                <c:pt idx="7">
                  <c:v>Какое домашнее задание ты сегодня получил(а) в школе?</c:v>
                </c:pt>
                <c:pt idx="8">
                  <c:v>Пользовался(сь) ли ты сегодня рабочими тетрадями, учебниками и дневником на уроках (если да – напиши, на каких)?</c:v>
                </c:pt>
              </c:strCache>
            </c:strRef>
          </c:cat>
          <c:val>
            <c:numRef>
              <c:f>('2017'!$V$10,'2017'!$V$14,'2017'!$V$18,'2017'!$V$22,'2017'!$V$26,'2017'!$V$30,'2017'!$V$34,'2017'!$V$38,'2017'!$V$42)</c:f>
              <c:numCache>
                <c:formatCode>General</c:formatCode>
                <c:ptCount val="9"/>
                <c:pt idx="0">
                  <c:v>32</c:v>
                </c:pt>
                <c:pt idx="1">
                  <c:v>19</c:v>
                </c:pt>
                <c:pt idx="2">
                  <c:v>16</c:v>
                </c:pt>
                <c:pt idx="3">
                  <c:v>59</c:v>
                </c:pt>
                <c:pt idx="4">
                  <c:v>30</c:v>
                </c:pt>
                <c:pt idx="5">
                  <c:v>51</c:v>
                </c:pt>
                <c:pt idx="6">
                  <c:v>35</c:v>
                </c:pt>
                <c:pt idx="7">
                  <c:v>16</c:v>
                </c:pt>
                <c:pt idx="8">
                  <c:v>12</c:v>
                </c:pt>
              </c:numCache>
            </c:numRef>
          </c:val>
        </c:ser>
        <c:ser>
          <c:idx val="2"/>
          <c:order val="2"/>
          <c:tx>
            <c:strRef>
              <c:f>'2017'!$B$31</c:f>
              <c:strCache>
                <c:ptCount val="1"/>
                <c:pt idx="0">
                  <c:v>затруднились с ответом: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</c:dLbls>
          <c:val>
            <c:numRef>
              <c:f>('2017'!$V$11,'2017'!$V$15,'2017'!$V$19,'2017'!$V$23,'2017'!$V$27,'2017'!$V$31,'2017'!$V$35,'2017'!$V$39,'2017'!$V$43)</c:f>
              <c:numCache>
                <c:formatCode>General</c:formatCode>
                <c:ptCount val="9"/>
                <c:pt idx="0">
                  <c:v>8</c:v>
                </c:pt>
                <c:pt idx="1">
                  <c:v>5</c:v>
                </c:pt>
                <c:pt idx="2">
                  <c:v>6</c:v>
                </c:pt>
                <c:pt idx="3">
                  <c:v>10</c:v>
                </c:pt>
                <c:pt idx="4">
                  <c:v>4</c:v>
                </c:pt>
                <c:pt idx="5">
                  <c:v>21</c:v>
                </c:pt>
                <c:pt idx="6">
                  <c:v>40</c:v>
                </c:pt>
                <c:pt idx="7">
                  <c:v>1</c:v>
                </c:pt>
                <c:pt idx="8">
                  <c:v>0</c:v>
                </c:pt>
              </c:numCache>
            </c:numRef>
          </c:val>
        </c:ser>
        <c:gapWidth val="219"/>
        <c:overlap val="-27"/>
        <c:axId val="33493760"/>
        <c:axId val="33495296"/>
      </c:barChart>
      <c:catAx>
        <c:axId val="3349376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495296"/>
        <c:crosses val="autoZero"/>
        <c:auto val="1"/>
        <c:lblAlgn val="ctr"/>
        <c:lblOffset val="100"/>
      </c:catAx>
      <c:valAx>
        <c:axId val="3349529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49376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dispBlanksAs val="zero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2">
                    <a:lumMod val="50000"/>
                  </a:schemeClr>
                </a:solidFill>
                <a:latin typeface="Arial Black" pitchFamily="34" charset="0"/>
                <a:ea typeface="+mn-ea"/>
                <a:cs typeface="+mn-cs"/>
              </a:defRPr>
            </a:pPr>
            <a:r>
              <a:rPr lang="ru-RU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7 класс</a:t>
            </a:r>
            <a:endParaRPr lang="en-US">
              <a:solidFill>
                <a:schemeClr val="tx2">
                  <a:lumMod val="50000"/>
                </a:schemeClr>
              </a:solidFill>
              <a:latin typeface="Arial Black" pitchFamily="34" charset="0"/>
            </a:endParaRPr>
          </a:p>
        </c:rich>
      </c:tx>
      <c:layout/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4.6775371828521463E-2"/>
          <c:y val="7.9722222222222264E-2"/>
          <c:w val="0.93794685039370096"/>
          <c:h val="0.53174569845436004"/>
        </c:manualLayout>
      </c:layout>
      <c:barChart>
        <c:barDir val="col"/>
        <c:grouping val="clustered"/>
        <c:ser>
          <c:idx val="1"/>
          <c:order val="0"/>
          <c:tx>
            <c:strRef>
              <c:f>'2017'!$B$9</c:f>
              <c:strCache>
                <c:ptCount val="1"/>
                <c:pt idx="0">
                  <c:v>дали полный ответ: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('2017'!$B$8,'2017'!$B$12,'2017'!$B$16,'2017'!$B$20,'2017'!$B$24,'2017'!$B$28,'2017'!$B$32,'2017'!$B$36,'2017'!$B$40)</c:f>
              <c:strCache>
                <c:ptCount val="9"/>
                <c:pt idx="0">
                  <c:v>Какие уроки были сегодня по расписанию (если помнишь, перечисли по порядку)? Что вы изучали на этих уроках (если помнишь, запиши темы)? </c:v>
                </c:pt>
                <c:pt idx="1">
                  <c:v>Какой урок(и) тебе понравился больше всего и почему?</c:v>
                </c:pt>
                <c:pt idx="2">
                  <c:v>Какова тема(ы) урока(ов), который тебе больше всего понравился? </c:v>
                </c:pt>
                <c:pt idx="3">
                  <c:v>Что узнал(а) нового, интересного на этом уроке?</c:v>
                </c:pt>
                <c:pt idx="4">
                  <c:v>Считаешь ли ты оценку, полученную за работу на этом уроке, объективной?</c:v>
                </c:pt>
                <c:pt idx="5">
                  <c:v>Какие знания, полученные на этом уроке, ты хотел(а) бы расширить?</c:v>
                </c:pt>
                <c:pt idx="6">
                  <c:v>Какими знаниями, полученными на этом уроке, ты бы мог(ла) поделиться с родителями или друзьями? Какие знания, полученные на этом уроке, тебе пригодятся в жизни?</c:v>
                </c:pt>
                <c:pt idx="7">
                  <c:v>Какое домашнее задание ты сегодня получил(а) в школе?</c:v>
                </c:pt>
                <c:pt idx="8">
                  <c:v>Пользовался(сь) ли ты сегодня рабочими тетрадями, учебниками и дневником на уроках (если да – напиши, на каких)?</c:v>
                </c:pt>
              </c:strCache>
            </c:strRef>
          </c:cat>
          <c:val>
            <c:numRef>
              <c:f>('2017'!$X$9,'2017'!$X$13,'2017'!$X$17,'2017'!$X$21,'2017'!$X$25,'2017'!$X$29,'2017'!$X$33,'2017'!$X$37,'2017'!$X$41)</c:f>
              <c:numCache>
                <c:formatCode>General</c:formatCode>
                <c:ptCount val="9"/>
                <c:pt idx="0">
                  <c:v>63</c:v>
                </c:pt>
                <c:pt idx="1">
                  <c:v>75</c:v>
                </c:pt>
                <c:pt idx="2">
                  <c:v>57</c:v>
                </c:pt>
                <c:pt idx="3">
                  <c:v>48</c:v>
                </c:pt>
                <c:pt idx="4">
                  <c:v>61</c:v>
                </c:pt>
                <c:pt idx="5">
                  <c:v>35</c:v>
                </c:pt>
                <c:pt idx="6">
                  <c:v>36</c:v>
                </c:pt>
                <c:pt idx="7">
                  <c:v>51</c:v>
                </c:pt>
                <c:pt idx="8">
                  <c:v>65</c:v>
                </c:pt>
              </c:numCache>
            </c:numRef>
          </c:val>
        </c:ser>
        <c:ser>
          <c:idx val="0"/>
          <c:order val="1"/>
          <c:tx>
            <c:strRef>
              <c:f>'2017'!$B$14</c:f>
              <c:strCache>
                <c:ptCount val="1"/>
                <c:pt idx="0">
                  <c:v>ответили частично: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('2017'!$B$8,'2017'!$B$12,'2017'!$B$16,'2017'!$B$20,'2017'!$B$24,'2017'!$B$28,'2017'!$B$32,'2017'!$B$36,'2017'!$B$40)</c:f>
              <c:strCache>
                <c:ptCount val="9"/>
                <c:pt idx="0">
                  <c:v>Какие уроки были сегодня по расписанию (если помнишь, перечисли по порядку)? Что вы изучали на этих уроках (если помнишь, запиши темы)? </c:v>
                </c:pt>
                <c:pt idx="1">
                  <c:v>Какой урок(и) тебе понравился больше всего и почему?</c:v>
                </c:pt>
                <c:pt idx="2">
                  <c:v>Какова тема(ы) урока(ов), который тебе больше всего понравился? </c:v>
                </c:pt>
                <c:pt idx="3">
                  <c:v>Что узнал(а) нового, интересного на этом уроке?</c:v>
                </c:pt>
                <c:pt idx="4">
                  <c:v>Считаешь ли ты оценку, полученную за работу на этом уроке, объективной?</c:v>
                </c:pt>
                <c:pt idx="5">
                  <c:v>Какие знания, полученные на этом уроке, ты хотел(а) бы расширить?</c:v>
                </c:pt>
                <c:pt idx="6">
                  <c:v>Какими знаниями, полученными на этом уроке, ты бы мог(ла) поделиться с родителями или друзьями? Какие знания, полученные на этом уроке, тебе пригодятся в жизни?</c:v>
                </c:pt>
                <c:pt idx="7">
                  <c:v>Какое домашнее задание ты сегодня получил(а) в школе?</c:v>
                </c:pt>
                <c:pt idx="8">
                  <c:v>Пользовался(сь) ли ты сегодня рабочими тетрадями, учебниками и дневником на уроках (если да – напиши, на каких)?</c:v>
                </c:pt>
              </c:strCache>
            </c:strRef>
          </c:cat>
          <c:val>
            <c:numRef>
              <c:f>('2017'!$X$10,'2017'!$X$14,'2017'!$X$18,'2017'!$X$22,'2017'!$X$26,'2017'!$X$30,'2017'!$X$34,'2017'!$X$38,'2017'!$X$42)</c:f>
              <c:numCache>
                <c:formatCode>General</c:formatCode>
                <c:ptCount val="9"/>
                <c:pt idx="0">
                  <c:v>35</c:v>
                </c:pt>
                <c:pt idx="1">
                  <c:v>19</c:v>
                </c:pt>
                <c:pt idx="2">
                  <c:v>27</c:v>
                </c:pt>
                <c:pt idx="3">
                  <c:v>32</c:v>
                </c:pt>
                <c:pt idx="4">
                  <c:v>32</c:v>
                </c:pt>
                <c:pt idx="5">
                  <c:v>41</c:v>
                </c:pt>
                <c:pt idx="6">
                  <c:v>44</c:v>
                </c:pt>
                <c:pt idx="7">
                  <c:v>33</c:v>
                </c:pt>
                <c:pt idx="8">
                  <c:v>26</c:v>
                </c:pt>
              </c:numCache>
            </c:numRef>
          </c:val>
        </c:ser>
        <c:ser>
          <c:idx val="2"/>
          <c:order val="2"/>
          <c:tx>
            <c:strRef>
              <c:f>'2017'!$B$31</c:f>
              <c:strCache>
                <c:ptCount val="1"/>
                <c:pt idx="0">
                  <c:v>затруднились с ответом: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</c:dLbls>
          <c:val>
            <c:numRef>
              <c:f>('2017'!$X$11,'2017'!$X$15,'2017'!$X$19,'2017'!$X$23,'2017'!$X$27,'2017'!$X$31,'2017'!$X$35,'2017'!$X$39,'2017'!$X$43)</c:f>
              <c:numCache>
                <c:formatCode>General</c:formatCode>
                <c:ptCount val="9"/>
                <c:pt idx="0">
                  <c:v>2</c:v>
                </c:pt>
                <c:pt idx="1">
                  <c:v>6</c:v>
                </c:pt>
                <c:pt idx="2">
                  <c:v>16</c:v>
                </c:pt>
                <c:pt idx="3">
                  <c:v>20</c:v>
                </c:pt>
                <c:pt idx="4">
                  <c:v>7</c:v>
                </c:pt>
                <c:pt idx="5">
                  <c:v>24</c:v>
                </c:pt>
                <c:pt idx="6">
                  <c:v>20</c:v>
                </c:pt>
                <c:pt idx="7">
                  <c:v>16</c:v>
                </c:pt>
                <c:pt idx="8">
                  <c:v>9</c:v>
                </c:pt>
              </c:numCache>
            </c:numRef>
          </c:val>
        </c:ser>
        <c:gapWidth val="219"/>
        <c:overlap val="-27"/>
        <c:axId val="33560448"/>
        <c:axId val="33561984"/>
      </c:barChart>
      <c:catAx>
        <c:axId val="3356044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561984"/>
        <c:crosses val="autoZero"/>
        <c:auto val="1"/>
        <c:lblAlgn val="ctr"/>
        <c:lblOffset val="100"/>
      </c:catAx>
      <c:valAx>
        <c:axId val="3356198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56044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dispBlanksAs val="zero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2">
                    <a:lumMod val="50000"/>
                  </a:schemeClr>
                </a:solidFill>
                <a:latin typeface="Arial Black" pitchFamily="34" charset="0"/>
                <a:ea typeface="+mn-ea"/>
                <a:cs typeface="+mn-cs"/>
              </a:defRPr>
            </a:pPr>
            <a:r>
              <a:rPr lang="ru-RU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8 класс</a:t>
            </a:r>
            <a:endParaRPr lang="en-US">
              <a:solidFill>
                <a:schemeClr val="tx2">
                  <a:lumMod val="50000"/>
                </a:schemeClr>
              </a:solidFill>
              <a:latin typeface="Arial Black" pitchFamily="34" charset="0"/>
            </a:endParaRPr>
          </a:p>
        </c:rich>
      </c:tx>
      <c:layout/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4.6775371828521463E-2"/>
          <c:y val="7.9722222222222264E-2"/>
          <c:w val="0.93794685039370096"/>
          <c:h val="0.52063458734324852"/>
        </c:manualLayout>
      </c:layout>
      <c:barChart>
        <c:barDir val="col"/>
        <c:grouping val="clustered"/>
        <c:ser>
          <c:idx val="1"/>
          <c:order val="0"/>
          <c:tx>
            <c:strRef>
              <c:f>'2017'!$B$9</c:f>
              <c:strCache>
                <c:ptCount val="1"/>
                <c:pt idx="0">
                  <c:v>дали полный ответ: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('2017'!$B$8,'2017'!$B$12,'2017'!$B$16,'2017'!$B$20,'2017'!$B$24,'2017'!$B$28,'2017'!$B$32,'2017'!$B$36,'2017'!$B$40)</c:f>
              <c:strCache>
                <c:ptCount val="9"/>
                <c:pt idx="0">
                  <c:v>Какие уроки были сегодня по расписанию (если помнишь, перечисли по порядку)? Что вы изучали на этих уроках (если помнишь, запиши темы)? </c:v>
                </c:pt>
                <c:pt idx="1">
                  <c:v>Какой урок(и) тебе понравился больше всего и почему?</c:v>
                </c:pt>
                <c:pt idx="2">
                  <c:v>Какова тема(ы) урока(ов), который тебе больше всего понравился? </c:v>
                </c:pt>
                <c:pt idx="3">
                  <c:v>Что узнал(а) нового, интересного на этом уроке?</c:v>
                </c:pt>
                <c:pt idx="4">
                  <c:v>Считаешь ли ты оценку, полученную за работу на этом уроке, объективной?</c:v>
                </c:pt>
                <c:pt idx="5">
                  <c:v>Какие знания, полученные на этом уроке, ты хотел(а) бы расширить?</c:v>
                </c:pt>
                <c:pt idx="6">
                  <c:v>Какими знаниями, полученными на этом уроке, ты бы мог(ла) поделиться с родителями или друзьями? Какие знания, полученные на этом уроке, тебе пригодятся в жизни?</c:v>
                </c:pt>
                <c:pt idx="7">
                  <c:v>Какое домашнее задание ты сегодня получил(а) в школе?</c:v>
                </c:pt>
                <c:pt idx="8">
                  <c:v>Пользовался(сь) ли ты сегодня рабочими тетрадями, учебниками и дневником на уроках (если да – напиши, на каких)?</c:v>
                </c:pt>
              </c:strCache>
            </c:strRef>
          </c:cat>
          <c:val>
            <c:numRef>
              <c:f>('2017'!$Z$9,'2017'!$Z$13,'2017'!$Z$17,'2017'!$Z$21,'2017'!$Z$25,'2017'!$Z$29,'2017'!$Z$33,'2017'!$Z$37,'2017'!$Z$41)</c:f>
              <c:numCache>
                <c:formatCode>General</c:formatCode>
                <c:ptCount val="9"/>
                <c:pt idx="0">
                  <c:v>72</c:v>
                </c:pt>
                <c:pt idx="1">
                  <c:v>75</c:v>
                </c:pt>
                <c:pt idx="2">
                  <c:v>64</c:v>
                </c:pt>
                <c:pt idx="3">
                  <c:v>41</c:v>
                </c:pt>
                <c:pt idx="4">
                  <c:v>51</c:v>
                </c:pt>
                <c:pt idx="5">
                  <c:v>42</c:v>
                </c:pt>
                <c:pt idx="6">
                  <c:v>39</c:v>
                </c:pt>
                <c:pt idx="7">
                  <c:v>55</c:v>
                </c:pt>
                <c:pt idx="8">
                  <c:v>71</c:v>
                </c:pt>
              </c:numCache>
            </c:numRef>
          </c:val>
        </c:ser>
        <c:ser>
          <c:idx val="0"/>
          <c:order val="1"/>
          <c:tx>
            <c:strRef>
              <c:f>'2017'!$B$14</c:f>
              <c:strCache>
                <c:ptCount val="1"/>
                <c:pt idx="0">
                  <c:v>ответили частично: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('2017'!$B$8,'2017'!$B$12,'2017'!$B$16,'2017'!$B$20,'2017'!$B$24,'2017'!$B$28,'2017'!$B$32,'2017'!$B$36,'2017'!$B$40)</c:f>
              <c:strCache>
                <c:ptCount val="9"/>
                <c:pt idx="0">
                  <c:v>Какие уроки были сегодня по расписанию (если помнишь, перечисли по порядку)? Что вы изучали на этих уроках (если помнишь, запиши темы)? </c:v>
                </c:pt>
                <c:pt idx="1">
                  <c:v>Какой урок(и) тебе понравился больше всего и почему?</c:v>
                </c:pt>
                <c:pt idx="2">
                  <c:v>Какова тема(ы) урока(ов), который тебе больше всего понравился? </c:v>
                </c:pt>
                <c:pt idx="3">
                  <c:v>Что узнал(а) нового, интересного на этом уроке?</c:v>
                </c:pt>
                <c:pt idx="4">
                  <c:v>Считаешь ли ты оценку, полученную за работу на этом уроке, объективной?</c:v>
                </c:pt>
                <c:pt idx="5">
                  <c:v>Какие знания, полученные на этом уроке, ты хотел(а) бы расширить?</c:v>
                </c:pt>
                <c:pt idx="6">
                  <c:v>Какими знаниями, полученными на этом уроке, ты бы мог(ла) поделиться с родителями или друзьями? Какие знания, полученные на этом уроке, тебе пригодятся в жизни?</c:v>
                </c:pt>
                <c:pt idx="7">
                  <c:v>Какое домашнее задание ты сегодня получил(а) в школе?</c:v>
                </c:pt>
                <c:pt idx="8">
                  <c:v>Пользовался(сь) ли ты сегодня рабочими тетрадями, учебниками и дневником на уроках (если да – напиши, на каких)?</c:v>
                </c:pt>
              </c:strCache>
            </c:strRef>
          </c:cat>
          <c:val>
            <c:numRef>
              <c:f>('2017'!$Z$10,'2017'!$Z$14,'2017'!$Z$18,'2017'!$Z$22,'2017'!$Z$26,'2017'!$Z$30,'2017'!$Z$34,'2017'!$Z$38,'2017'!$Z$42)</c:f>
              <c:numCache>
                <c:formatCode>General</c:formatCode>
                <c:ptCount val="9"/>
                <c:pt idx="0">
                  <c:v>27</c:v>
                </c:pt>
                <c:pt idx="1">
                  <c:v>23</c:v>
                </c:pt>
                <c:pt idx="2">
                  <c:v>18</c:v>
                </c:pt>
                <c:pt idx="3">
                  <c:v>22</c:v>
                </c:pt>
                <c:pt idx="4">
                  <c:v>35</c:v>
                </c:pt>
                <c:pt idx="5">
                  <c:v>37</c:v>
                </c:pt>
                <c:pt idx="6">
                  <c:v>33</c:v>
                </c:pt>
                <c:pt idx="7">
                  <c:v>34</c:v>
                </c:pt>
                <c:pt idx="8">
                  <c:v>19</c:v>
                </c:pt>
              </c:numCache>
            </c:numRef>
          </c:val>
        </c:ser>
        <c:ser>
          <c:idx val="2"/>
          <c:order val="2"/>
          <c:tx>
            <c:strRef>
              <c:f>'2017'!$B$31</c:f>
              <c:strCache>
                <c:ptCount val="1"/>
                <c:pt idx="0">
                  <c:v>затруднились с ответом: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</c:dLbls>
          <c:val>
            <c:numRef>
              <c:f>('2017'!$Z$11,'2017'!$Z$15,'2017'!$Z$19,'2017'!$Z$23,'2017'!$Z$27,'2017'!$Z$31,'2017'!$Z$35,'2017'!$Z$39,'2017'!$Z$43)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18</c:v>
                </c:pt>
                <c:pt idx="3">
                  <c:v>37</c:v>
                </c:pt>
                <c:pt idx="4">
                  <c:v>14</c:v>
                </c:pt>
                <c:pt idx="5">
                  <c:v>21</c:v>
                </c:pt>
                <c:pt idx="6">
                  <c:v>28</c:v>
                </c:pt>
                <c:pt idx="7">
                  <c:v>11</c:v>
                </c:pt>
                <c:pt idx="8">
                  <c:v>10</c:v>
                </c:pt>
              </c:numCache>
            </c:numRef>
          </c:val>
        </c:ser>
        <c:gapWidth val="219"/>
        <c:overlap val="-27"/>
        <c:axId val="33618944"/>
        <c:axId val="33641216"/>
      </c:barChart>
      <c:catAx>
        <c:axId val="3361894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641216"/>
        <c:crosses val="autoZero"/>
        <c:auto val="1"/>
        <c:lblAlgn val="ctr"/>
        <c:lblOffset val="100"/>
      </c:catAx>
      <c:valAx>
        <c:axId val="3364121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61894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dispBlanksAs val="zero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2">
                    <a:lumMod val="50000"/>
                  </a:schemeClr>
                </a:solidFill>
                <a:latin typeface="Arial Black" pitchFamily="34" charset="0"/>
                <a:ea typeface="+mn-ea"/>
                <a:cs typeface="+mn-cs"/>
              </a:defRPr>
            </a:pPr>
            <a:r>
              <a:rPr lang="ru-RU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9 класс</a:t>
            </a:r>
            <a:endParaRPr lang="en-US">
              <a:solidFill>
                <a:schemeClr val="tx2">
                  <a:lumMod val="50000"/>
                </a:schemeClr>
              </a:solidFill>
              <a:latin typeface="Arial Black" pitchFamily="34" charset="0"/>
            </a:endParaRPr>
          </a:p>
        </c:rich>
      </c:tx>
      <c:layout/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5.6629483814523193E-2"/>
          <c:y val="7.9722222222222264E-2"/>
          <c:w val="0.92809273840769901"/>
          <c:h val="0.53136074657334498"/>
        </c:manualLayout>
      </c:layout>
      <c:barChart>
        <c:barDir val="col"/>
        <c:grouping val="clustered"/>
        <c:ser>
          <c:idx val="1"/>
          <c:order val="0"/>
          <c:tx>
            <c:strRef>
              <c:f>'2017'!$B$9</c:f>
              <c:strCache>
                <c:ptCount val="1"/>
                <c:pt idx="0">
                  <c:v>дали полный ответ: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('2017'!$B$8,'2017'!$B$12,'2017'!$B$16,'2017'!$B$20,'2017'!$B$24,'2017'!$B$28,'2017'!$B$32,'2017'!$B$36,'2017'!$B$40)</c:f>
              <c:strCache>
                <c:ptCount val="9"/>
                <c:pt idx="0">
                  <c:v>Какие уроки были сегодня по расписанию (если помнишь, перечисли по порядку)? Что вы изучали на этих уроках (если помнишь, запиши темы)? </c:v>
                </c:pt>
                <c:pt idx="1">
                  <c:v>Какой урок(и) тебе понравился больше всего и почему?</c:v>
                </c:pt>
                <c:pt idx="2">
                  <c:v>Какова тема(ы) урока(ов), который тебе больше всего понравился? </c:v>
                </c:pt>
                <c:pt idx="3">
                  <c:v>Что узнал(а) нового, интересного на этом уроке?</c:v>
                </c:pt>
                <c:pt idx="4">
                  <c:v>Считаешь ли ты оценку, полученную за работу на этом уроке, объективной?</c:v>
                </c:pt>
                <c:pt idx="5">
                  <c:v>Какие знания, полученные на этом уроке, ты хотел(а) бы расширить?</c:v>
                </c:pt>
                <c:pt idx="6">
                  <c:v>Какими знаниями, полученными на этом уроке, ты бы мог(ла) поделиться с родителями или друзьями? Какие знания, полученные на этом уроке, тебе пригодятся в жизни?</c:v>
                </c:pt>
                <c:pt idx="7">
                  <c:v>Какое домашнее задание ты сегодня получил(а) в школе?</c:v>
                </c:pt>
                <c:pt idx="8">
                  <c:v>Пользовался(сь) ли ты сегодня рабочими тетрадями, учебниками и дневником на уроках (если да – напиши, на каких)?</c:v>
                </c:pt>
              </c:strCache>
            </c:strRef>
          </c:cat>
          <c:val>
            <c:numRef>
              <c:f>('2017'!$AB$9,'2017'!$AB$13,'2017'!$AB$17,'2017'!$AB$21,'2017'!$AB$25,'2017'!$AB$29,'2017'!$AB$33,'2017'!$AB$37,'2017'!$AB$41)</c:f>
              <c:numCache>
                <c:formatCode>General</c:formatCode>
                <c:ptCount val="9"/>
                <c:pt idx="0">
                  <c:v>69</c:v>
                </c:pt>
                <c:pt idx="1">
                  <c:v>72</c:v>
                </c:pt>
                <c:pt idx="2">
                  <c:v>75</c:v>
                </c:pt>
                <c:pt idx="3">
                  <c:v>67</c:v>
                </c:pt>
                <c:pt idx="4">
                  <c:v>92</c:v>
                </c:pt>
                <c:pt idx="5">
                  <c:v>31</c:v>
                </c:pt>
                <c:pt idx="6">
                  <c:v>33</c:v>
                </c:pt>
                <c:pt idx="7">
                  <c:v>67</c:v>
                </c:pt>
                <c:pt idx="8">
                  <c:v>86</c:v>
                </c:pt>
              </c:numCache>
            </c:numRef>
          </c:val>
        </c:ser>
        <c:ser>
          <c:idx val="0"/>
          <c:order val="1"/>
          <c:tx>
            <c:strRef>
              <c:f>'2017'!$B$14</c:f>
              <c:strCache>
                <c:ptCount val="1"/>
                <c:pt idx="0">
                  <c:v>ответили частично: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('2017'!$B$8,'2017'!$B$12,'2017'!$B$16,'2017'!$B$20,'2017'!$B$24,'2017'!$B$28,'2017'!$B$32,'2017'!$B$36,'2017'!$B$40)</c:f>
              <c:strCache>
                <c:ptCount val="9"/>
                <c:pt idx="0">
                  <c:v>Какие уроки были сегодня по расписанию (если помнишь, перечисли по порядку)? Что вы изучали на этих уроках (если помнишь, запиши темы)? </c:v>
                </c:pt>
                <c:pt idx="1">
                  <c:v>Какой урок(и) тебе понравился больше всего и почему?</c:v>
                </c:pt>
                <c:pt idx="2">
                  <c:v>Какова тема(ы) урока(ов), который тебе больше всего понравился? </c:v>
                </c:pt>
                <c:pt idx="3">
                  <c:v>Что узнал(а) нового, интересного на этом уроке?</c:v>
                </c:pt>
                <c:pt idx="4">
                  <c:v>Считаешь ли ты оценку, полученную за работу на этом уроке, объективной?</c:v>
                </c:pt>
                <c:pt idx="5">
                  <c:v>Какие знания, полученные на этом уроке, ты хотел(а) бы расширить?</c:v>
                </c:pt>
                <c:pt idx="6">
                  <c:v>Какими знаниями, полученными на этом уроке, ты бы мог(ла) поделиться с родителями или друзьями? Какие знания, полученные на этом уроке, тебе пригодятся в жизни?</c:v>
                </c:pt>
                <c:pt idx="7">
                  <c:v>Какое домашнее задание ты сегодня получил(а) в школе?</c:v>
                </c:pt>
                <c:pt idx="8">
                  <c:v>Пользовался(сь) ли ты сегодня рабочими тетрадями, учебниками и дневником на уроках (если да – напиши, на каких)?</c:v>
                </c:pt>
              </c:strCache>
            </c:strRef>
          </c:cat>
          <c:val>
            <c:numRef>
              <c:f>('2017'!$AB$10,'2017'!$AB$14,'2017'!$AB$18,'2017'!$AB$22,'2017'!$AB$26,'2017'!$AB$30,'2017'!$AB$34,'2017'!$AB$38,'2017'!$AB$42)</c:f>
              <c:numCache>
                <c:formatCode>General</c:formatCode>
                <c:ptCount val="9"/>
                <c:pt idx="0">
                  <c:v>28</c:v>
                </c:pt>
                <c:pt idx="1">
                  <c:v>28</c:v>
                </c:pt>
                <c:pt idx="2">
                  <c:v>19</c:v>
                </c:pt>
                <c:pt idx="3">
                  <c:v>11</c:v>
                </c:pt>
                <c:pt idx="4">
                  <c:v>8</c:v>
                </c:pt>
                <c:pt idx="5">
                  <c:v>58</c:v>
                </c:pt>
                <c:pt idx="6">
                  <c:v>64</c:v>
                </c:pt>
                <c:pt idx="7">
                  <c:v>25</c:v>
                </c:pt>
                <c:pt idx="8">
                  <c:v>14</c:v>
                </c:pt>
              </c:numCache>
            </c:numRef>
          </c:val>
        </c:ser>
        <c:ser>
          <c:idx val="2"/>
          <c:order val="2"/>
          <c:tx>
            <c:strRef>
              <c:f>'2017'!$B$31</c:f>
              <c:strCache>
                <c:ptCount val="1"/>
                <c:pt idx="0">
                  <c:v>затруднились с ответом: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</c:dLbls>
          <c:val>
            <c:numRef>
              <c:f>('2017'!$AB$11,'2017'!$AB$15,'2017'!$AB$19,'2017'!$AB$23,'2017'!$AB$27,'2017'!$AB$31,'2017'!$AB$35,'2017'!$AB$39,'2017'!$AB$43)</c:f>
              <c:numCache>
                <c:formatCode>General</c:formatCode>
                <c:ptCount val="9"/>
                <c:pt idx="0">
                  <c:v>3</c:v>
                </c:pt>
                <c:pt idx="1">
                  <c:v>0</c:v>
                </c:pt>
                <c:pt idx="2">
                  <c:v>6</c:v>
                </c:pt>
                <c:pt idx="3">
                  <c:v>22</c:v>
                </c:pt>
                <c:pt idx="4">
                  <c:v>0</c:v>
                </c:pt>
                <c:pt idx="5">
                  <c:v>11</c:v>
                </c:pt>
                <c:pt idx="6">
                  <c:v>3</c:v>
                </c:pt>
                <c:pt idx="7">
                  <c:v>8</c:v>
                </c:pt>
                <c:pt idx="8">
                  <c:v>0</c:v>
                </c:pt>
              </c:numCache>
            </c:numRef>
          </c:val>
        </c:ser>
        <c:gapWidth val="219"/>
        <c:overlap val="-27"/>
        <c:axId val="33698176"/>
        <c:axId val="33699712"/>
      </c:barChart>
      <c:catAx>
        <c:axId val="3369817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699712"/>
        <c:crosses val="autoZero"/>
        <c:auto val="1"/>
        <c:lblAlgn val="ctr"/>
        <c:lblOffset val="100"/>
      </c:catAx>
      <c:valAx>
        <c:axId val="3369971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69817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dispBlanksAs val="zero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/>
        </p:nvGraphicFramePr>
        <p:xfrm>
          <a:off x="0" y="0"/>
          <a:ext cx="9143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>
            <a:graphicFrameLocks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20</Words>
  <Application>Microsoft Office PowerPoint</Application>
  <PresentationFormat>Экран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SVET</dc:creator>
  <cp:lastModifiedBy>admin</cp:lastModifiedBy>
  <cp:revision>12</cp:revision>
  <dcterms:created xsi:type="dcterms:W3CDTF">2018-11-08T03:37:36Z</dcterms:created>
  <dcterms:modified xsi:type="dcterms:W3CDTF">2018-11-13T10:31:47Z</dcterms:modified>
</cp:coreProperties>
</file>