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handoutMasterIdLst>
    <p:handoutMasterId r:id="rId29"/>
  </p:handoutMasterIdLst>
  <p:sldIdLst>
    <p:sldId id="258" r:id="rId2"/>
    <p:sldId id="282" r:id="rId3"/>
    <p:sldId id="256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1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3" r:id="rId27"/>
  </p:sldIdLst>
  <p:sldSz cx="9144000" cy="6858000" type="screen4x3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79" autoAdjust="0"/>
  </p:normalViewPr>
  <p:slideViewPr>
    <p:cSldViewPr>
      <p:cViewPr varScale="1">
        <p:scale>
          <a:sx n="63" d="100"/>
          <a:sy n="63" d="100"/>
        </p:scale>
        <p:origin x="-157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487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A6B81-C36C-4180-B3BA-1FA4139EC28B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487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B026E-BABA-45AF-8217-20CD56F46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304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038" y="0"/>
            <a:ext cx="431165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95693-C199-4ED8-9728-D296698959E0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59138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5363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038" y="6513513"/>
            <a:ext cx="431165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9D4D2-B6A6-4B34-86CB-C8CAFC9D5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086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59138" y="520700"/>
            <a:ext cx="3429000" cy="2571750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59138" y="520700"/>
            <a:ext cx="3429000" cy="2571750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DF8-68CE-4F4D-867F-96AA7DE15014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2CF8-49D1-4359-A631-311520D1CE3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DF8-68CE-4F4D-867F-96AA7DE15014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2CF8-49D1-4359-A631-311520D1C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DF8-68CE-4F4D-867F-96AA7DE15014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2CF8-49D1-4359-A631-311520D1C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DF8-68CE-4F4D-867F-96AA7DE15014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2CF8-49D1-4359-A631-311520D1C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DF8-68CE-4F4D-867F-96AA7DE15014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5772CF8-49D1-4359-A631-311520D1CE3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DF8-68CE-4F4D-867F-96AA7DE15014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2CF8-49D1-4359-A631-311520D1C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DF8-68CE-4F4D-867F-96AA7DE15014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2CF8-49D1-4359-A631-311520D1C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DF8-68CE-4F4D-867F-96AA7DE15014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2CF8-49D1-4359-A631-311520D1C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DF8-68CE-4F4D-867F-96AA7DE15014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2CF8-49D1-4359-A631-311520D1C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DF8-68CE-4F4D-867F-96AA7DE15014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2CF8-49D1-4359-A631-311520D1C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DF8-68CE-4F4D-867F-96AA7DE15014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2CF8-49D1-4359-A631-311520D1C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7DBFDF8-68CE-4F4D-867F-96AA7DE15014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5772CF8-49D1-4359-A631-311520D1CE3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- Что такое литературная критика?</a:t>
            </a:r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- </a:t>
            </a:r>
            <a:r>
              <a:rPr lang="ru-RU" sz="4000" dirty="0"/>
              <a:t>Как вы думаете, для чего нужно изучать литературную </a:t>
            </a:r>
            <a:r>
              <a:rPr lang="ru-RU" sz="4000" dirty="0" smtClean="0"/>
              <a:t>критику?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93669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572000" y="188640"/>
            <a:ext cx="4248472" cy="151216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800" dirty="0"/>
              <a:t>Писарев </a:t>
            </a:r>
            <a:endParaRPr lang="ru-RU" sz="2800" dirty="0" smtClean="0"/>
          </a:p>
          <a:p>
            <a:pPr algn="ctr"/>
            <a:r>
              <a:rPr lang="ru-RU" sz="2800" dirty="0" smtClean="0"/>
              <a:t>Дмитрий </a:t>
            </a:r>
            <a:r>
              <a:rPr lang="ru-RU" sz="2800" dirty="0"/>
              <a:t>Иванович </a:t>
            </a:r>
            <a:endParaRPr lang="ru-RU" sz="2800" dirty="0" smtClean="0"/>
          </a:p>
          <a:p>
            <a:pPr algn="ctr"/>
            <a:r>
              <a:rPr lang="ru-RU" b="0" dirty="0" smtClean="0"/>
              <a:t>(</a:t>
            </a:r>
            <a:r>
              <a:rPr lang="ru-RU" b="0" dirty="0"/>
              <a:t>1840— 1868</a:t>
            </a:r>
            <a:r>
              <a:rPr lang="ru-RU" b="0" dirty="0" smtClean="0"/>
              <a:t>) </a:t>
            </a:r>
          </a:p>
          <a:p>
            <a:pPr algn="ctr"/>
            <a:r>
              <a:rPr lang="ru-RU" b="0" dirty="0" smtClean="0"/>
              <a:t>критик </a:t>
            </a:r>
            <a:r>
              <a:rPr lang="ru-RU" b="0" dirty="0"/>
              <a:t>и </a:t>
            </a:r>
            <a:r>
              <a:rPr lang="ru-RU" b="0" dirty="0" smtClean="0"/>
              <a:t>публицист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>
          <a:xfrm>
            <a:off x="179512" y="4725144"/>
            <a:ext cx="4248472" cy="1728192"/>
          </a:xfrm>
        </p:spPr>
        <p:txBody>
          <a:bodyPr>
            <a:normAutofit fontScale="92500" lnSpcReduction="20000"/>
          </a:bodyPr>
          <a:lstStyle/>
          <a:p>
            <a:endParaRPr lang="ru-RU" b="0" dirty="0" smtClean="0"/>
          </a:p>
          <a:p>
            <a:pPr algn="ctr"/>
            <a:r>
              <a:rPr lang="ru-RU" dirty="0" smtClean="0"/>
              <a:t>Добролюбов</a:t>
            </a:r>
          </a:p>
          <a:p>
            <a:pPr algn="ctr"/>
            <a:r>
              <a:rPr lang="ru-RU" dirty="0" smtClean="0"/>
              <a:t>Николай </a:t>
            </a:r>
            <a:r>
              <a:rPr lang="ru-RU" dirty="0"/>
              <a:t>Александрович </a:t>
            </a:r>
            <a:endParaRPr lang="ru-RU" dirty="0" smtClean="0"/>
          </a:p>
          <a:p>
            <a:pPr algn="ctr"/>
            <a:r>
              <a:rPr lang="ru-RU" b="0" dirty="0" smtClean="0"/>
              <a:t>(1836-1861)</a:t>
            </a:r>
          </a:p>
          <a:p>
            <a:pPr algn="ctr"/>
            <a:r>
              <a:rPr lang="ru-RU" b="0" dirty="0"/>
              <a:t>к</a:t>
            </a:r>
            <a:r>
              <a:rPr lang="ru-RU" b="0" dirty="0" smtClean="0"/>
              <a:t>ритик, поэт, публицист</a:t>
            </a:r>
            <a:endParaRPr lang="ru-RU" dirty="0"/>
          </a:p>
        </p:txBody>
      </p:sp>
      <p:pic>
        <p:nvPicPr>
          <p:cNvPr id="1026" name="Picture 2" descr="C:\Users\User\Desktop\урок в ПБ\писарев д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772816"/>
            <a:ext cx="3788822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урок в ПБ\2548225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9"/>
            <a:ext cx="359184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4865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составить </a:t>
            </a:r>
            <a:r>
              <a:rPr lang="ru-RU" dirty="0"/>
              <a:t>сравнительную таблицу высказываний </a:t>
            </a:r>
            <a:r>
              <a:rPr lang="ru-RU" i="1" u="sng" dirty="0"/>
              <a:t>о главной героине </a:t>
            </a:r>
            <a:r>
              <a:rPr lang="ru-RU" dirty="0"/>
              <a:t>на основе </a:t>
            </a:r>
            <a:r>
              <a:rPr lang="ru-RU" b="1" dirty="0"/>
              <a:t>краткого </a:t>
            </a:r>
            <a:r>
              <a:rPr lang="ru-RU" b="1" dirty="0" smtClean="0"/>
              <a:t>цитатного конспекта </a:t>
            </a:r>
            <a:r>
              <a:rPr lang="ru-RU" b="1" dirty="0">
                <a:solidFill>
                  <a:srgbClr val="FF0000"/>
                </a:solidFill>
              </a:rPr>
              <a:t>(</a:t>
            </a:r>
            <a:r>
              <a:rPr lang="ru-RU" dirty="0">
                <a:solidFill>
                  <a:srgbClr val="FF0000"/>
                </a:solidFill>
              </a:rPr>
              <a:t>памятки) </a:t>
            </a:r>
            <a:r>
              <a:rPr lang="ru-RU" dirty="0"/>
              <a:t>статей Добролюбова </a:t>
            </a:r>
            <a:r>
              <a:rPr lang="ru-RU" dirty="0" smtClean="0"/>
              <a:t>Н. А. «Луч света в тёмном царстве»(стр</a:t>
            </a:r>
            <a:r>
              <a:rPr lang="ru-RU" dirty="0"/>
              <a:t>. ), </a:t>
            </a:r>
            <a:r>
              <a:rPr lang="ru-RU" dirty="0" smtClean="0"/>
              <a:t>и Писарева  Д. И. «Мотивы русской драмы»(стр</a:t>
            </a:r>
            <a:r>
              <a:rPr lang="ru-RU" dirty="0"/>
              <a:t>.).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472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352928" cy="6100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6275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7" t="-4144" r="-1986" b="4144"/>
          <a:stretch/>
        </p:blipFill>
        <p:spPr bwMode="auto">
          <a:xfrm>
            <a:off x="623455" y="1124744"/>
            <a:ext cx="833775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0752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 noGrp="1"/>
          </p:cNvSpPr>
          <p:nvPr>
            <p:ph type="body" idx="4294967295"/>
          </p:nvPr>
        </p:nvSpPr>
        <p:spPr>
          <a:xfrm>
            <a:off x="457200" y="1124739"/>
            <a:ext cx="8229243" cy="5184254"/>
          </a:xfrm>
        </p:spPr>
        <p:txBody>
          <a:bodyPr/>
          <a:lstStyle/>
          <a:p>
            <a:pPr marL="0" lvl="0" indent="0">
              <a:spcBef>
                <a:spcPts val="560"/>
              </a:spcBef>
              <a:buNone/>
              <a:tabLst>
                <a:tab pos="0" algn="l"/>
              </a:tabLst>
            </a:pPr>
            <a:r>
              <a:rPr lang="ru-RU" dirty="0"/>
              <a:t>Собр. соч. Н.А. Добролюбова: Т. 6: [Луч света в темном царстве ("Гроза", драма А. Островского)]</a:t>
            </a:r>
          </a:p>
          <a:p>
            <a:pPr marL="0" lvl="0" indent="0">
              <a:spcBef>
                <a:spcPts val="560"/>
              </a:spcBef>
              <a:buNone/>
              <a:tabLst>
                <a:tab pos="0" algn="l"/>
              </a:tabLst>
            </a:pPr>
            <a:r>
              <a:rPr lang="ru-RU" dirty="0"/>
              <a:t>(стр. 24   - ВВ ЧЗ</a:t>
            </a:r>
            <a:r>
              <a:rPr lang="ru-RU" dirty="0" smtClean="0"/>
              <a:t>); (стр.28, 29, 32, 33, 36)</a:t>
            </a:r>
            <a:endParaRPr lang="ru-RU" dirty="0"/>
          </a:p>
          <a:p>
            <a:pPr marL="0" lvl="0" indent="0">
              <a:spcBef>
                <a:spcPts val="560"/>
              </a:spcBef>
              <a:buNone/>
              <a:tabLst>
                <a:tab pos="0" algn="l"/>
              </a:tabLst>
            </a:pPr>
            <a:endParaRPr lang="ru-RU" dirty="0"/>
          </a:p>
          <a:p>
            <a:pPr marL="0" lvl="0" indent="0">
              <a:spcBef>
                <a:spcPts val="560"/>
              </a:spcBef>
              <a:buNone/>
              <a:tabLst>
                <a:tab pos="0" algn="l"/>
              </a:tabLst>
            </a:pPr>
            <a:r>
              <a:rPr lang="ru-RU" dirty="0"/>
              <a:t>Писарев, Дмитрий Иванович (1840-1868)</a:t>
            </a:r>
          </a:p>
          <a:p>
            <a:pPr marL="0" lvl="0" indent="0">
              <a:spcBef>
                <a:spcPts val="560"/>
              </a:spcBef>
              <a:buNone/>
              <a:tabLst>
                <a:tab pos="0" algn="l"/>
              </a:tabLst>
            </a:pPr>
            <a:r>
              <a:rPr lang="ru-RU" dirty="0"/>
              <a:t>Сочинения Д. И. Писарева. Т. 3 (2 половина)</a:t>
            </a:r>
          </a:p>
          <a:p>
            <a:pPr marL="0" lvl="0" indent="0">
              <a:spcBef>
                <a:spcPts val="560"/>
              </a:spcBef>
              <a:buNone/>
              <a:tabLst>
                <a:tab pos="0" algn="l"/>
              </a:tabLst>
            </a:pPr>
            <a:r>
              <a:rPr lang="ru-RU" dirty="0"/>
              <a:t>С.-Петербург, 1894 </a:t>
            </a:r>
          </a:p>
          <a:p>
            <a:pPr marL="0" lvl="0" indent="0">
              <a:spcBef>
                <a:spcPts val="560"/>
              </a:spcBef>
              <a:buNone/>
              <a:tabLst>
                <a:tab pos="0" algn="l"/>
              </a:tabLst>
            </a:pPr>
            <a:r>
              <a:rPr lang="ru-RU" dirty="0"/>
              <a:t>(стр. 26 -  ВВ ЧЗ</a:t>
            </a:r>
            <a:r>
              <a:rPr lang="ru-RU" dirty="0" smtClean="0"/>
              <a:t>); (стр. 100, 103, 112, 113, 114, 145, 147)</a:t>
            </a:r>
            <a:endParaRPr lang="ru-RU" dirty="0"/>
          </a:p>
          <a:p>
            <a:pPr marL="0" lvl="0" indent="0">
              <a:spcBef>
                <a:spcPts val="560"/>
              </a:spcBef>
              <a:buNone/>
              <a:tabLst>
                <a:tab pos="0" algn="l"/>
              </a:tabLs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55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Примерное содержание сравнительной таблицы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814450"/>
              </p:ext>
            </p:extLst>
          </p:nvPr>
        </p:nvGraphicFramePr>
        <p:xfrm>
          <a:off x="683568" y="1435731"/>
          <a:ext cx="7715200" cy="4894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57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4114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Добролюбов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Писарев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04787">
                <a:tc>
                  <a:txBody>
                    <a:bodyPr/>
                    <a:lstStyle/>
                    <a:p>
                      <a:r>
                        <a:rPr lang="ru-RU" sz="2000" b="0" i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«Если </a:t>
                      </a:r>
                      <a:r>
                        <a:rPr lang="ru-RU" sz="2000" b="0" i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наши читатели, сообразив наши заметки, найдут, что точно русская жизнь и русская сила вызваны художником в «Грозе» на решительное дело, и если они почувствуют законность и важность этого дела, тогда мы довольны, что бы ни говорили наши ученые и литературные </a:t>
                      </a:r>
                      <a:r>
                        <a:rPr lang="ru-RU" sz="2000" b="0" i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судьи»</a:t>
                      </a:r>
                      <a:r>
                        <a:rPr lang="ru-RU" sz="2000" b="0" i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endParaRPr lang="ru-RU" sz="2000" b="0" i="1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r>
                        <a:rPr lang="ru-RU" sz="2000" b="0" i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ru-RU" sz="2000" b="0" i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стр.148 </a:t>
                      </a:r>
                      <a:r>
                        <a:rPr lang="ru-RU" sz="2000" b="0" i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200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«В </a:t>
                      </a:r>
                      <a:r>
                        <a:rPr lang="ru-RU" sz="2000" b="0" i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каждом из поступков Катерины можно отыскать привлекательную сторону; Добролюбов отыскал эти стороны, сложил их вместе, составил из них идеальный образ, увидел вследствие этого «луч света в темном царстве» и, как человек, полный любви, обрадовался этому лучу чистою и светлою радостью гражданина и </a:t>
                      </a:r>
                      <a:r>
                        <a:rPr lang="ru-RU" sz="2000" b="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поэта»</a:t>
                      </a:r>
                      <a:r>
                        <a:rPr lang="ru-RU" sz="2000" b="0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r>
                        <a:rPr lang="ru-RU" sz="2000" b="0" i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(стр.28)</a:t>
                      </a:r>
                      <a:endParaRPr lang="ru-RU" sz="2000" i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409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477175"/>
              </p:ext>
            </p:extLst>
          </p:nvPr>
        </p:nvGraphicFramePr>
        <p:xfrm>
          <a:off x="539552" y="692696"/>
          <a:ext cx="8229600" cy="5510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Добролюбов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Писарев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65647">
                <a:tc>
                  <a:txBody>
                    <a:bodyPr/>
                    <a:lstStyle/>
                    <a:p>
                      <a:r>
                        <a:rPr lang="ru-RU" sz="2000" b="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«Русская </a:t>
                      </a:r>
                      <a:r>
                        <a:rPr lang="ru-RU" sz="2000" b="0" i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жизнь дошла, наконец, до того, что добровольные и почтенные, но слабые и безличные существа не удовлетворяют общественного сознания и признаются никуда не годными. Почувствовалась неотлагательная потребность в людях, хоть бы и менее прекрасных, но более деятельных и </a:t>
                      </a:r>
                      <a:r>
                        <a:rPr lang="ru-RU" sz="2000" b="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энергичных».</a:t>
                      </a:r>
                    </a:p>
                    <a:p>
                      <a:endParaRPr lang="ru-RU" sz="2000" b="0" i="1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r>
                        <a:rPr lang="ru-RU" sz="2000" b="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(стр. 100)</a:t>
                      </a:r>
                      <a:endParaRPr lang="ru-RU" sz="2000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1" dirty="0" smtClean="0"/>
                        <a:t>«</a:t>
                      </a:r>
                      <a:r>
                        <a:rPr kumimoji="0" lang="ru-RU" sz="20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Добролюбов спросил бы самого себя: как мог сложиться этот светлый образ? Чтобы ответить себе на этот вопрос, он проследил бы жизнь Катерины с самого детства &lt;…&gt;; он увидел бы, что воспитание и жизнь не могли дать Катерине ни твердого характера, ни развитого ума; тогда он еще раз взглянул бы на те факты, &lt;…&gt; вся личность Катерины представилась бы ему в совершенно другом свете</a:t>
                      </a:r>
                      <a:r>
                        <a:rPr lang="ru-RU" sz="2000" i="1" dirty="0" smtClean="0"/>
                        <a:t>…»</a:t>
                      </a:r>
                    </a:p>
                    <a:p>
                      <a:r>
                        <a:rPr lang="ru-RU" sz="2000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000" i="1" dirty="0" smtClean="0">
                          <a:solidFill>
                            <a:schemeClr val="bg1"/>
                          </a:solidFill>
                        </a:rPr>
                        <a:t>(стр.28)</a:t>
                      </a:r>
                      <a:endParaRPr lang="ru-RU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375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776628"/>
              </p:ext>
            </p:extLst>
          </p:nvPr>
        </p:nvGraphicFramePr>
        <p:xfrm>
          <a:off x="467544" y="476672"/>
          <a:ext cx="8229600" cy="5488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Добролюбов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Писарев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08354">
                <a:tc>
                  <a:txBody>
                    <a:bodyPr/>
                    <a:lstStyle/>
                    <a:p>
                      <a:r>
                        <a:rPr lang="ru-RU" sz="2000" i="1" dirty="0" smtClean="0"/>
                        <a:t>« … я был не </a:t>
                      </a:r>
                      <a:r>
                        <a:rPr lang="ru-RU" sz="2000" i="1" dirty="0"/>
                        <a:t>так понят </a:t>
                      </a:r>
                      <a:r>
                        <a:rPr lang="ru-RU" sz="2000" i="1" dirty="0" smtClean="0"/>
                        <a:t>.. и в «Грозе» выражен </a:t>
                      </a:r>
                      <a:r>
                        <a:rPr lang="ru-RU" sz="2000" i="1" dirty="0"/>
                        <a:t>русский сильный </a:t>
                      </a:r>
                      <a:r>
                        <a:rPr lang="ru-RU" sz="2000" i="1" dirty="0" smtClean="0"/>
                        <a:t>характер.  Он </a:t>
                      </a:r>
                      <a:r>
                        <a:rPr lang="ru-RU" sz="2000" i="1" dirty="0"/>
                        <a:t>прежде всего поражает нас своею противоположностью всяким </a:t>
                      </a:r>
                      <a:r>
                        <a:rPr lang="ru-RU" sz="2000" i="1" dirty="0" err="1"/>
                        <a:t>самодурным</a:t>
                      </a:r>
                      <a:r>
                        <a:rPr lang="ru-RU" sz="2000" i="1" dirty="0"/>
                        <a:t> </a:t>
                      </a:r>
                      <a:r>
                        <a:rPr lang="ru-RU" sz="2000" i="1" dirty="0" smtClean="0"/>
                        <a:t>началам»</a:t>
                      </a:r>
                      <a:r>
                        <a:rPr lang="ru-RU" sz="2000" i="1" baseline="0" dirty="0" smtClean="0"/>
                        <a:t> </a:t>
                      </a:r>
                    </a:p>
                    <a:p>
                      <a:r>
                        <a:rPr lang="ru-RU" sz="2000" i="1" baseline="0" dirty="0" smtClean="0"/>
                        <a:t>(стр.103)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1" dirty="0" smtClean="0"/>
                        <a:t>«Воспитание </a:t>
                      </a:r>
                      <a:r>
                        <a:rPr lang="ru-RU" sz="2000" i="1" dirty="0"/>
                        <a:t>и жизнь не могли дать Катерине ни твердого характера, ни развитого ума… Только живая и самостоятельная деятельность мысли, только прочные и положительные знания обновляют жизнь, разгоняют темноту, уничтожают глупые пороки и глупые </a:t>
                      </a:r>
                      <a:r>
                        <a:rPr lang="ru-RU" sz="2000" i="1" dirty="0" smtClean="0"/>
                        <a:t>добродетели»</a:t>
                      </a:r>
                      <a:r>
                        <a:rPr lang="ru-RU" sz="2000" i="1" baseline="0" dirty="0" smtClean="0"/>
                        <a:t> (стр.28)</a:t>
                      </a:r>
                      <a:endParaRPr lang="ru-RU" sz="20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518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036609"/>
              </p:ext>
            </p:extLst>
          </p:nvPr>
        </p:nvGraphicFramePr>
        <p:xfrm>
          <a:off x="467544" y="404664"/>
          <a:ext cx="8229600" cy="5311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Добролюбов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Писарев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65639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2000" i="1" dirty="0" smtClean="0"/>
                        <a:t>«Очевидно</a:t>
                      </a:r>
                      <a:r>
                        <a:rPr lang="ru-RU" sz="2000" i="1" dirty="0"/>
                        <a:t>, что характеры, сильные одной логической стороной, должны развиваться очень убого и иметь весьма слабое влияние на жизненную деятельность там, где всею жизнью управляет не логика, а чистейший произвол</a:t>
                      </a:r>
                      <a:r>
                        <a:rPr lang="ru-RU" sz="2000" i="1" dirty="0" smtClean="0"/>
                        <a:t>…»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2000" i="1" dirty="0" smtClean="0"/>
                        <a:t>(стр.104)</a:t>
                      </a:r>
                      <a:endParaRPr lang="ru-RU" sz="2000" i="1" dirty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2000" i="1" dirty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2000" i="1" dirty="0" smtClean="0">
                          <a:solidFill>
                            <a:schemeClr val="bg1"/>
                          </a:solidFill>
                        </a:rPr>
                        <a:t>«Напротив</a:t>
                      </a:r>
                      <a:r>
                        <a:rPr lang="ru-RU" sz="2000" i="1" dirty="0">
                          <a:solidFill>
                            <a:schemeClr val="bg1"/>
                          </a:solidFill>
                        </a:rPr>
                        <a:t>, это характер по преимуществу любящий, </a:t>
                      </a:r>
                      <a:r>
                        <a:rPr lang="ru-RU" sz="2000" i="1" dirty="0" smtClean="0">
                          <a:solidFill>
                            <a:schemeClr val="bg1"/>
                          </a:solidFill>
                        </a:rPr>
                        <a:t>идеальный»</a:t>
                      </a:r>
                      <a:endParaRPr lang="ru-RU" sz="2000" i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1" dirty="0" smtClean="0"/>
                        <a:t>(стр.114)</a:t>
                      </a:r>
                      <a:endParaRPr lang="ru-RU" sz="2000" i="1" dirty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«Вся жизнь Катерины состоит из постоянных внутренних  противоречий;  она ежеминутно кидается из одной крайности в другую; она сегодня раскаивается  в том, что делала вчера, и между тем сама не знает, что будет  делать  завтра…»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i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(стр.29)</a:t>
                      </a:r>
                      <a:endParaRPr lang="ru-RU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0" lang="ru-RU" sz="1800" i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«..Добролюбов ошибся в оценке  одного  женского характера».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(стр.29)</a:t>
                      </a:r>
                      <a:endParaRPr lang="ru-RU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0" lang="ru-RU" sz="18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2919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69255"/>
              </p:ext>
            </p:extLst>
          </p:nvPr>
        </p:nvGraphicFramePr>
        <p:xfrm>
          <a:off x="395536" y="332656"/>
          <a:ext cx="8229600" cy="6339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6136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Добролюбов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Писарев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75342">
                <a:tc>
                  <a:txBody>
                    <a:bodyPr/>
                    <a:lstStyle/>
                    <a:p>
                      <a:r>
                        <a:rPr lang="ru-RU" sz="2000" i="1" dirty="0" smtClean="0"/>
                        <a:t>«Прежде </a:t>
                      </a:r>
                      <a:r>
                        <a:rPr lang="ru-RU" sz="2000" i="1" dirty="0"/>
                        <a:t>всего вас поражает необыкновенная своеобразность этого характера. Ничего нет в нем внешнего, чужого, а – все выходит как-то изнутри его; всякое впечатление перерабатывается в нем и затем срастается с ним </a:t>
                      </a:r>
                      <a:r>
                        <a:rPr lang="ru-RU" sz="2000" i="1" dirty="0" smtClean="0"/>
                        <a:t>органически».</a:t>
                      </a:r>
                    </a:p>
                    <a:p>
                      <a:r>
                        <a:rPr lang="ru-RU" sz="2000" i="1" dirty="0" smtClean="0"/>
                        <a:t>(стр.113)</a:t>
                      </a:r>
                      <a:endParaRPr lang="ru-RU" sz="2000" i="1" dirty="0"/>
                    </a:p>
                    <a:p>
                      <a:r>
                        <a:rPr lang="ru-RU" sz="2000" i="1" dirty="0" smtClean="0">
                          <a:solidFill>
                            <a:schemeClr val="bg1"/>
                          </a:solidFill>
                        </a:rPr>
                        <a:t>«Всякий </a:t>
                      </a:r>
                      <a:r>
                        <a:rPr lang="ru-RU" sz="2000" i="1" dirty="0">
                          <a:solidFill>
                            <a:schemeClr val="bg1"/>
                          </a:solidFill>
                        </a:rPr>
                        <a:t>внешний диссонанс она старается согласить с гармонией своей души, всякий недостаток покрывает из полноты своих внутренних сил… Вот почему она старается все осмыслить и облагородить в своем </a:t>
                      </a:r>
                      <a:r>
                        <a:rPr lang="ru-RU" sz="2000" i="1" dirty="0" smtClean="0">
                          <a:solidFill>
                            <a:schemeClr val="bg1"/>
                          </a:solidFill>
                        </a:rPr>
                        <a:t>воображении»</a:t>
                      </a:r>
                    </a:p>
                    <a:p>
                      <a:r>
                        <a:rPr lang="ru-RU" sz="2000" i="1" dirty="0" smtClean="0">
                          <a:solidFill>
                            <a:schemeClr val="bg1"/>
                          </a:solidFill>
                        </a:rPr>
                        <a:t>(стр.</a:t>
                      </a:r>
                      <a:r>
                        <a:rPr lang="ru-RU" sz="2000" i="1" baseline="0" dirty="0" smtClean="0">
                          <a:solidFill>
                            <a:schemeClr val="bg1"/>
                          </a:solidFill>
                        </a:rPr>
                        <a:t> 114)</a:t>
                      </a:r>
                      <a:endParaRPr lang="ru-RU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1" dirty="0" smtClean="0"/>
                        <a:t>«Во </a:t>
                      </a:r>
                      <a:r>
                        <a:rPr lang="ru-RU" sz="2000" i="1" dirty="0"/>
                        <a:t>всех поступках и ощущениях Катерины заметна прежде всего резкая несоразмерность между причинами и следствиями. Каждое внешнее впечатление потрясает весь ее </a:t>
                      </a:r>
                      <a:r>
                        <a:rPr lang="ru-RU" sz="2000" i="1" dirty="0" smtClean="0"/>
                        <a:t>организм».</a:t>
                      </a:r>
                      <a:endParaRPr lang="ru-RU" sz="2000" i="1" dirty="0"/>
                    </a:p>
                    <a:p>
                      <a:endParaRPr lang="ru-RU" sz="2000" i="1" dirty="0" smtClean="0"/>
                    </a:p>
                    <a:p>
                      <a:r>
                        <a:rPr lang="ru-RU" sz="2000" i="1" dirty="0" smtClean="0"/>
                        <a:t>(стр.28)</a:t>
                      </a:r>
                      <a:endParaRPr lang="ru-RU" sz="2000" i="1" dirty="0"/>
                    </a:p>
                    <a:p>
                      <a:endParaRPr lang="ru-RU" sz="2000" i="1" dirty="0"/>
                    </a:p>
                    <a:p>
                      <a:endParaRPr lang="ru-RU" sz="20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232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lvl="0" indent="0">
              <a:spcBef>
                <a:spcPts val="560"/>
              </a:spcBef>
              <a:buNone/>
            </a:pPr>
            <a:r>
              <a:rPr lang="ru-RU" sz="4000" dirty="0"/>
              <a:t>- Вспомните, какие события в жизни драматурга А.Н. Островского  предшествовали созданию драмы «Гроза»?</a:t>
            </a:r>
          </a:p>
          <a:p>
            <a:pPr marL="0" lvl="0" indent="0">
              <a:spcBef>
                <a:spcPts val="56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113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1216589"/>
              </p:ext>
            </p:extLst>
          </p:nvPr>
        </p:nvGraphicFramePr>
        <p:xfrm>
          <a:off x="467544" y="332656"/>
          <a:ext cx="8229600" cy="6241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6860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Добролюбов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Писарев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92032"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solidFill>
                            <a:schemeClr val="bg1"/>
                          </a:solidFill>
                        </a:rPr>
                        <a:t>«То </a:t>
                      </a:r>
                      <a:r>
                        <a:rPr lang="ru-RU" sz="2000" i="1" dirty="0">
                          <a:solidFill>
                            <a:schemeClr val="bg1"/>
                          </a:solidFill>
                        </a:rPr>
                        <a:t>настроение, при котором, по выражению поэта, "</a:t>
                      </a:r>
                      <a:r>
                        <a:rPr lang="ru-RU" sz="2000" b="1" i="1" dirty="0">
                          <a:solidFill>
                            <a:schemeClr val="bg1"/>
                          </a:solidFill>
                        </a:rPr>
                        <a:t>весь мир мечтою благородной пред ним очищен и омыт</a:t>
                      </a:r>
                      <a:r>
                        <a:rPr lang="ru-RU" sz="2000" i="1" dirty="0">
                          <a:solidFill>
                            <a:schemeClr val="bg1"/>
                          </a:solidFill>
                        </a:rPr>
                        <a:t>", – это настроение до крайности не покидает </a:t>
                      </a:r>
                      <a:r>
                        <a:rPr lang="ru-RU" sz="2000" i="1" dirty="0" smtClean="0">
                          <a:solidFill>
                            <a:schemeClr val="bg1"/>
                          </a:solidFill>
                        </a:rPr>
                        <a:t>Катерину».</a:t>
                      </a:r>
                      <a:endParaRPr lang="ru-RU" sz="2000" i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2000" i="1" dirty="0" smtClean="0"/>
                        <a:t>(стр.114)</a:t>
                      </a:r>
                      <a:endParaRPr lang="ru-RU" sz="2000" i="1" dirty="0"/>
                    </a:p>
                    <a:p>
                      <a:r>
                        <a:rPr lang="ru-RU" sz="2000" i="1" dirty="0" smtClean="0"/>
                        <a:t>«В </a:t>
                      </a:r>
                      <a:r>
                        <a:rPr lang="ru-RU" sz="2000" i="1" dirty="0"/>
                        <a:t>Катерине мы видим протест против </a:t>
                      </a:r>
                      <a:r>
                        <a:rPr lang="ru-RU" sz="2000" i="1" dirty="0" err="1"/>
                        <a:t>кабановских</a:t>
                      </a:r>
                      <a:r>
                        <a:rPr lang="ru-RU" sz="2000" i="1" dirty="0"/>
                        <a:t> понятий о нравственности, протест, доведенный до конца, провозглашенный и под домашней пыткой, и над бездной, в которую бросилась бедная </a:t>
                      </a:r>
                      <a:r>
                        <a:rPr lang="ru-RU" sz="2000" i="1" dirty="0" smtClean="0"/>
                        <a:t>женщина».</a:t>
                      </a:r>
                    </a:p>
                    <a:p>
                      <a:r>
                        <a:rPr lang="ru-RU" sz="2000" i="1" dirty="0" smtClean="0"/>
                        <a:t>(стр.145)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«…необходимым  свойством  такого светлого явления должен быть сильный и  развитой  ум;  там,  где  нет  этого свойства, там не может быть и светлых явлений» </a:t>
                      </a:r>
                    </a:p>
                    <a:p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(стр.32)</a:t>
                      </a:r>
                      <a:endParaRPr lang="ru-RU" sz="2000" i="1" dirty="0"/>
                    </a:p>
                    <a:p>
                      <a:r>
                        <a:rPr lang="ru-RU" sz="2000" i="1" dirty="0" smtClean="0"/>
                        <a:t>«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Если  предполагаемая  светлая  личность  даст  таким   образом</a:t>
                      </a:r>
                    </a:p>
                    <a:p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обществу д</a:t>
                      </a:r>
                      <a:r>
                        <a:rPr kumimoji="0" lang="ru-RU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вух-трех молодых работников</a:t>
                      </a: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….- -  то неужели  вы  скажете,  что  такая  личность  ровно  ничего  не  сделала  для облегчения перехода к лучшим идеям и к более  сносным  условиям  жизни?</a:t>
                      </a:r>
                      <a:r>
                        <a:rPr lang="ru-RU" sz="2000" i="1" dirty="0" smtClean="0"/>
                        <a:t>»</a:t>
                      </a:r>
                    </a:p>
                    <a:p>
                      <a:r>
                        <a:rPr lang="ru-RU" sz="2000" i="1" dirty="0" smtClean="0"/>
                        <a:t>(стр.33)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502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7766104"/>
              </p:ext>
            </p:extLst>
          </p:nvPr>
        </p:nvGraphicFramePr>
        <p:xfrm>
          <a:off x="611560" y="404664"/>
          <a:ext cx="8229600" cy="6004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756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Добролюбов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Писарев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06604"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«Что </a:t>
                      </a:r>
                      <a:r>
                        <a:rPr lang="ru-RU" sz="2400" i="1" dirty="0"/>
                        <a:t>ей смерть? Все равно она не считает жизнью и то прозябание, которое выпало ей на долю в семье Кабановых… Конец этот кажется нам отрадным; легко понять почему: в нем дан страшный вызов </a:t>
                      </a:r>
                      <a:r>
                        <a:rPr lang="ru-RU" sz="2400" i="1" dirty="0" err="1"/>
                        <a:t>самодурной</a:t>
                      </a:r>
                      <a:r>
                        <a:rPr lang="ru-RU" sz="2400" i="1" dirty="0"/>
                        <a:t> силе, он говорит ей, что уже нельзя идти дальше, нельзя далее жить с ее насильственными, мертвящими </a:t>
                      </a:r>
                      <a:r>
                        <a:rPr lang="ru-RU" sz="2400" i="1" dirty="0" smtClean="0"/>
                        <a:t>порядками»</a:t>
                      </a:r>
                    </a:p>
                    <a:p>
                      <a:r>
                        <a:rPr lang="ru-RU" sz="2400" i="1" dirty="0" smtClean="0"/>
                        <a:t>(стр.112-113)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«Я со своей стороны, рискуя прогневать и читателя и вас, замечаю только, что вы принимаете синие пятна, называемые фонарями, за настоящее освещение»</a:t>
                      </a:r>
                    </a:p>
                    <a:p>
                      <a:r>
                        <a:rPr lang="ru-RU" sz="2400" i="1" dirty="0" smtClean="0"/>
                        <a:t>(стр.36)</a:t>
                      </a:r>
                      <a:endParaRPr lang="ru-RU" sz="2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2519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 по таблице: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91264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Драма Островского «Гроза» своим появлением вызвала множество неоднозначных оценок.</a:t>
            </a:r>
            <a:r>
              <a:rPr lang="ru-RU" b="1" dirty="0"/>
              <a:t> </a:t>
            </a:r>
            <a:r>
              <a:rPr lang="ru-RU" dirty="0"/>
              <a:t>Особенно это касалось трактовки образа Катерины Кабановой, девушки с горячим сердцем. Одни критики воспринимали ее как героиню, </a:t>
            </a:r>
            <a:r>
              <a:rPr lang="ru-RU" dirty="0" smtClean="0"/>
              <a:t> другие </a:t>
            </a:r>
            <a:r>
              <a:rPr lang="ru-RU" dirty="0"/>
              <a:t>считали, что без достаточно развитого ума Катерина не способна стать «лучом света», это всего лишь «привлекательная иллюзия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i="1" dirty="0" smtClean="0"/>
              <a:t>Нам </a:t>
            </a:r>
            <a:r>
              <a:rPr lang="ru-RU" i="1" dirty="0"/>
              <a:t>представляется, что каждый критик по-своему прав. </a:t>
            </a:r>
            <a:r>
              <a:rPr lang="ru-RU" i="1" dirty="0" smtClean="0"/>
              <a:t>Многие </a:t>
            </a:r>
            <a:r>
              <a:rPr lang="ru-RU" i="1" dirty="0"/>
              <a:t>критики отметили мир живых, «существующих на каждом шагу личностей», отметили язык «художественно верный».</a:t>
            </a:r>
          </a:p>
        </p:txBody>
      </p:sp>
    </p:spTree>
    <p:extLst>
      <p:ext uri="{BB962C8B-B14F-4D97-AF65-F5344CB8AC3E}">
        <p14:creationId xmlns:p14="http://schemas.microsoft.com/office/powerpoint/2010/main" val="1301623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48"/>
          </a:xfrm>
        </p:spPr>
        <p:txBody>
          <a:bodyPr>
            <a:normAutofit/>
          </a:bodyPr>
          <a:lstStyle/>
          <a:p>
            <a:r>
              <a:rPr lang="ru-RU" dirty="0"/>
              <a:t>Что затрудняло чтение статьи? </a:t>
            </a:r>
          </a:p>
          <a:p>
            <a:r>
              <a:rPr lang="ru-RU" dirty="0" smtClean="0"/>
              <a:t>Повлияли ли исторические </a:t>
            </a:r>
            <a:r>
              <a:rPr lang="ru-RU" dirty="0"/>
              <a:t>условия </a:t>
            </a:r>
            <a:r>
              <a:rPr lang="ru-RU" dirty="0" smtClean="0"/>
              <a:t>на содержание  </a:t>
            </a:r>
            <a:r>
              <a:rPr lang="ru-RU" dirty="0"/>
              <a:t>критических отзывов на появление  драмы «Гроза</a:t>
            </a:r>
            <a:r>
              <a:rPr lang="ru-RU" dirty="0" smtClean="0"/>
              <a:t>»?</a:t>
            </a:r>
            <a:endParaRPr lang="ru-RU" dirty="0"/>
          </a:p>
          <a:p>
            <a:r>
              <a:rPr lang="ru-RU" dirty="0" smtClean="0"/>
              <a:t>Поразмышляйте, </a:t>
            </a:r>
            <a:r>
              <a:rPr lang="ru-RU" dirty="0"/>
              <a:t>как изученный источник  помогает понять связь исторических  общественные явлений и </a:t>
            </a:r>
            <a:r>
              <a:rPr lang="ru-RU" dirty="0" smtClean="0"/>
              <a:t>литературы?</a:t>
            </a:r>
            <a:endParaRPr lang="ru-RU" dirty="0"/>
          </a:p>
          <a:p>
            <a:r>
              <a:rPr lang="ru-RU" dirty="0" smtClean="0"/>
              <a:t>Как  </a:t>
            </a:r>
            <a:r>
              <a:rPr lang="ru-RU" dirty="0"/>
              <a:t>вы считаете, влияют  ли труды литературных критиков на  восприятие читателями/зрителями того или иного произведения искусства?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0510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Добролюбов Н. 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616"/>
          </a:xfrm>
        </p:spPr>
        <p:txBody>
          <a:bodyPr/>
          <a:lstStyle/>
          <a:p>
            <a:pPr marL="137160" indent="0">
              <a:buNone/>
            </a:pPr>
            <a:r>
              <a:rPr lang="ru-RU" dirty="0" smtClean="0"/>
              <a:t>«Критик </a:t>
            </a:r>
            <a:r>
              <a:rPr lang="ru-RU" dirty="0"/>
              <a:t>говорит свое мнение, нравится или не нравится ему вещь; и так как предполагается, что он не пустозвон, а человек рассудительный, то он и старается представить резоны, почему он считает одно хорошим, а другое дурным. Он не считает своего мнения решительным приговором, обязательным для всех; если уж брать сравнение из юридической сферы, то он скорее адвокат, нежели </a:t>
            </a:r>
            <a:r>
              <a:rPr lang="ru-RU" dirty="0" smtClean="0"/>
              <a:t>судья» (ст. «Луч света в темном царстве»)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24641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Написать сочинение – рассуждение на тему «Катерина -  «луч света в темном царстве»»…? </a:t>
            </a:r>
          </a:p>
          <a:p>
            <a:r>
              <a:rPr lang="ru-RU" dirty="0"/>
              <a:t>В качестве </a:t>
            </a:r>
            <a:r>
              <a:rPr lang="ru-RU" dirty="0" smtClean="0"/>
              <a:t>аргументов привести 2 цитаты </a:t>
            </a:r>
            <a:r>
              <a:rPr lang="ru-RU" dirty="0"/>
              <a:t>из статьи того критика, чья точка зрения вам наиболее </a:t>
            </a:r>
            <a:r>
              <a:rPr lang="ru-RU" dirty="0" smtClean="0"/>
              <a:t>близкой (объем не менее 150 слов)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34720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348880"/>
            <a:ext cx="8229600" cy="1143000"/>
          </a:xfrm>
        </p:spPr>
        <p:txBody>
          <a:bodyPr/>
          <a:lstStyle/>
          <a:p>
            <a:r>
              <a:rPr lang="ru-RU" smtClean="0"/>
              <a:t>Спасибо за работу!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478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«Давний, давний спор»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/>
              <a:t>(пьеса </a:t>
            </a:r>
            <a:r>
              <a:rPr lang="ru-RU" sz="2700" b="1" dirty="0"/>
              <a:t>А. Н. Островского «Гроза» в оценке </a:t>
            </a:r>
            <a:r>
              <a:rPr lang="ru-RU" sz="2700" b="1" dirty="0" smtClean="0"/>
              <a:t>критики)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Урок литературы в 10б классе (с использованием ресурсов удалённого читального  зала Президентской библиотеки им. Б. Н. Ельцина</a:t>
            </a:r>
          </a:p>
          <a:p>
            <a:r>
              <a:rPr lang="ru-RU" dirty="0" smtClean="0"/>
              <a:t>13.12.2019</a:t>
            </a:r>
          </a:p>
          <a:p>
            <a:r>
              <a:rPr lang="ru-RU" dirty="0" smtClean="0"/>
              <a:t>Учитель:  С. А. Вдович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8641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Цель урока:	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используя </a:t>
            </a:r>
            <a:r>
              <a:rPr lang="ru-RU" dirty="0"/>
              <a:t>ресурсы ЧЗ ПБ, рассмотреть интерпретацию произведения в критической литературе;</a:t>
            </a:r>
          </a:p>
          <a:p>
            <a:pPr lvl="0"/>
            <a:r>
              <a:rPr lang="ru-RU" dirty="0"/>
              <a:t>сопоставить противоположные мнения (Добролюбов - Писарев), </a:t>
            </a:r>
            <a:r>
              <a:rPr lang="ru-RU" dirty="0" smtClean="0"/>
              <a:t>попытаться  </a:t>
            </a:r>
            <a:r>
              <a:rPr lang="ru-RU" dirty="0"/>
              <a:t>понять суть несогласия между двумя великими </a:t>
            </a:r>
            <a:r>
              <a:rPr lang="ru-RU" dirty="0" smtClean="0"/>
              <a:t>критиками на основе изучения отдельных положений </a:t>
            </a:r>
            <a:r>
              <a:rPr lang="ru-RU" dirty="0"/>
              <a:t>статей </a:t>
            </a:r>
            <a:r>
              <a:rPr lang="ru-RU" dirty="0" err="1"/>
              <a:t>Н.А.Добролюбова</a:t>
            </a:r>
            <a:r>
              <a:rPr lang="ru-RU" dirty="0"/>
              <a:t> “Луч света в темном царстве” и </a:t>
            </a:r>
            <a:r>
              <a:rPr lang="ru-RU" dirty="0" err="1"/>
              <a:t>Д.И.Писарева</a:t>
            </a:r>
            <a:r>
              <a:rPr lang="ru-RU" dirty="0"/>
              <a:t> “Мотивы русской драмы”.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442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Мнение  некоторых критиков – современников Островского о пьесе «Гроза»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ru-RU" u="sng" dirty="0"/>
              <a:t>А. </a:t>
            </a:r>
            <a:r>
              <a:rPr lang="ru-RU" u="sng" dirty="0" err="1" smtClean="0"/>
              <a:t>Пальховский</a:t>
            </a:r>
            <a:r>
              <a:rPr lang="ru-RU" u="sng" dirty="0" smtClean="0"/>
              <a:t>. </a:t>
            </a:r>
          </a:p>
          <a:p>
            <a:pPr marL="0" indent="0">
              <a:buNone/>
            </a:pPr>
            <a:r>
              <a:rPr lang="ru-RU" b="1" i="1" dirty="0" smtClean="0"/>
              <a:t>"</a:t>
            </a:r>
            <a:r>
              <a:rPr lang="ru-RU" b="1" i="1" dirty="0"/>
              <a:t>Гроза". Драма А. Н. Островского", журнал "Московский вестник", 1859 г., № </a:t>
            </a:r>
            <a:r>
              <a:rPr lang="ru-RU" b="1" i="1" dirty="0" smtClean="0"/>
              <a:t>49</a:t>
            </a:r>
          </a:p>
          <a:p>
            <a:pPr marL="0" indent="0">
              <a:buNone/>
            </a:pPr>
            <a:endParaRPr lang="ru-RU" b="1" i="1" dirty="0"/>
          </a:p>
          <a:p>
            <a:pPr marL="0" indent="0">
              <a:buNone/>
            </a:pPr>
            <a:r>
              <a:rPr lang="ru-RU" u="sng" dirty="0"/>
              <a:t>Н. Ф. Павлов</a:t>
            </a:r>
            <a:r>
              <a:rPr lang="ru-RU" dirty="0"/>
              <a:t>: </a:t>
            </a:r>
          </a:p>
          <a:p>
            <a:pPr marL="0" indent="0">
              <a:buNone/>
            </a:pPr>
            <a:r>
              <a:rPr lang="ru-RU" b="1" i="1" dirty="0" err="1" smtClean="0"/>
              <a:t>Ст."</a:t>
            </a:r>
            <a:r>
              <a:rPr lang="ru-RU" b="1" i="1" dirty="0" err="1"/>
              <a:t>Гроза</a:t>
            </a:r>
            <a:r>
              <a:rPr lang="ru-RU" b="1" i="1" dirty="0"/>
              <a:t>", газета "Наше время", 1860 г., №1</a:t>
            </a:r>
          </a:p>
        </p:txBody>
      </p:sp>
    </p:spTree>
    <p:extLst>
      <p:ext uri="{BB962C8B-B14F-4D97-AF65-F5344CB8AC3E}">
        <p14:creationId xmlns:p14="http://schemas.microsoft.com/office/powerpoint/2010/main" val="3454291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Мнение  некоторых критиков – современников Островского о пьесе «Гроза»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>
              <a:buNone/>
            </a:pPr>
            <a:r>
              <a:rPr lang="ru-RU" u="sng" dirty="0"/>
              <a:t>А. </a:t>
            </a:r>
            <a:r>
              <a:rPr lang="ru-RU" u="sng" dirty="0" smtClean="0"/>
              <a:t>Григорьев</a:t>
            </a:r>
          </a:p>
          <a:p>
            <a:pPr marL="0" indent="0">
              <a:buNone/>
            </a:pPr>
            <a:r>
              <a:rPr lang="ru-RU" b="1" i="1" dirty="0" smtClean="0"/>
              <a:t>"</a:t>
            </a:r>
            <a:r>
              <a:rPr lang="ru-RU" b="1" i="1" dirty="0"/>
              <a:t>После «Грозы» Островского", журнал "Русский мир", 1860 г., №</a:t>
            </a:r>
            <a:r>
              <a:rPr lang="ru-RU" b="1" i="1" dirty="0" smtClean="0"/>
              <a:t>5</a:t>
            </a:r>
          </a:p>
          <a:p>
            <a:pPr marL="0" indent="0">
              <a:buNone/>
            </a:pPr>
            <a:endParaRPr lang="ru-RU" b="1" i="1" dirty="0"/>
          </a:p>
          <a:p>
            <a:pPr marL="0" indent="0">
              <a:buNone/>
            </a:pPr>
            <a:r>
              <a:rPr lang="ru-RU" u="sng" dirty="0"/>
              <a:t>И. И. </a:t>
            </a:r>
            <a:r>
              <a:rPr lang="ru-RU" u="sng" dirty="0" smtClean="0"/>
              <a:t>Панаев</a:t>
            </a:r>
            <a:endParaRPr lang="ru-RU" u="sng" dirty="0"/>
          </a:p>
          <a:p>
            <a:pPr marL="0" indent="0">
              <a:buNone/>
            </a:pPr>
            <a:r>
              <a:rPr lang="ru-RU" b="1" i="1" dirty="0" smtClean="0"/>
              <a:t>«</a:t>
            </a:r>
            <a:r>
              <a:rPr lang="ru-RU" b="1" i="1" dirty="0"/>
              <a:t>Заметки Нового поэта» о «Грозе»", журнал «Современник», 1859 г. №12</a:t>
            </a:r>
          </a:p>
        </p:txBody>
      </p:sp>
    </p:spTree>
    <p:extLst>
      <p:ext uri="{BB962C8B-B14F-4D97-AF65-F5344CB8AC3E}">
        <p14:creationId xmlns:p14="http://schemas.microsoft.com/office/powerpoint/2010/main" val="2952131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Мнение  некоторых критиков – современников Островского о пьесе «Гроза»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8229600" cy="3993307"/>
          </a:xfrm>
        </p:spPr>
        <p:txBody>
          <a:bodyPr/>
          <a:lstStyle/>
          <a:p>
            <a:pPr marL="0" indent="0">
              <a:buNone/>
            </a:pPr>
            <a:r>
              <a:rPr lang="ru-RU" u="sng" dirty="0"/>
              <a:t>E. Н. </a:t>
            </a:r>
            <a:r>
              <a:rPr lang="ru-RU" u="sng" dirty="0" err="1" smtClean="0"/>
              <a:t>Эдельсон</a:t>
            </a:r>
            <a:endParaRPr lang="ru-RU" u="sng" dirty="0" smtClean="0"/>
          </a:p>
          <a:p>
            <a:pPr marL="0" indent="0">
              <a:buNone/>
            </a:pPr>
            <a:r>
              <a:rPr lang="ru-RU" b="1" i="1" dirty="0" smtClean="0"/>
              <a:t>Журнал  "Библиотека </a:t>
            </a:r>
            <a:r>
              <a:rPr lang="ru-RU" b="1" i="1" dirty="0"/>
              <a:t>для чтения, 1864 г., №</a:t>
            </a:r>
            <a:r>
              <a:rPr lang="ru-RU" b="1" i="1" dirty="0" smtClean="0"/>
              <a:t>1</a:t>
            </a:r>
            <a:endParaRPr lang="ru-RU" b="1" i="1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u="sng" dirty="0" smtClean="0"/>
              <a:t>П</a:t>
            </a:r>
            <a:r>
              <a:rPr lang="ru-RU" u="sng" dirty="0"/>
              <a:t>. И. </a:t>
            </a:r>
            <a:r>
              <a:rPr lang="ru-RU" u="sng" dirty="0" smtClean="0"/>
              <a:t>Мельников-Печерский </a:t>
            </a:r>
          </a:p>
          <a:p>
            <a:pPr marL="0" indent="0">
              <a:buNone/>
            </a:pPr>
            <a:r>
              <a:rPr lang="ru-RU" b="1" i="1" dirty="0" smtClean="0"/>
              <a:t>Газета "Северная </a:t>
            </a:r>
            <a:r>
              <a:rPr lang="ru-RU" b="1" i="1" dirty="0"/>
              <a:t>пчела", 1860 г., №41</a:t>
            </a:r>
          </a:p>
        </p:txBody>
      </p:sp>
    </p:spTree>
    <p:extLst>
      <p:ext uri="{BB962C8B-B14F-4D97-AF65-F5344CB8AC3E}">
        <p14:creationId xmlns:p14="http://schemas.microsoft.com/office/powerpoint/2010/main" val="28267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Мнение  некоторых критиков – современников Островского о пьесе «Гроза»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445624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/>
              <a:t>М. М. </a:t>
            </a:r>
            <a:r>
              <a:rPr lang="ru-RU" u="sng" dirty="0" smtClean="0"/>
              <a:t>Достоевский </a:t>
            </a:r>
          </a:p>
          <a:p>
            <a:pPr marL="0" indent="0">
              <a:buNone/>
            </a:pPr>
            <a:r>
              <a:rPr lang="ru-RU" b="1" i="1" dirty="0" smtClean="0"/>
              <a:t>"«</a:t>
            </a:r>
            <a:r>
              <a:rPr lang="ru-RU" b="1" i="1" dirty="0"/>
              <a:t>Гроза». Драма в пяти действиях А. Н. </a:t>
            </a:r>
            <a:r>
              <a:rPr lang="ru-RU" b="1" i="1" dirty="0" smtClean="0"/>
              <a:t>Островского", </a:t>
            </a:r>
            <a:r>
              <a:rPr lang="ru-RU" b="1" i="1" dirty="0"/>
              <a:t>"Светоч", 1860 г. №</a:t>
            </a:r>
            <a:r>
              <a:rPr lang="ru-RU" b="1" i="1" dirty="0" smtClean="0"/>
              <a:t>3</a:t>
            </a:r>
          </a:p>
          <a:p>
            <a:pPr marL="0" indent="0">
              <a:buNone/>
            </a:pPr>
            <a:endParaRPr lang="ru-RU" b="1" i="1" dirty="0"/>
          </a:p>
          <a:p>
            <a:pPr marL="0" indent="0">
              <a:buNone/>
            </a:pPr>
            <a:r>
              <a:rPr lang="ru-RU" dirty="0"/>
              <a:t>А.М. </a:t>
            </a:r>
            <a:r>
              <a:rPr lang="ru-RU" dirty="0" err="1" smtClean="0"/>
              <a:t>Скабичевский</a:t>
            </a:r>
            <a:endParaRPr lang="ru-RU" dirty="0" smtClean="0"/>
          </a:p>
          <a:p>
            <a:pPr marL="0" indent="0">
              <a:buNone/>
            </a:pPr>
            <a:r>
              <a:rPr lang="ru-RU" b="1" i="1" dirty="0" smtClean="0"/>
              <a:t>Кн. </a:t>
            </a:r>
            <a:r>
              <a:rPr lang="ru-RU" b="1" i="1" dirty="0"/>
              <a:t>"История новейшей русской литературы. (1848-1890)", Санкт-Петербург, 1891 г</a:t>
            </a:r>
          </a:p>
        </p:txBody>
      </p:sp>
    </p:spTree>
    <p:extLst>
      <p:ext uri="{BB962C8B-B14F-4D97-AF65-F5344CB8AC3E}">
        <p14:creationId xmlns:p14="http://schemas.microsoft.com/office/powerpoint/2010/main" val="889072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Мнение  некоторых критиков – современников Островского о пьесе «Гроза»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ru-RU" u="sng" dirty="0"/>
              <a:t>М. И. </a:t>
            </a:r>
            <a:r>
              <a:rPr lang="ru-RU" u="sng" dirty="0" smtClean="0"/>
              <a:t>Писарев </a:t>
            </a:r>
          </a:p>
          <a:p>
            <a:pPr marL="0" indent="0">
              <a:buNone/>
            </a:pPr>
            <a:r>
              <a:rPr lang="ru-RU" b="1" i="1" dirty="0" smtClean="0"/>
              <a:t>"«</a:t>
            </a:r>
            <a:r>
              <a:rPr lang="ru-RU" b="1" i="1" dirty="0"/>
              <a:t>Гроза». Драма А. Н. Островского", газета "Оберточный листок", 1860 г., 11 и 18 </a:t>
            </a:r>
            <a:r>
              <a:rPr lang="ru-RU" b="1" i="1" dirty="0" smtClean="0"/>
              <a:t>мая</a:t>
            </a:r>
          </a:p>
          <a:p>
            <a:pPr marL="0" indent="0">
              <a:buNone/>
            </a:pPr>
            <a:endParaRPr lang="ru-RU" b="1" i="1" dirty="0"/>
          </a:p>
          <a:p>
            <a:pPr marL="0" indent="0">
              <a:buNone/>
            </a:pP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4109179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405</TotalTime>
  <Words>1524</Words>
  <Application>Microsoft Office PowerPoint</Application>
  <PresentationFormat>Экран (4:3)</PresentationFormat>
  <Paragraphs>129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Апекс</vt:lpstr>
      <vt:lpstr>Презентация PowerPoint</vt:lpstr>
      <vt:lpstr>Презентация PowerPoint</vt:lpstr>
      <vt:lpstr>«Давний, давний спор»  (пьеса А. Н. Островского «Гроза» в оценке критики) </vt:lpstr>
      <vt:lpstr>Цель урока:  </vt:lpstr>
      <vt:lpstr>Мнение  некоторых критиков – современников Островского о пьесе «Гроза»</vt:lpstr>
      <vt:lpstr>Мнение  некоторых критиков – современников Островского о пьесе «Гроза»</vt:lpstr>
      <vt:lpstr>Мнение  некоторых критиков – современников Островского о пьесе «Гроза»</vt:lpstr>
      <vt:lpstr>Мнение  некоторых критиков – современников Островского о пьесе «Гроза»</vt:lpstr>
      <vt:lpstr>Мнение  некоторых критиков – современников Островского о пьесе «Гроза»</vt:lpstr>
      <vt:lpstr>Презентация PowerPoint</vt:lpstr>
      <vt:lpstr>Задание:</vt:lpstr>
      <vt:lpstr>Презентация PowerPoint</vt:lpstr>
      <vt:lpstr>Презентация PowerPoint</vt:lpstr>
      <vt:lpstr>Презентация PowerPoint</vt:lpstr>
      <vt:lpstr>Примерное содержание сравнительной таблицы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 по таблице:</vt:lpstr>
      <vt:lpstr>Презентация PowerPoint</vt:lpstr>
      <vt:lpstr>Добролюбов Н. А. </vt:lpstr>
      <vt:lpstr>Домашнее задание</vt:lpstr>
      <vt:lpstr>Спасибо за работу!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«Давний, давний спор»  (пьеса А. Н. Островского «Гроза» в оценке критики)</dc:title>
  <dc:creator>User</dc:creator>
  <cp:lastModifiedBy>User</cp:lastModifiedBy>
  <cp:revision>29</cp:revision>
  <cp:lastPrinted>2019-12-13T04:54:11Z</cp:lastPrinted>
  <dcterms:created xsi:type="dcterms:W3CDTF">2019-12-12T04:12:03Z</dcterms:created>
  <dcterms:modified xsi:type="dcterms:W3CDTF">2019-12-13T07:17:05Z</dcterms:modified>
</cp:coreProperties>
</file>