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4" r:id="rId2"/>
    <p:sldId id="261" r:id="rId3"/>
    <p:sldId id="257" r:id="rId4"/>
    <p:sldId id="265" r:id="rId5"/>
    <p:sldId id="258" r:id="rId6"/>
    <p:sldId id="259" r:id="rId7"/>
    <p:sldId id="256" r:id="rId8"/>
    <p:sldId id="260" r:id="rId9"/>
    <p:sldId id="262" r:id="rId10"/>
    <p:sldId id="263" r:id="rId11"/>
  </p:sldIdLst>
  <p:sldSz cx="9144000" cy="6858000" type="screen4x3"/>
  <p:notesSz cx="6858000" cy="9947275"/>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21.08.2019</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21.08.2019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21.08.2019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21.08.2019</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21.08.2019</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21.08.2019</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21.08.2019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21.08.2019</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21.08.2019</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21.08.2019</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21.08.2019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21.08.2019</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714356"/>
            <a:ext cx="8458200" cy="1222375"/>
          </a:xfrm>
        </p:spPr>
        <p:txBody>
          <a:bodyPr>
            <a:normAutofit fontScale="90000"/>
          </a:bodyPr>
          <a:lstStyle/>
          <a:p>
            <a:pPr algn="ctr"/>
            <a:r>
              <a:rPr lang="ru-RU" sz="1300" dirty="0" smtClean="0">
                <a:solidFill>
                  <a:srgbClr val="002060"/>
                </a:solidFill>
              </a:rPr>
              <a:t>Филиал </a:t>
            </a:r>
            <a:r>
              <a:rPr lang="ru-RU" sz="1300" dirty="0" err="1" smtClean="0">
                <a:solidFill>
                  <a:srgbClr val="002060"/>
                </a:solidFill>
              </a:rPr>
              <a:t>МАОу</a:t>
            </a:r>
            <a:r>
              <a:rPr lang="ru-RU" sz="1300" dirty="0" smtClean="0">
                <a:solidFill>
                  <a:srgbClr val="002060"/>
                </a:solidFill>
              </a:rPr>
              <a:t> «Аромашевская СОШ </a:t>
            </a:r>
            <a:r>
              <a:rPr lang="ru-RU" sz="1300" dirty="0" err="1" smtClean="0">
                <a:solidFill>
                  <a:srgbClr val="002060"/>
                </a:solidFill>
              </a:rPr>
              <a:t>им.В.Д.Кармацкого</a:t>
            </a:r>
            <a:r>
              <a:rPr lang="ru-RU" sz="1300" dirty="0" smtClean="0">
                <a:solidFill>
                  <a:srgbClr val="002060"/>
                </a:solidFill>
              </a:rPr>
              <a:t>» </a:t>
            </a:r>
            <a:r>
              <a:rPr lang="ru-RU" sz="1300" dirty="0" err="1" smtClean="0">
                <a:solidFill>
                  <a:srgbClr val="002060"/>
                </a:solidFill>
              </a:rPr>
              <a:t>Слободчиковская</a:t>
            </a:r>
            <a:r>
              <a:rPr lang="ru-RU" sz="1300" dirty="0" smtClean="0">
                <a:solidFill>
                  <a:srgbClr val="002060"/>
                </a:solidFill>
              </a:rPr>
              <a:t> ООШ</a:t>
            </a:r>
            <a:r>
              <a:rPr lang="ru-RU" dirty="0" smtClean="0">
                <a:solidFill>
                  <a:srgbClr val="002060"/>
                </a:solidFill>
              </a:rPr>
              <a:t/>
            </a:r>
            <a:br>
              <a:rPr lang="ru-RU" dirty="0" smtClean="0">
                <a:solidFill>
                  <a:srgbClr val="002060"/>
                </a:solidFill>
              </a:rPr>
            </a:br>
            <a:r>
              <a:rPr lang="ru-RU" dirty="0" smtClean="0">
                <a:solidFill>
                  <a:srgbClr val="002060"/>
                </a:solidFill>
              </a:rPr>
              <a:t>Социальный </a:t>
            </a:r>
            <a:r>
              <a:rPr lang="ru-RU" dirty="0" smtClean="0">
                <a:solidFill>
                  <a:srgbClr val="002060"/>
                </a:solidFill>
              </a:rPr>
              <a:t>Проект </a:t>
            </a:r>
            <a:br>
              <a:rPr lang="ru-RU" dirty="0" smtClean="0">
                <a:solidFill>
                  <a:srgbClr val="002060"/>
                </a:solidFill>
              </a:rPr>
            </a:br>
            <a:r>
              <a:rPr lang="ru-RU" dirty="0" smtClean="0">
                <a:solidFill>
                  <a:srgbClr val="002060"/>
                </a:solidFill>
              </a:rPr>
              <a:t>«Символы региона»</a:t>
            </a:r>
            <a:endParaRPr lang="ru-RU" dirty="0">
              <a:solidFill>
                <a:srgbClr val="002060"/>
              </a:solidFill>
            </a:endParaRPr>
          </a:p>
        </p:txBody>
      </p:sp>
      <p:sp>
        <p:nvSpPr>
          <p:cNvPr id="3" name="Подзаголовок 2"/>
          <p:cNvSpPr>
            <a:spLocks noGrp="1"/>
          </p:cNvSpPr>
          <p:nvPr>
            <p:ph type="subTitle" idx="1"/>
          </p:nvPr>
        </p:nvSpPr>
        <p:spPr>
          <a:xfrm>
            <a:off x="428596" y="2285992"/>
            <a:ext cx="8458200" cy="3571900"/>
          </a:xfrm>
        </p:spPr>
        <p:txBody>
          <a:bodyPr>
            <a:normAutofit fontScale="92500" lnSpcReduction="10000"/>
          </a:bodyPr>
          <a:lstStyle/>
          <a:p>
            <a:pPr algn="ctr"/>
            <a:r>
              <a:rPr lang="ru-RU" sz="5800" dirty="0" smtClean="0">
                <a:solidFill>
                  <a:srgbClr val="002060"/>
                </a:solidFill>
                <a:latin typeface="Times New Roman" pitchFamily="18" charset="0"/>
                <a:cs typeface="Times New Roman" pitchFamily="18" charset="0"/>
              </a:rPr>
              <a:t>Номинация: </a:t>
            </a:r>
          </a:p>
          <a:p>
            <a:pPr algn="ctr"/>
            <a:r>
              <a:rPr lang="ru-RU" sz="5800" dirty="0" smtClean="0">
                <a:solidFill>
                  <a:srgbClr val="002060"/>
                </a:solidFill>
                <a:latin typeface="Times New Roman" pitchFamily="18" charset="0"/>
                <a:cs typeface="Times New Roman" pitchFamily="18" charset="0"/>
              </a:rPr>
              <a:t>Лучший рассказ </a:t>
            </a:r>
          </a:p>
          <a:p>
            <a:pPr algn="ctr"/>
            <a:r>
              <a:rPr lang="ru-RU" sz="5800" dirty="0" smtClean="0">
                <a:solidFill>
                  <a:srgbClr val="002060"/>
                </a:solidFill>
                <a:latin typeface="Times New Roman" pitchFamily="18" charset="0"/>
                <a:cs typeface="Times New Roman" pitchFamily="18" charset="0"/>
              </a:rPr>
              <a:t>«Дарить людям радость»</a:t>
            </a:r>
          </a:p>
          <a:p>
            <a:pPr algn="r"/>
            <a:r>
              <a:rPr lang="ru-RU" sz="2800" dirty="0" smtClean="0">
                <a:solidFill>
                  <a:srgbClr val="002060"/>
                </a:solidFill>
              </a:rPr>
              <a:t>Руководитель проекта: Ибрагимова Р.Е</a:t>
            </a:r>
            <a:r>
              <a:rPr lang="ru-RU" sz="2800" dirty="0" smtClean="0">
                <a:solidFill>
                  <a:srgbClr val="002060"/>
                </a:solidFill>
              </a:rPr>
              <a:t>.</a:t>
            </a:r>
          </a:p>
          <a:p>
            <a:pPr algn="r"/>
            <a:r>
              <a:rPr lang="ru-RU" sz="2800" dirty="0" smtClean="0">
                <a:solidFill>
                  <a:srgbClr val="002060"/>
                </a:solidFill>
              </a:rPr>
              <a:t>Выполнили: 1 отряд ЛДП «Театр «</a:t>
            </a:r>
            <a:r>
              <a:rPr lang="ru-RU" sz="2800" smtClean="0">
                <a:solidFill>
                  <a:srgbClr val="002060"/>
                </a:solidFill>
              </a:rPr>
              <a:t>Закулисье»</a:t>
            </a:r>
            <a:endParaRPr lang="ru-RU" sz="2800"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pPr>
              <a:buNone/>
            </a:pPr>
            <a:r>
              <a:rPr lang="ru-RU" dirty="0" smtClean="0">
                <a:solidFill>
                  <a:srgbClr val="002060"/>
                </a:solidFill>
                <a:latin typeface="Times New Roman" pitchFamily="18" charset="0"/>
                <a:cs typeface="Times New Roman" pitchFamily="18" charset="0"/>
              </a:rPr>
              <a:t>Всех учила математике,</a:t>
            </a:r>
          </a:p>
          <a:p>
            <a:pPr>
              <a:buNone/>
            </a:pPr>
            <a:r>
              <a:rPr lang="ru-RU" dirty="0" smtClean="0">
                <a:solidFill>
                  <a:srgbClr val="002060"/>
                </a:solidFill>
                <a:latin typeface="Times New Roman" pitchFamily="18" charset="0"/>
                <a:cs typeface="Times New Roman" pitchFamily="18" charset="0"/>
              </a:rPr>
              <a:t>Все просила»объяснить», «обосновать»</a:t>
            </a:r>
          </a:p>
          <a:p>
            <a:pPr>
              <a:buNone/>
            </a:pPr>
            <a:r>
              <a:rPr lang="ru-RU" dirty="0" smtClean="0">
                <a:solidFill>
                  <a:srgbClr val="002060"/>
                </a:solidFill>
                <a:latin typeface="Times New Roman" pitchFamily="18" charset="0"/>
                <a:cs typeface="Times New Roman" pitchFamily="18" charset="0"/>
              </a:rPr>
              <a:t>Знания учила применять на практике</a:t>
            </a:r>
          </a:p>
          <a:p>
            <a:pPr>
              <a:buNone/>
            </a:pPr>
            <a:r>
              <a:rPr lang="ru-RU" dirty="0" smtClean="0">
                <a:solidFill>
                  <a:srgbClr val="002060"/>
                </a:solidFill>
                <a:latin typeface="Times New Roman" pitchFamily="18" charset="0"/>
                <a:cs typeface="Times New Roman" pitchFamily="18" charset="0"/>
              </a:rPr>
              <a:t>Малышей и старших уважать.</a:t>
            </a:r>
          </a:p>
          <a:p>
            <a:pPr>
              <a:buNone/>
            </a:pPr>
            <a:r>
              <a:rPr lang="ru-RU" dirty="0" smtClean="0">
                <a:solidFill>
                  <a:srgbClr val="002060"/>
                </a:solidFill>
                <a:latin typeface="Times New Roman" pitchFamily="18" charset="0"/>
                <a:cs typeface="Times New Roman" pitchFamily="18" charset="0"/>
              </a:rPr>
              <a:t>Хорошо что есть такие люди</a:t>
            </a:r>
          </a:p>
          <a:p>
            <a:pPr>
              <a:buNone/>
            </a:pPr>
            <a:r>
              <a:rPr lang="ru-RU" dirty="0" smtClean="0">
                <a:solidFill>
                  <a:srgbClr val="002060"/>
                </a:solidFill>
                <a:latin typeface="Times New Roman" pitchFamily="18" charset="0"/>
                <a:cs typeface="Times New Roman" pitchFamily="18" charset="0"/>
              </a:rPr>
              <a:t>Что живут опережая всех</a:t>
            </a:r>
          </a:p>
          <a:p>
            <a:pPr>
              <a:buNone/>
            </a:pPr>
            <a:r>
              <a:rPr lang="ru-RU" dirty="0" smtClean="0">
                <a:solidFill>
                  <a:srgbClr val="002060"/>
                </a:solidFill>
                <a:latin typeface="Times New Roman" pitchFamily="18" charset="0"/>
                <a:cs typeface="Times New Roman" pitchFamily="18" charset="0"/>
              </a:rPr>
              <a:t>Кланяемся вам, наш дорогой учитель -</a:t>
            </a:r>
          </a:p>
          <a:p>
            <a:pPr>
              <a:buNone/>
            </a:pPr>
            <a:r>
              <a:rPr lang="ru-RU" dirty="0" smtClean="0">
                <a:solidFill>
                  <a:srgbClr val="002060"/>
                </a:solidFill>
                <a:latin typeface="Times New Roman" pitchFamily="18" charset="0"/>
                <a:cs typeface="Times New Roman" pitchFamily="18" charset="0"/>
              </a:rPr>
              <a:t>Наш земной, обычный человек!</a:t>
            </a:r>
          </a:p>
          <a:p>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a:bodyPr>
          <a:lstStyle/>
          <a:p>
            <a:pPr>
              <a:buNone/>
            </a:pPr>
            <a:r>
              <a:rPr lang="ru-RU" sz="3600" dirty="0" smtClean="0">
                <a:solidFill>
                  <a:srgbClr val="002060"/>
                </a:solidFill>
                <a:latin typeface="Times New Roman" pitchFamily="18" charset="0"/>
                <a:cs typeface="Times New Roman" pitchFamily="18" charset="0"/>
              </a:rPr>
              <a:t>Среди людей немеркнущих профессий,</a:t>
            </a:r>
          </a:p>
          <a:p>
            <a:pPr>
              <a:buNone/>
            </a:pPr>
            <a:r>
              <a:rPr lang="ru-RU" sz="3600" dirty="0" smtClean="0">
                <a:solidFill>
                  <a:srgbClr val="002060"/>
                </a:solidFill>
                <a:latin typeface="Times New Roman" pitchFamily="18" charset="0"/>
                <a:cs typeface="Times New Roman" pitchFamily="18" charset="0"/>
              </a:rPr>
              <a:t>На вечность предъявляющих права.</a:t>
            </a:r>
          </a:p>
          <a:p>
            <a:pPr>
              <a:buNone/>
            </a:pPr>
            <a:r>
              <a:rPr lang="ru-RU" sz="3600" dirty="0" smtClean="0">
                <a:solidFill>
                  <a:srgbClr val="002060"/>
                </a:solidFill>
                <a:latin typeface="Times New Roman" pitchFamily="18" charset="0"/>
                <a:cs typeface="Times New Roman" pitchFamily="18" charset="0"/>
              </a:rPr>
              <a:t>Учителям, как вдохновенным песням,</a:t>
            </a:r>
          </a:p>
          <a:p>
            <a:pPr>
              <a:buNone/>
            </a:pPr>
            <a:r>
              <a:rPr lang="ru-RU" sz="3600" dirty="0" smtClean="0">
                <a:solidFill>
                  <a:srgbClr val="002060"/>
                </a:solidFill>
                <a:latin typeface="Times New Roman" pitchFamily="18" charset="0"/>
                <a:cs typeface="Times New Roman" pitchFamily="18" charset="0"/>
              </a:rPr>
              <a:t>Жить на Земле, пока Земля жива.</a:t>
            </a:r>
            <a:endParaRPr lang="ru-RU" sz="3600" dirty="0">
              <a:solidFill>
                <a:srgbClr val="002060"/>
              </a:solidFill>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4800" dirty="0" smtClean="0">
                <a:solidFill>
                  <a:srgbClr val="002060"/>
                </a:solidFill>
              </a:rPr>
              <a:t>Соколова Галина Петровна</a:t>
            </a:r>
            <a:endParaRPr lang="ru-RU" sz="4800" dirty="0">
              <a:solidFill>
                <a:srgbClr val="002060"/>
              </a:solidFill>
            </a:endParaRPr>
          </a:p>
        </p:txBody>
      </p:sp>
      <p:sp>
        <p:nvSpPr>
          <p:cNvPr id="3" name="Содержимое 2"/>
          <p:cNvSpPr>
            <a:spLocks noGrp="1"/>
          </p:cNvSpPr>
          <p:nvPr>
            <p:ph idx="1"/>
          </p:nvPr>
        </p:nvSpPr>
        <p:spPr/>
        <p:txBody>
          <a:bodyPr>
            <a:normAutofit/>
          </a:bodyPr>
          <a:lstStyle/>
          <a:p>
            <a:pPr>
              <a:buNone/>
            </a:pPr>
            <a:endParaRPr lang="ru-RU" sz="4800" dirty="0" smtClean="0">
              <a:solidFill>
                <a:srgbClr val="FF0000"/>
              </a:solidFill>
            </a:endParaRPr>
          </a:p>
          <a:p>
            <a:pPr>
              <a:buNone/>
            </a:pPr>
            <a:r>
              <a:rPr lang="ru-RU" sz="4800" dirty="0" smtClean="0">
                <a:solidFill>
                  <a:srgbClr val="FF0000"/>
                </a:solidFill>
              </a:rPr>
              <a:t>Ее призвание –</a:t>
            </a:r>
          </a:p>
          <a:p>
            <a:pPr>
              <a:buNone/>
            </a:pPr>
            <a:r>
              <a:rPr lang="ru-RU" sz="4800" dirty="0" smtClean="0">
                <a:solidFill>
                  <a:srgbClr val="FF0000"/>
                </a:solidFill>
              </a:rPr>
              <a:t>учитель.</a:t>
            </a:r>
            <a:endParaRPr lang="ru-RU" sz="4800" dirty="0">
              <a:solidFill>
                <a:srgbClr val="FF0000"/>
              </a:solidFill>
            </a:endParaRPr>
          </a:p>
        </p:txBody>
      </p:sp>
      <p:pic>
        <p:nvPicPr>
          <p:cNvPr id="1026" name="Picture 2" descr="http://slobod.aromedu.ru/wp-content/uploads/2013/05/image0091.jpg"/>
          <p:cNvPicPr>
            <a:picLocks noChangeAspect="1" noChangeArrowheads="1"/>
          </p:cNvPicPr>
          <p:nvPr/>
        </p:nvPicPr>
        <p:blipFill>
          <a:blip r:embed="rId2" cstate="print"/>
          <a:srcRect/>
          <a:stretch>
            <a:fillRect/>
          </a:stretch>
        </p:blipFill>
        <p:spPr bwMode="auto">
          <a:xfrm>
            <a:off x="4643438" y="1428736"/>
            <a:ext cx="3502342" cy="4892677"/>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142852"/>
            <a:ext cx="9144000" cy="6715148"/>
          </a:xfrm>
        </p:spPr>
        <p:txBody>
          <a:bodyPr>
            <a:normAutofit/>
          </a:bodyPr>
          <a:lstStyle/>
          <a:p>
            <a:r>
              <a:rPr lang="ru-RU" dirty="0" smtClean="0"/>
              <a:t/>
            </a:r>
            <a:br>
              <a:rPr lang="ru-RU" dirty="0" smtClean="0"/>
            </a:br>
            <a:r>
              <a:rPr lang="ru-RU" dirty="0" smtClean="0"/>
              <a:t> </a:t>
            </a:r>
            <a:br>
              <a:rPr lang="ru-RU" dirty="0" smtClean="0"/>
            </a:br>
            <a:r>
              <a:rPr lang="ru-RU" dirty="0" smtClean="0"/>
              <a:t/>
            </a:r>
            <a:br>
              <a:rPr lang="ru-RU" dirty="0" smtClean="0"/>
            </a:br>
            <a:endParaRPr lang="ru-RU" dirty="0"/>
          </a:p>
        </p:txBody>
      </p:sp>
      <p:sp>
        <p:nvSpPr>
          <p:cNvPr id="2" name="Заголовок 1"/>
          <p:cNvSpPr>
            <a:spLocks noGrp="1"/>
          </p:cNvSpPr>
          <p:nvPr>
            <p:ph type="title"/>
          </p:nvPr>
        </p:nvSpPr>
        <p:spPr/>
        <p:txBody>
          <a:bodyPr>
            <a:noAutofit/>
          </a:bodyPr>
          <a:lstStyle/>
          <a:p>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Родилась 5 июля 1948 года в с. Семеново </a:t>
            </a:r>
            <a:r>
              <a:rPr lang="ru-RU" sz="1800" dirty="0" err="1" smtClean="0">
                <a:latin typeface="Times New Roman" pitchFamily="18" charset="0"/>
                <a:cs typeface="Times New Roman" pitchFamily="18" charset="0"/>
              </a:rPr>
              <a:t>Н-Заимского</a:t>
            </a:r>
            <a:r>
              <a:rPr lang="ru-RU" sz="1800" dirty="0" smtClean="0">
                <a:latin typeface="Times New Roman" pitchFamily="18" charset="0"/>
                <a:cs typeface="Times New Roman" pitchFamily="18" charset="0"/>
              </a:rPr>
              <a:t> района Тюменской области. Училась в </a:t>
            </a:r>
            <a:r>
              <a:rPr lang="ru-RU" sz="1800" dirty="0" err="1" smtClean="0">
                <a:latin typeface="Times New Roman" pitchFamily="18" charset="0"/>
                <a:cs typeface="Times New Roman" pitchFamily="18" charset="0"/>
              </a:rPr>
              <a:t>Падунской</a:t>
            </a:r>
            <a:r>
              <a:rPr lang="ru-RU" sz="1800" dirty="0" smtClean="0">
                <a:latin typeface="Times New Roman" pitchFamily="18" charset="0"/>
                <a:cs typeface="Times New Roman" pitchFamily="18" charset="0"/>
              </a:rPr>
              <a:t> средней школе. В 1968 году окончила </a:t>
            </a:r>
            <a:r>
              <a:rPr lang="ru-RU" sz="1800" dirty="0" err="1" smtClean="0">
                <a:latin typeface="Times New Roman" pitchFamily="18" charset="0"/>
                <a:cs typeface="Times New Roman" pitchFamily="18" charset="0"/>
              </a:rPr>
              <a:t>Голышмановское</a:t>
            </a:r>
            <a:r>
              <a:rPr lang="ru-RU" sz="1800" dirty="0" smtClean="0">
                <a:latin typeface="Times New Roman" pitchFamily="18" charset="0"/>
                <a:cs typeface="Times New Roman" pitchFamily="18" charset="0"/>
              </a:rPr>
              <a:t> педагогическое училище, а в 1974 году – </a:t>
            </a:r>
            <a:r>
              <a:rPr lang="ru-RU" sz="1800" dirty="0" err="1" smtClean="0">
                <a:latin typeface="Times New Roman" pitchFamily="18" charset="0"/>
                <a:cs typeface="Times New Roman" pitchFamily="18" charset="0"/>
              </a:rPr>
              <a:t>Ишимский</a:t>
            </a:r>
            <a:r>
              <a:rPr lang="ru-RU" sz="1800" dirty="0" smtClean="0">
                <a:latin typeface="Times New Roman" pitchFamily="18" charset="0"/>
                <a:cs typeface="Times New Roman" pitchFamily="18" charset="0"/>
              </a:rPr>
              <a:t> государственный институт. Решением государственной экзаменационной комиссии от 30 июля 1974 года присвоена квалификация учителя математики средней школы. 15 августа 1968 года была принята на работу в </a:t>
            </a:r>
            <a:r>
              <a:rPr lang="ru-RU" sz="1800" dirty="0" err="1" smtClean="0">
                <a:latin typeface="Times New Roman" pitchFamily="18" charset="0"/>
                <a:cs typeface="Times New Roman" pitchFamily="18" charset="0"/>
              </a:rPr>
              <a:t>Слободчиковскую</a:t>
            </a:r>
            <a:r>
              <a:rPr lang="ru-RU" sz="1800" dirty="0" smtClean="0">
                <a:latin typeface="Times New Roman" pitchFamily="18" charset="0"/>
                <a:cs typeface="Times New Roman" pitchFamily="18" charset="0"/>
              </a:rPr>
              <a:t> восьмилетнюю школу учителем математики. Более двадцати лет проработала завучем по учебной работе.</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16 мая 1977 года Министерством Просвещения РСФСР награждена Памятной грамотой «За успешную работу по обучению и воспитанию учащихся».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В 1983 году Министерством Просвещения РСФСР награждена значком «Отличник народного просвещения». Президиумом Верховного Совета РСФСР Указом от 11 ноября 1989 года присвоил почетное звание «Заслуженный учитель школы РСФСР». За долголетний добросовестный труд от имени Президиума Верховного Совета СССР решением исполкома Тюменского областного Совета народных депутатов от 28 февраля 1990 года награждена медалью «Ветеран труда».</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r>
              <a:rPr lang="ru-RU" sz="1800" dirty="0" smtClean="0">
                <a:latin typeface="Times New Roman" pitchFamily="18" charset="0"/>
                <a:cs typeface="Times New Roman" pitchFamily="18" charset="0"/>
              </a:rPr>
              <a:t>    26 августа 2003 года вышла на заслуженный отдых</a:t>
            </a:r>
            <a:r>
              <a:rPr lang="ru-RU" sz="1600" dirty="0" smtClean="0">
                <a:latin typeface="Times New Roman" pitchFamily="18" charset="0"/>
                <a:cs typeface="Times New Roman" pitchFamily="18" charset="0"/>
              </a:rPr>
              <a:t>.</a:t>
            </a:r>
            <a:r>
              <a:rPr lang="ru-RU" sz="1600" dirty="0" smtClean="0"/>
              <a:t> </a:t>
            </a:r>
            <a:endParaRPr lang="ru-RU"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normAutofit lnSpcReduction="10000"/>
          </a:bodyPr>
          <a:lstStyle/>
          <a:p>
            <a:pPr>
              <a:buNone/>
            </a:pPr>
            <a:r>
              <a:rPr lang="ru-RU" dirty="0" smtClean="0">
                <a:latin typeface="Times New Roman" pitchFamily="18" charset="0"/>
                <a:cs typeface="Times New Roman" pitchFamily="18" charset="0"/>
              </a:rPr>
              <a:t>    </a:t>
            </a:r>
            <a:r>
              <a:rPr lang="ru-RU" dirty="0" smtClean="0">
                <a:solidFill>
                  <a:srgbClr val="002060"/>
                </a:solidFill>
                <a:latin typeface="Times New Roman" pitchFamily="18" charset="0"/>
                <a:cs typeface="Times New Roman" pitchFamily="18" charset="0"/>
              </a:rPr>
              <a:t>Соколова Г.П. – педагог, наставник. Более 20 лет занимала должность завуча в </a:t>
            </a:r>
            <a:r>
              <a:rPr lang="ru-RU" dirty="0" err="1" smtClean="0">
                <a:solidFill>
                  <a:srgbClr val="002060"/>
                </a:solidFill>
                <a:latin typeface="Times New Roman" pitchFamily="18" charset="0"/>
                <a:cs typeface="Times New Roman" pitchFamily="18" charset="0"/>
              </a:rPr>
              <a:t>Слободчиковской</a:t>
            </a:r>
            <a:r>
              <a:rPr lang="ru-RU" dirty="0" smtClean="0">
                <a:solidFill>
                  <a:srgbClr val="002060"/>
                </a:solidFill>
                <a:latin typeface="Times New Roman" pitchFamily="18" charset="0"/>
                <a:cs typeface="Times New Roman" pitchFamily="18" charset="0"/>
              </a:rPr>
              <a:t> основной школе. Это опытнейший методист и наставник. Она умело, со знанием дела руководила всей методической работой в школе, никогда не останавливалась на достигнутом, а постоянно находилась в творческом поиске. Многие учителя называли ее «мозговым центром» школы. </a:t>
            </a:r>
            <a:endParaRPr lang="ru-RU" dirty="0">
              <a:solidFill>
                <a:srgbClr val="002060"/>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dirty="0" smtClean="0">
                <a:solidFill>
                  <a:srgbClr val="002060"/>
                </a:solidFill>
              </a:rPr>
              <a:t>    </a:t>
            </a:r>
            <a:r>
              <a:rPr lang="ru-RU" dirty="0" smtClean="0">
                <a:solidFill>
                  <a:srgbClr val="002060"/>
                </a:solidFill>
                <a:latin typeface="Times New Roman" pitchFamily="18" charset="0"/>
                <a:cs typeface="Times New Roman" pitchFamily="18" charset="0"/>
              </a:rPr>
              <a:t>Все начинания и новшества шли от нее.  </a:t>
            </a:r>
          </a:p>
          <a:p>
            <a:pPr>
              <a:buNone/>
            </a:pPr>
            <a:r>
              <a:rPr lang="ru-RU" dirty="0" smtClean="0">
                <a:solidFill>
                  <a:srgbClr val="002060"/>
                </a:solidFill>
                <a:latin typeface="Times New Roman" pitchFamily="18" charset="0"/>
                <a:cs typeface="Times New Roman" pitchFamily="18" charset="0"/>
              </a:rPr>
              <a:t>    Это добрый, отзывчивый человек, который в любой момент может подсказать, помочь, поддержать. Уже будучи на пенсии Галина Петровна также как и много лет назад, переживала за судьбу своей школы, ее учеников и учителей.</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00100" y="357166"/>
            <a:ext cx="7772400" cy="1470025"/>
          </a:xfrm>
        </p:spPr>
        <p:txBody>
          <a:bodyPr/>
          <a:lstStyle/>
          <a:p>
            <a:endParaRPr lang="ru-RU" dirty="0"/>
          </a:p>
        </p:txBody>
      </p:sp>
      <p:sp>
        <p:nvSpPr>
          <p:cNvPr id="3" name="Подзаголовок 2"/>
          <p:cNvSpPr>
            <a:spLocks noGrp="1"/>
          </p:cNvSpPr>
          <p:nvPr>
            <p:ph type="subTitle" idx="1"/>
          </p:nvPr>
        </p:nvSpPr>
        <p:spPr>
          <a:xfrm>
            <a:off x="785786" y="714356"/>
            <a:ext cx="7858180" cy="1214446"/>
          </a:xfrm>
        </p:spPr>
        <p:txBody>
          <a:bodyPr>
            <a:normAutofit/>
          </a:bodyPr>
          <a:lstStyle/>
          <a:p>
            <a:endParaRPr lang="ru-RU" sz="4000" dirty="0">
              <a:solidFill>
                <a:srgbClr val="FF0000"/>
              </a:solidFill>
            </a:endParaRPr>
          </a:p>
        </p:txBody>
      </p:sp>
      <p:sp>
        <p:nvSpPr>
          <p:cNvPr id="4" name="Прямоугольник 3"/>
          <p:cNvSpPr/>
          <p:nvPr/>
        </p:nvSpPr>
        <p:spPr>
          <a:xfrm>
            <a:off x="928662" y="785794"/>
            <a:ext cx="7429552" cy="4893647"/>
          </a:xfrm>
          <a:prstGeom prst="rect">
            <a:avLst/>
          </a:prstGeom>
        </p:spPr>
        <p:txBody>
          <a:bodyPr wrap="square">
            <a:spAutoFit/>
          </a:bodyPr>
          <a:lstStyle/>
          <a:p>
            <a:r>
              <a:rPr lang="ru-RU" sz="2400" dirty="0" smtClean="0">
                <a:solidFill>
                  <a:srgbClr val="002060"/>
                </a:solidFill>
                <a:latin typeface="Times New Roman" pitchFamily="18" charset="0"/>
                <a:cs typeface="Times New Roman" pitchFamily="18" charset="0"/>
              </a:rPr>
              <a:t>Галина Петровна много лет преподавала  математику. За свой многолетний добросовестный труд Министерством Просвещения РСФСР награждена Памятной грамотой «За успешную работу по обучению и воспитанию учащихся», Министерством Просвещения РСФСР награждена значком «Отличник народного просвещения». Президиум Верховного Совета РСФСР присвоил почетное звание «Заслуженный учитель школы РСФСР». За долголетний труд от имени Президиума Верховного Совета СССР решением исполкома Тюменского областного Совета народных депутатов награждена медалью «Ветеран труда».</a:t>
            </a:r>
            <a:endParaRPr lang="ru-RU" sz="2400" dirty="0">
              <a:solidFill>
                <a:srgbClr val="002060"/>
              </a:solidFill>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p:txBody>
          <a:bodyPr/>
          <a:lstStyle/>
          <a:p>
            <a:pPr>
              <a:buNone/>
            </a:pPr>
            <a:r>
              <a:rPr lang="ru-RU" dirty="0" smtClean="0">
                <a:solidFill>
                  <a:srgbClr val="002060"/>
                </a:solidFill>
                <a:latin typeface="Times New Roman" pitchFamily="18" charset="0"/>
                <a:cs typeface="Times New Roman" pitchFamily="18" charset="0"/>
              </a:rPr>
              <a:t>   Одна из учениц, </a:t>
            </a:r>
            <a:r>
              <a:rPr lang="ru-RU" dirty="0" err="1" smtClean="0">
                <a:solidFill>
                  <a:srgbClr val="002060"/>
                </a:solidFill>
                <a:latin typeface="Times New Roman" pitchFamily="18" charset="0"/>
                <a:cs typeface="Times New Roman" pitchFamily="18" charset="0"/>
              </a:rPr>
              <a:t>Карсакова</a:t>
            </a:r>
            <a:r>
              <a:rPr lang="ru-RU" dirty="0" smtClean="0">
                <a:solidFill>
                  <a:srgbClr val="002060"/>
                </a:solidFill>
                <a:latin typeface="Times New Roman" pitchFamily="18" charset="0"/>
                <a:cs typeface="Times New Roman" pitchFamily="18" charset="0"/>
              </a:rPr>
              <a:t> Кристина, когда-то на районный  конкурс сочинила про неё стихи, где она заняла первое место.</a:t>
            </a:r>
          </a:p>
          <a:p>
            <a:pPr>
              <a:buNone/>
            </a:pPr>
            <a:endParaRPr lang="ru-RU" sz="2400" dirty="0" smtClean="0">
              <a:solidFill>
                <a:srgbClr val="002060"/>
              </a:solidFill>
              <a:latin typeface="Times New Roman" pitchFamily="18" charset="0"/>
              <a:cs typeface="Times New Roman" pitchFamily="18" charset="0"/>
            </a:endParaRPr>
          </a:p>
          <a:p>
            <a:pPr>
              <a:buNone/>
            </a:pPr>
            <a:r>
              <a:rPr lang="ru-RU" dirty="0" smtClean="0">
                <a:solidFill>
                  <a:srgbClr val="002060"/>
                </a:solidFill>
                <a:latin typeface="Times New Roman" pitchFamily="18" charset="0"/>
                <a:cs typeface="Times New Roman" pitchFamily="18" charset="0"/>
              </a:rPr>
              <a:t>Мы живем на юге нашей области</a:t>
            </a:r>
          </a:p>
          <a:p>
            <a:pPr>
              <a:buNone/>
            </a:pPr>
            <a:r>
              <a:rPr lang="ru-RU" dirty="0" err="1" smtClean="0">
                <a:solidFill>
                  <a:srgbClr val="002060"/>
                </a:solidFill>
                <a:latin typeface="Times New Roman" pitchFamily="18" charset="0"/>
                <a:cs typeface="Times New Roman" pitchFamily="18" charset="0"/>
              </a:rPr>
              <a:t>Аромашевский</a:t>
            </a:r>
            <a:r>
              <a:rPr lang="ru-RU" dirty="0" smtClean="0">
                <a:solidFill>
                  <a:srgbClr val="002060"/>
                </a:solidFill>
                <a:latin typeface="Times New Roman" pitchFamily="18" charset="0"/>
                <a:cs typeface="Times New Roman" pitchFamily="18" charset="0"/>
              </a:rPr>
              <a:t> район, </a:t>
            </a:r>
            <a:r>
              <a:rPr lang="ru-RU" dirty="0" err="1" smtClean="0">
                <a:solidFill>
                  <a:srgbClr val="002060"/>
                </a:solidFill>
                <a:latin typeface="Times New Roman" pitchFamily="18" charset="0"/>
                <a:cs typeface="Times New Roman" pitchFamily="18" charset="0"/>
              </a:rPr>
              <a:t>Слободчики</a:t>
            </a:r>
            <a:r>
              <a:rPr lang="ru-RU" dirty="0" smtClean="0">
                <a:solidFill>
                  <a:srgbClr val="002060"/>
                </a:solidFill>
                <a:latin typeface="Times New Roman" pitchFamily="18" charset="0"/>
                <a:cs typeface="Times New Roman" pitchFamily="18" charset="0"/>
              </a:rPr>
              <a:t>.</a:t>
            </a:r>
          </a:p>
          <a:p>
            <a:pPr>
              <a:buNone/>
            </a:pPr>
            <a:r>
              <a:rPr lang="ru-RU" dirty="0" smtClean="0">
                <a:solidFill>
                  <a:srgbClr val="002060"/>
                </a:solidFill>
                <a:latin typeface="Times New Roman" pitchFamily="18" charset="0"/>
                <a:cs typeface="Times New Roman" pitchFamily="18" charset="0"/>
              </a:rPr>
              <a:t>Школа есть в селе, сильны её традиции.</a:t>
            </a:r>
          </a:p>
          <a:p>
            <a:pPr>
              <a:buNone/>
            </a:pPr>
            <a:r>
              <a:rPr lang="ru-RU" dirty="0" smtClean="0">
                <a:solidFill>
                  <a:srgbClr val="002060"/>
                </a:solidFill>
                <a:latin typeface="Times New Roman" pitchFamily="18" charset="0"/>
                <a:cs typeface="Times New Roman" pitchFamily="18" charset="0"/>
              </a:rPr>
              <a:t>Помнят, чтят их все выпускники.</a:t>
            </a:r>
          </a:p>
          <a:p>
            <a:pPr>
              <a:buNone/>
            </a:pPr>
            <a:endParaRPr lang="ru-RU" dirty="0">
              <a:solidFill>
                <a:srgbClr val="00206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500034" y="428604"/>
            <a:ext cx="8229600" cy="5840435"/>
          </a:xfrm>
        </p:spPr>
        <p:txBody>
          <a:bodyPr>
            <a:normAutofit fontScale="92500" lnSpcReduction="20000"/>
          </a:bodyPr>
          <a:lstStyle/>
          <a:p>
            <a:pPr>
              <a:buNone/>
            </a:pPr>
            <a:endParaRPr lang="ru-RU" sz="3500" dirty="0" smtClean="0">
              <a:latin typeface="Times New Roman" pitchFamily="18" charset="0"/>
              <a:cs typeface="Times New Roman" pitchFamily="18" charset="0"/>
            </a:endParaRPr>
          </a:p>
          <a:p>
            <a:pPr>
              <a:buNone/>
            </a:pPr>
            <a:r>
              <a:rPr lang="ru-RU" sz="3500" dirty="0" smtClean="0">
                <a:solidFill>
                  <a:srgbClr val="002060"/>
                </a:solidFill>
                <a:latin typeface="Times New Roman" pitchFamily="18" charset="0"/>
                <a:cs typeface="Times New Roman" pitchFamily="18" charset="0"/>
              </a:rPr>
              <a:t>Школа, с этим важным словом,</a:t>
            </a:r>
          </a:p>
          <a:p>
            <a:pPr>
              <a:buNone/>
            </a:pPr>
            <a:r>
              <a:rPr lang="ru-RU" sz="3500" dirty="0" smtClean="0">
                <a:solidFill>
                  <a:srgbClr val="002060"/>
                </a:solidFill>
                <a:latin typeface="Times New Roman" pitchFamily="18" charset="0"/>
                <a:cs typeface="Times New Roman" pitchFamily="18" charset="0"/>
              </a:rPr>
              <a:t>Связано  все с именем одним</a:t>
            </a:r>
          </a:p>
          <a:p>
            <a:pPr>
              <a:buNone/>
            </a:pPr>
            <a:r>
              <a:rPr lang="ru-RU" sz="3500" dirty="0" smtClean="0">
                <a:solidFill>
                  <a:srgbClr val="002060"/>
                </a:solidFill>
                <a:latin typeface="Times New Roman" pitchFamily="18" charset="0"/>
                <a:cs typeface="Times New Roman" pitchFamily="18" charset="0"/>
              </a:rPr>
              <a:t>Галиною Петровной Соколовой,</a:t>
            </a:r>
          </a:p>
          <a:p>
            <a:pPr>
              <a:buNone/>
            </a:pPr>
            <a:r>
              <a:rPr lang="ru-RU" sz="3500" dirty="0" smtClean="0">
                <a:solidFill>
                  <a:srgbClr val="002060"/>
                </a:solidFill>
                <a:latin typeface="Times New Roman" pitchFamily="18" charset="0"/>
                <a:cs typeface="Times New Roman" pitchFamily="18" charset="0"/>
              </a:rPr>
              <a:t>Любим, уважаем, дорожим!</a:t>
            </a:r>
          </a:p>
          <a:p>
            <a:pPr>
              <a:buNone/>
            </a:pPr>
            <a:r>
              <a:rPr lang="ru-RU" sz="3500" dirty="0" smtClean="0">
                <a:solidFill>
                  <a:srgbClr val="002060"/>
                </a:solidFill>
                <a:latin typeface="Times New Roman" pitchFamily="18" charset="0"/>
                <a:cs typeface="Times New Roman" pitchFamily="18" charset="0"/>
              </a:rPr>
              <a:t>На селе и стар и млад ее узнают,</a:t>
            </a:r>
          </a:p>
          <a:p>
            <a:pPr>
              <a:buNone/>
            </a:pPr>
            <a:r>
              <a:rPr lang="ru-RU" sz="3500" dirty="0" smtClean="0">
                <a:solidFill>
                  <a:srgbClr val="002060"/>
                </a:solidFill>
                <a:latin typeface="Times New Roman" pitchFamily="18" charset="0"/>
                <a:cs typeface="Times New Roman" pitchFamily="18" charset="0"/>
              </a:rPr>
              <a:t>Ласково, промеж собой «Петровной» называют</a:t>
            </a:r>
          </a:p>
          <a:p>
            <a:pPr>
              <a:buNone/>
            </a:pPr>
            <a:r>
              <a:rPr lang="ru-RU" sz="3500" dirty="0" smtClean="0">
                <a:solidFill>
                  <a:srgbClr val="002060"/>
                </a:solidFill>
                <a:latin typeface="Times New Roman" pitchFamily="18" charset="0"/>
                <a:cs typeface="Times New Roman" pitchFamily="18" charset="0"/>
              </a:rPr>
              <a:t>И хотя на пенсии она, не  дают учителю скучать</a:t>
            </a:r>
          </a:p>
          <a:p>
            <a:pPr>
              <a:buNone/>
            </a:pPr>
            <a:r>
              <a:rPr lang="ru-RU" sz="3500" dirty="0" smtClean="0">
                <a:solidFill>
                  <a:srgbClr val="002060"/>
                </a:solidFill>
                <a:latin typeface="Times New Roman" pitchFamily="18" charset="0"/>
                <a:cs typeface="Times New Roman" pitchFamily="18" charset="0"/>
              </a:rPr>
              <a:t>С разговором к ней и за советом, </a:t>
            </a:r>
          </a:p>
          <a:p>
            <a:pPr>
              <a:buNone/>
            </a:pPr>
            <a:r>
              <a:rPr lang="ru-RU" sz="3500" dirty="0" smtClean="0">
                <a:solidFill>
                  <a:srgbClr val="002060"/>
                </a:solidFill>
                <a:latin typeface="Times New Roman" pitchFamily="18" charset="0"/>
                <a:cs typeface="Times New Roman" pitchFamily="18" charset="0"/>
              </a:rPr>
              <a:t>А   кто просто так здоровья пожелать.</a:t>
            </a:r>
          </a:p>
          <a:p>
            <a:pPr>
              <a:buNone/>
            </a:pPr>
            <a:endParaRPr lang="ru-RU" sz="2400" dirty="0" smtClean="0">
              <a:solidFill>
                <a:srgbClr val="002060"/>
              </a:solidFill>
            </a:endParaRPr>
          </a:p>
          <a:p>
            <a:pPr>
              <a:buNone/>
            </a:pPr>
            <a:endParaRPr lang="ru-RU" sz="2000" dirty="0" smtClean="0"/>
          </a:p>
          <a:p>
            <a:pPr>
              <a:buNone/>
            </a:pPr>
            <a:endParaRPr lang="ru-RU" sz="2000" dirty="0" smtClean="0"/>
          </a:p>
          <a:p>
            <a:pPr>
              <a:buNone/>
            </a:pPr>
            <a:endParaRPr lang="ru-RU" sz="2000" dirty="0" smtClean="0"/>
          </a:p>
          <a:p>
            <a:pPr>
              <a:buNone/>
            </a:pPr>
            <a:endParaRPr lang="ru-RU" sz="2000" dirty="0" smtClean="0"/>
          </a:p>
          <a:p>
            <a:pPr>
              <a:buNone/>
            </a:pPr>
            <a:endParaRPr lang="ru-RU" sz="2000" dirty="0" smtClean="0"/>
          </a:p>
          <a:p>
            <a:pPr>
              <a:buNone/>
            </a:pPr>
            <a:endParaRPr lang="ru-RU" dirty="0" smtClean="0"/>
          </a:p>
          <a:p>
            <a:pPr>
              <a:buNone/>
            </a:pPr>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952</TotalTime>
  <Words>408</Words>
  <Application>Microsoft Office PowerPoint</Application>
  <PresentationFormat>Экран (4:3)</PresentationFormat>
  <Paragraphs>50</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Трек</vt:lpstr>
      <vt:lpstr>Филиал МАОу «Аромашевская СОШ им.В.Д.Кармацкого» Слободчиковская ООШ Социальный Проект  «Символы региона»</vt:lpstr>
      <vt:lpstr>Слайд 2</vt:lpstr>
      <vt:lpstr>Соколова Галина Петровна</vt:lpstr>
      <vt:lpstr>                       Родилась 5 июля 1948 года в с. Семеново Н-Заимского района Тюменской области. Училась в Падунской средней школе. В 1968 году окончила Голышмановское педагогическое училище, а в 1974 году – Ишимский государственный институт. Решением государственной экзаменационной комиссии от 30 июля 1974 года присвоена квалификация учителя математики средней школы. 15 августа 1968 года была принята на работу в Слободчиковскую восьмилетнюю школу учителем математики. Более двадцати лет проработала завучем по учебной работе.      16 мая 1977 года Министерством Просвещения РСФСР награждена Памятной грамотой «За успешную работу по обучению и воспитанию учащихся».  В 1983 году Министерством Просвещения РСФСР награждена значком «Отличник народного просвещения». Президиумом Верховного Совета РСФСР Указом от 11 ноября 1989 года присвоил почетное звание «Заслуженный учитель школы РСФСР». За долголетний добросовестный труд от имени Президиума Верховного Совета СССР решением исполкома Тюменского областного Совета народных депутатов от 28 февраля 1990 года награждена медалью «Ветеран труда».      26 августа 2003 года вышла на заслуженный отдых. </vt:lpstr>
      <vt:lpstr>Слайд 5</vt:lpstr>
      <vt:lpstr>Слайд 6</vt:lpstr>
      <vt:lpstr>Слайд 7</vt:lpstr>
      <vt:lpstr>Слайд 8</vt:lpstr>
      <vt:lpstr>Слайд 9</vt:lpstr>
      <vt:lpstr>Слайд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ольга</cp:lastModifiedBy>
  <cp:revision>87</cp:revision>
  <dcterms:created xsi:type="dcterms:W3CDTF">2019-08-13T05:44:19Z</dcterms:created>
  <dcterms:modified xsi:type="dcterms:W3CDTF">2019-08-21T04:56:05Z</dcterms:modified>
</cp:coreProperties>
</file>