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1"/>
  </p:sldMasterIdLst>
  <p:sldIdLst>
    <p:sldId id="256" r:id="rId2"/>
    <p:sldId id="283" r:id="rId3"/>
    <p:sldId id="284" r:id="rId4"/>
    <p:sldId id="257" r:id="rId5"/>
    <p:sldId id="286" r:id="rId6"/>
    <p:sldId id="287" r:id="rId7"/>
    <p:sldId id="288" r:id="rId8"/>
    <p:sldId id="258" r:id="rId9"/>
    <p:sldId id="259" r:id="rId10"/>
    <p:sldId id="260" r:id="rId11"/>
    <p:sldId id="261" r:id="rId12"/>
    <p:sldId id="274" r:id="rId13"/>
    <p:sldId id="262" r:id="rId14"/>
    <p:sldId id="263" r:id="rId15"/>
    <p:sldId id="273" r:id="rId16"/>
    <p:sldId id="282" r:id="rId17"/>
    <p:sldId id="275" r:id="rId18"/>
    <p:sldId id="264" r:id="rId19"/>
    <p:sldId id="276" r:id="rId20"/>
    <p:sldId id="265" r:id="rId21"/>
    <p:sldId id="270" r:id="rId22"/>
    <p:sldId id="277" r:id="rId23"/>
    <p:sldId id="266" r:id="rId24"/>
    <p:sldId id="278" r:id="rId25"/>
    <p:sldId id="267" r:id="rId26"/>
    <p:sldId id="279" r:id="rId27"/>
    <p:sldId id="268" r:id="rId28"/>
    <p:sldId id="271" r:id="rId29"/>
    <p:sldId id="280" r:id="rId30"/>
    <p:sldId id="281" r:id="rId31"/>
    <p:sldId id="269" r:id="rId32"/>
    <p:sldId id="272" r:id="rId3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  <a:srgbClr val="EAFAEE"/>
    <a:srgbClr val="008000"/>
    <a:srgbClr val="660033"/>
    <a:srgbClr val="FF3300"/>
    <a:srgbClr val="000066"/>
    <a:srgbClr val="2EC07E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4CF09C-2CAA-460B-B0A7-48E4EC79317B}" type="datetimeFigureOut">
              <a:rPr lang="ru-RU" smtClean="0"/>
              <a:pPr>
                <a:defRPr/>
              </a:pPr>
              <a:t>25.01.2017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3735C7-1490-456E-B302-9B6BEA04576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052C858-C905-46A3-9CFC-DA4E472A1AF4}" type="datetimeFigureOut">
              <a:rPr lang="ru-RU" smtClean="0"/>
              <a:pPr/>
              <a:t>25.01.2017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6C76C3-EE73-4597-8D0E-76C7F49B94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052C858-C905-46A3-9CFC-DA4E472A1AF4}" type="datetimeFigureOut">
              <a:rPr lang="ru-RU" smtClean="0"/>
              <a:pPr/>
              <a:t>25.01.2017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6C76C3-EE73-4597-8D0E-76C7F49B94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DB71B9E-B217-4C8F-8DB2-DF4F82F016A0}" type="datetimeFigureOut">
              <a:rPr lang="ru-RU" smtClean="0"/>
              <a:pPr/>
              <a:t>25.01.2017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41B51E-0D09-43A5-A176-B58E864DA3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052C858-C905-46A3-9CFC-DA4E472A1AF4}" type="datetimeFigureOut">
              <a:rPr lang="ru-RU" smtClean="0"/>
              <a:pPr/>
              <a:t>25.01.2017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6C76C3-EE73-4597-8D0E-76C7F49B94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052C858-C905-46A3-9CFC-DA4E472A1AF4}" type="datetimeFigureOut">
              <a:rPr lang="ru-RU" smtClean="0"/>
              <a:pPr/>
              <a:t>25.01.2017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6C76C3-EE73-4597-8D0E-76C7F49B94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25.01.2017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25.01.2017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9FEDED-965C-4AD3-8DB9-13AD53D62C7E}" type="datetimeFigureOut">
              <a:rPr lang="ru-RU" smtClean="0"/>
              <a:pPr>
                <a:defRPr/>
              </a:pPr>
              <a:t>25.01.2017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65776D-7A79-4039-B683-D2C3877A901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052C858-C905-46A3-9CFC-DA4E472A1AF4}" type="datetimeFigureOut">
              <a:rPr lang="ru-RU" smtClean="0"/>
              <a:pPr/>
              <a:t>25.01.2017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6C76C3-EE73-4597-8D0E-76C7F49B94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052C858-C905-46A3-9CFC-DA4E472A1AF4}" type="datetimeFigureOut">
              <a:rPr lang="ru-RU" smtClean="0"/>
              <a:pPr/>
              <a:t>25.01.2017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6C76C3-EE73-4597-8D0E-76C7F49B94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6052C858-C905-46A3-9CFC-DA4E472A1AF4}" type="datetimeFigureOut">
              <a:rPr lang="ru-RU" smtClean="0"/>
              <a:pPr/>
              <a:t>25.01.2017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136C76C3-EE73-4597-8D0E-76C7F49B947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0" r:id="rId1"/>
    <p:sldLayoutId id="2147483731" r:id="rId2"/>
    <p:sldLayoutId id="2147483732" r:id="rId3"/>
    <p:sldLayoutId id="2147483733" r:id="rId4"/>
    <p:sldLayoutId id="2147483734" r:id="rId5"/>
    <p:sldLayoutId id="2147483735" r:id="rId6"/>
    <p:sldLayoutId id="2147483736" r:id="rId7"/>
    <p:sldLayoutId id="2147483737" r:id="rId8"/>
    <p:sldLayoutId id="2147483738" r:id="rId9"/>
    <p:sldLayoutId id="2147483739" r:id="rId10"/>
    <p:sldLayoutId id="2147483740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16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21.xml"/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" Target="slide28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928661" y="1214422"/>
            <a:ext cx="7786743" cy="3071834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CanDown">
              <a:avLst>
                <a:gd name="adj" fmla="val 19247"/>
              </a:avLst>
            </a:prstTxWarp>
            <a:spAutoFit/>
          </a:bodyPr>
          <a:lstStyle/>
          <a:p>
            <a:pPr algn="ctr"/>
            <a:r>
              <a:rPr lang="ru-RU" sz="6600" b="1" cap="none" spc="0" dirty="0" smtClean="0">
                <a:ln w="28575">
                  <a:solidFill>
                    <a:schemeClr val="accent6">
                      <a:lumMod val="75000"/>
                    </a:schemeClr>
                  </a:solidFill>
                </a:ln>
                <a:solidFill>
                  <a:srgbClr val="008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КВН</a:t>
            </a:r>
            <a:br>
              <a:rPr lang="ru-RU" sz="6600" b="1" cap="none" spc="0" dirty="0" smtClean="0">
                <a:ln w="28575">
                  <a:solidFill>
                    <a:schemeClr val="accent6">
                      <a:lumMod val="75000"/>
                    </a:schemeClr>
                  </a:solidFill>
                </a:ln>
                <a:solidFill>
                  <a:srgbClr val="008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ru-RU" sz="6600" b="1" cap="none" spc="0" dirty="0" smtClean="0">
                <a:ln w="28575">
                  <a:solidFill>
                    <a:schemeClr val="accent6">
                      <a:lumMod val="75000"/>
                    </a:schemeClr>
                  </a:solidFill>
                </a:ln>
                <a:solidFill>
                  <a:srgbClr val="008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ПО РУССКОМУ ЯЗЫКУ</a:t>
            </a:r>
            <a:endParaRPr lang="ru-RU" sz="6600" b="1" cap="none" spc="0" dirty="0">
              <a:ln w="28575">
                <a:solidFill>
                  <a:schemeClr val="accent6">
                    <a:lumMod val="75000"/>
                  </a:schemeClr>
                </a:solidFill>
              </a:ln>
              <a:solidFill>
                <a:srgbClr val="008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71736" y="4643446"/>
            <a:ext cx="435768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latin typeface="+mj-lt"/>
              </a:rPr>
              <a:t>4 класс</a:t>
            </a:r>
            <a:endParaRPr lang="ru-RU" sz="1600" b="1" dirty="0" smtClean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3" presetClass="emph" presetSubtype="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2FDF59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2143108" y="571480"/>
            <a:ext cx="4572032" cy="1143008"/>
          </a:xfrm>
        </p:spPr>
        <p:txBody>
          <a:bodyPr>
            <a:prstTxWarp prst="textFadeRight">
              <a:avLst/>
            </a:prstTxWarp>
            <a:normAutofit/>
          </a:bodyPr>
          <a:lstStyle/>
          <a:p>
            <a:r>
              <a:rPr lang="ru-RU" sz="6600" b="1" dirty="0" smtClean="0">
                <a:ln w="19050">
                  <a:solidFill>
                    <a:srgbClr val="FFC000"/>
                  </a:solidFill>
                  <a:prstDash val="solid"/>
                </a:ln>
                <a:solidFill>
                  <a:srgbClr val="008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 тур </a:t>
            </a:r>
            <a:endParaRPr lang="ru-RU" sz="6600" b="1" dirty="0">
              <a:ln w="19050">
                <a:solidFill>
                  <a:srgbClr val="FFC000"/>
                </a:solidFill>
                <a:prstDash val="solid"/>
              </a:ln>
              <a:solidFill>
                <a:srgbClr val="008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42910" y="2357430"/>
            <a:ext cx="8215370" cy="132343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8000" b="1" spc="50" dirty="0" smtClean="0">
                <a:ln w="3810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Шифровальщик   </a:t>
            </a:r>
            <a:endParaRPr lang="ru-RU" sz="8000" b="1" spc="50" dirty="0">
              <a:ln w="38100">
                <a:solidFill>
                  <a:schemeClr val="tx1">
                    <a:lumMod val="95000"/>
                    <a:lumOff val="5000"/>
                  </a:schemeClr>
                </a:solidFill>
              </a:ln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n w="1905">
                  <a:solidFill>
                    <a:schemeClr val="tx1"/>
                  </a:solidFill>
                </a:ln>
                <a:solidFill>
                  <a:srgbClr val="008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Объясните фразу</a:t>
            </a:r>
            <a:endParaRPr lang="ru-RU" b="1" dirty="0">
              <a:ln w="1905">
                <a:solidFill>
                  <a:schemeClr val="tx1"/>
                </a:solidFill>
              </a:ln>
              <a:solidFill>
                <a:srgbClr val="008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omic Sans MS" pitchFamily="66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1 команда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>
          <a:xfrm>
            <a:off x="214282" y="2214554"/>
            <a:ext cx="4425982" cy="3951288"/>
          </a:xfrm>
        </p:spPr>
        <p:txBody>
          <a:bodyPr>
            <a:normAutofit/>
          </a:bodyPr>
          <a:lstStyle/>
          <a:p>
            <a:r>
              <a:rPr lang="ru-RU" sz="3600" dirty="0" smtClean="0"/>
              <a:t>Рукой подать</a:t>
            </a:r>
          </a:p>
          <a:p>
            <a:r>
              <a:rPr lang="ru-RU" sz="3600" dirty="0" smtClean="0"/>
              <a:t>Во весь дух</a:t>
            </a:r>
          </a:p>
          <a:p>
            <a:r>
              <a:rPr lang="ru-RU" sz="3600" dirty="0" smtClean="0"/>
              <a:t>Путаться под ногами</a:t>
            </a:r>
          </a:p>
          <a:p>
            <a:r>
              <a:rPr lang="ru-RU" sz="3600" dirty="0" smtClean="0"/>
              <a:t>Водить за нос</a:t>
            </a:r>
            <a:endParaRPr lang="ru-RU" sz="3600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ru-RU" dirty="0" smtClean="0"/>
              <a:t>2 команда</a:t>
            </a:r>
            <a:endParaRPr lang="ru-RU" dirty="0"/>
          </a:p>
        </p:txBody>
      </p:sp>
      <p:sp>
        <p:nvSpPr>
          <p:cNvPr id="7" name="Содержимое 6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356131" cy="3951288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Морочить голову</a:t>
            </a:r>
          </a:p>
          <a:p>
            <a:r>
              <a:rPr lang="ru-RU" sz="3600" dirty="0" smtClean="0"/>
              <a:t>Прикусить язык</a:t>
            </a:r>
          </a:p>
          <a:p>
            <a:r>
              <a:rPr lang="ru-RU" sz="3600" dirty="0" smtClean="0"/>
              <a:t>Падать с ног</a:t>
            </a:r>
          </a:p>
          <a:p>
            <a:r>
              <a:rPr lang="ru-RU" sz="3600" dirty="0" smtClean="0"/>
              <a:t>Пропустить мимо ушей</a:t>
            </a:r>
            <a:endParaRPr lang="ru-RU" sz="3600" dirty="0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rot="16200000" flipH="1">
            <a:off x="2143108" y="3929066"/>
            <a:ext cx="4857786" cy="2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1000100" y="2714620"/>
            <a:ext cx="7358114" cy="2071702"/>
          </a:xfrm>
        </p:spPr>
        <p:txBody>
          <a:bodyPr>
            <a:prstTxWarp prst="textWave2">
              <a:avLst>
                <a:gd name="adj1" fmla="val 12500"/>
                <a:gd name="adj2" fmla="val -3932"/>
              </a:avLst>
            </a:prstTxWarp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6000" b="1" spc="50" dirty="0" smtClean="0">
                <a:ln w="12700">
                  <a:solidFill>
                    <a:schemeClr val="tx1"/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Наборщик</a:t>
            </a:r>
            <a:endParaRPr lang="ru-RU" sz="6000" b="1" spc="50" dirty="0">
              <a:ln w="12700">
                <a:solidFill>
                  <a:schemeClr val="tx1"/>
                </a:solidFill>
              </a:ln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571736" y="785794"/>
            <a:ext cx="350046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8400" b="1" i="1" spc="50" dirty="0" smtClean="0">
                <a:ln w="11430">
                  <a:solidFill>
                    <a:srgbClr val="FFC000"/>
                  </a:solidFill>
                </a:ln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4 тур</a:t>
            </a:r>
            <a:endParaRPr lang="ru-RU" sz="8400" i="1" dirty="0">
              <a:ln w="11430">
                <a:solidFill>
                  <a:srgbClr val="FFC000"/>
                </a:solidFill>
              </a:ln>
              <a:solidFill>
                <a:srgbClr val="008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ln w="1905">
                  <a:solidFill>
                    <a:srgbClr val="FFC000"/>
                  </a:solidFill>
                </a:ln>
                <a:solidFill>
                  <a:srgbClr val="008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Отгадай слово</a:t>
            </a:r>
            <a:endParaRPr lang="ru-RU" b="1" dirty="0">
              <a:ln w="1905">
                <a:solidFill>
                  <a:srgbClr val="FFC000"/>
                </a:solidFill>
              </a:ln>
              <a:solidFill>
                <a:srgbClr val="008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omic Sans MS" pitchFamily="66" charset="0"/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428596" y="1428736"/>
            <a:ext cx="8229600" cy="4525963"/>
          </a:xfrm>
        </p:spPr>
        <p:txBody>
          <a:bodyPr>
            <a:normAutofit fontScale="92500" lnSpcReduction="20000"/>
          </a:bodyPr>
          <a:lstStyle/>
          <a:p>
            <a:pPr>
              <a:spcBef>
                <a:spcPts val="0"/>
              </a:spcBef>
            </a:pPr>
            <a:r>
              <a:rPr lang="ru-RU" dirty="0" smtClean="0"/>
              <a:t>Корень из слова </a:t>
            </a:r>
            <a:r>
              <a:rPr lang="ru-RU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сказка</a:t>
            </a:r>
            <a:r>
              <a:rPr lang="ru-RU" dirty="0" smtClean="0"/>
              <a:t>,</a:t>
            </a:r>
          </a:p>
          <a:p>
            <a:pPr>
              <a:spcBef>
                <a:spcPts val="0"/>
              </a:spcBef>
              <a:buNone/>
            </a:pPr>
            <a:r>
              <a:rPr lang="ru-RU" dirty="0" smtClean="0"/>
              <a:t>Суффикс из слова </a:t>
            </a:r>
            <a:r>
              <a:rPr lang="ru-RU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извозчик</a:t>
            </a:r>
            <a:r>
              <a:rPr lang="ru-RU" dirty="0" smtClean="0"/>
              <a:t>, </a:t>
            </a:r>
          </a:p>
          <a:p>
            <a:pPr>
              <a:spcBef>
                <a:spcPts val="0"/>
              </a:spcBef>
              <a:buNone/>
            </a:pPr>
            <a:r>
              <a:rPr lang="ru-RU" dirty="0" smtClean="0"/>
              <a:t>Приставка как в слове </a:t>
            </a:r>
            <a:r>
              <a:rPr lang="ru-RU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расход</a:t>
            </a:r>
            <a:r>
              <a:rPr lang="ru-RU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,</a:t>
            </a:r>
            <a:endParaRPr lang="ru-RU" dirty="0" smtClean="0"/>
          </a:p>
          <a:p>
            <a:pPr>
              <a:spcBef>
                <a:spcPts val="0"/>
              </a:spcBef>
              <a:buNone/>
            </a:pPr>
            <a:r>
              <a:rPr lang="ru-RU" dirty="0" smtClean="0"/>
              <a:t>Окончание в слове </a:t>
            </a:r>
            <a:r>
              <a:rPr lang="ru-RU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дом</a:t>
            </a:r>
            <a:r>
              <a:rPr lang="ru-RU" sz="43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.</a:t>
            </a:r>
            <a:endParaRPr lang="ru-RU" sz="4300" dirty="0" smtClean="0"/>
          </a:p>
          <a:p>
            <a:pPr>
              <a:spcBef>
                <a:spcPts val="0"/>
              </a:spcBef>
              <a:buNone/>
            </a:pPr>
            <a:endParaRPr lang="ru-RU" dirty="0" smtClean="0"/>
          </a:p>
          <a:p>
            <a:pPr>
              <a:spcBef>
                <a:spcPts val="0"/>
              </a:spcBef>
            </a:pPr>
            <a:r>
              <a:rPr lang="ru-RU" dirty="0" smtClean="0"/>
              <a:t>Корень из слова </a:t>
            </a:r>
            <a:r>
              <a:rPr lang="ru-RU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снежинка</a:t>
            </a: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,</a:t>
            </a:r>
            <a:endParaRPr lang="ru-RU" dirty="0" smtClean="0"/>
          </a:p>
          <a:p>
            <a:pPr>
              <a:spcBef>
                <a:spcPts val="0"/>
              </a:spcBef>
              <a:buNone/>
            </a:pPr>
            <a:r>
              <a:rPr lang="ru-RU" dirty="0" smtClean="0"/>
              <a:t>Суффикс из слова</a:t>
            </a:r>
            <a:r>
              <a:rPr lang="ru-RU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</a:t>
            </a:r>
            <a:r>
              <a:rPr lang="ru-RU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лесник</a:t>
            </a: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,</a:t>
            </a:r>
            <a:endParaRPr lang="ru-RU" dirty="0" smtClean="0"/>
          </a:p>
          <a:p>
            <a:pPr>
              <a:spcBef>
                <a:spcPts val="0"/>
              </a:spcBef>
              <a:buNone/>
            </a:pPr>
            <a:r>
              <a:rPr lang="ru-RU" dirty="0" smtClean="0"/>
              <a:t>Приставка как в слове </a:t>
            </a:r>
            <a:r>
              <a:rPr lang="ru-RU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подъезжал</a:t>
            </a:r>
            <a:r>
              <a:rPr lang="ru-RU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,</a:t>
            </a:r>
            <a:endParaRPr lang="ru-RU" dirty="0" smtClean="0"/>
          </a:p>
          <a:p>
            <a:pPr>
              <a:spcBef>
                <a:spcPts val="0"/>
              </a:spcBef>
              <a:buNone/>
            </a:pPr>
            <a:r>
              <a:rPr lang="ru-RU" dirty="0" smtClean="0"/>
              <a:t>Окончание в слове </a:t>
            </a:r>
            <a:r>
              <a:rPr lang="ru-RU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стол</a:t>
            </a:r>
            <a:r>
              <a:rPr lang="ru-RU" sz="40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.</a:t>
            </a:r>
            <a:endParaRPr lang="ru-RU" sz="4000" dirty="0" smtClean="0"/>
          </a:p>
          <a:p>
            <a:pPr>
              <a:spcBef>
                <a:spcPts val="0"/>
              </a:spcBef>
              <a:buNone/>
            </a:pP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2500298" y="2071678"/>
            <a:ext cx="3990644" cy="769441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sz="4400" b="1" cap="all" dirty="0" smtClean="0">
                <a:ln w="0">
                  <a:solidFill>
                    <a:schemeClr val="tx1"/>
                  </a:solidFill>
                </a:ln>
                <a:solidFill>
                  <a:srgbClr val="008000"/>
                </a:solidFill>
                <a:effectLst>
                  <a:reflection blurRad="12700" stA="50000" endPos="50000" dist="5000" dir="5400000" sy="-100000" rotWithShape="0"/>
                </a:effectLst>
              </a:rPr>
              <a:t>рассказчик</a:t>
            </a:r>
            <a:endParaRPr lang="ru-RU" sz="4400" b="1" cap="all" dirty="0">
              <a:ln w="0">
                <a:solidFill>
                  <a:schemeClr val="tx1"/>
                </a:solidFill>
              </a:ln>
              <a:solidFill>
                <a:srgbClr val="008000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428860" y="3929066"/>
            <a:ext cx="4491101" cy="769441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sz="4400" b="1" cap="all" dirty="0" smtClean="0">
                <a:ln w="0">
                  <a:solidFill>
                    <a:schemeClr val="tx1"/>
                  </a:solidFill>
                </a:ln>
                <a:solidFill>
                  <a:srgbClr val="008000"/>
                </a:solidFill>
                <a:effectLst>
                  <a:reflection blurRad="12700" stA="50000" endPos="50000" dist="5000" dir="5400000" sy="-100000" rotWithShape="0"/>
                </a:effectLst>
              </a:rPr>
              <a:t>подснежник</a:t>
            </a:r>
            <a:endParaRPr lang="ru-RU" sz="4400" b="1" cap="all" dirty="0">
              <a:ln w="0">
                <a:solidFill>
                  <a:schemeClr val="tx1"/>
                </a:solidFill>
              </a:ln>
              <a:solidFill>
                <a:srgbClr val="008000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00034" y="2143116"/>
            <a:ext cx="8001056" cy="2143140"/>
          </a:xfrm>
        </p:spPr>
        <p:txBody>
          <a:bodyPr>
            <a:prstTxWarp prst="textInflate">
              <a:avLst/>
            </a:prstTxWarp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7200" b="1" spc="50" dirty="0" smtClean="0">
                <a:ln w="12700">
                  <a:solidFill>
                    <a:srgbClr val="EAFAEE"/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Путаница</a:t>
            </a:r>
            <a:endParaRPr lang="ru-RU" sz="7200" b="1" spc="50" dirty="0">
              <a:ln w="12700">
                <a:solidFill>
                  <a:srgbClr val="EAFAEE"/>
                </a:solidFill>
              </a:ln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928926" y="642918"/>
            <a:ext cx="3302507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8000" b="1" i="1" dirty="0" smtClean="0">
                <a:ln w="1905">
                  <a:solidFill>
                    <a:srgbClr val="FFC000"/>
                  </a:solidFill>
                </a:ln>
                <a:solidFill>
                  <a:srgbClr val="008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5 тур </a:t>
            </a:r>
            <a:endParaRPr lang="ru-RU" sz="8000" i="1" dirty="0">
              <a:ln w="1905">
                <a:solidFill>
                  <a:srgbClr val="FFC000"/>
                </a:solidFill>
              </a:ln>
              <a:solidFill>
                <a:srgbClr val="008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85728"/>
            <a:ext cx="8229600" cy="1143000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ln w="1905">
                  <a:solidFill>
                    <a:schemeClr val="tx1"/>
                  </a:solidFill>
                </a:ln>
                <a:solidFill>
                  <a:srgbClr val="008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Разделите стихотворение Чуковского на предложения</a:t>
            </a:r>
            <a:endParaRPr lang="ru-RU" sz="3200" b="1" dirty="0">
              <a:ln w="1905">
                <a:solidFill>
                  <a:schemeClr val="tx1"/>
                </a:solidFill>
              </a:ln>
              <a:solidFill>
                <a:srgbClr val="008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omic Sans MS" pitchFamily="66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142976" y="1428736"/>
            <a:ext cx="5715024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В реке там рыба на бугре</a:t>
            </a:r>
          </a:p>
          <a:p>
            <a:r>
              <a:rPr lang="ru-RU" sz="2400" dirty="0" smtClean="0"/>
              <a:t> мычит корова в конуре </a:t>
            </a:r>
          </a:p>
          <a:p>
            <a:r>
              <a:rPr lang="ru-RU" sz="2400" dirty="0" smtClean="0"/>
              <a:t>собака лает на заборе</a:t>
            </a:r>
          </a:p>
          <a:p>
            <a:r>
              <a:rPr lang="ru-RU" sz="2400" dirty="0" smtClean="0"/>
              <a:t> поет синичка в коридоре </a:t>
            </a:r>
          </a:p>
          <a:p>
            <a:r>
              <a:rPr lang="ru-RU" sz="2400" dirty="0" smtClean="0"/>
              <a:t>играют дети на стене </a:t>
            </a:r>
          </a:p>
          <a:p>
            <a:r>
              <a:rPr lang="ru-RU" sz="2400" dirty="0" smtClean="0"/>
              <a:t>висит картина на окне </a:t>
            </a:r>
          </a:p>
          <a:p>
            <a:r>
              <a:rPr lang="ru-RU" sz="2400" dirty="0" smtClean="0"/>
              <a:t>узоры инея в печурке </a:t>
            </a:r>
          </a:p>
          <a:p>
            <a:r>
              <a:rPr lang="ru-RU" sz="2400" dirty="0" smtClean="0"/>
              <a:t>горят дрова в руках девчурки </a:t>
            </a:r>
          </a:p>
          <a:p>
            <a:r>
              <a:rPr lang="ru-RU" sz="2400" dirty="0" smtClean="0"/>
              <a:t>нарядная там кукла в клетке ручной</a:t>
            </a:r>
          </a:p>
          <a:p>
            <a:r>
              <a:rPr lang="ru-RU" sz="2400" dirty="0" smtClean="0"/>
              <a:t> щегол поет салфетки</a:t>
            </a:r>
          </a:p>
          <a:p>
            <a:r>
              <a:rPr lang="ru-RU" sz="2400" dirty="0" smtClean="0"/>
              <a:t>там на столе лежат коньки</a:t>
            </a:r>
          </a:p>
          <a:p>
            <a:r>
              <a:rPr lang="ru-RU" sz="2400" dirty="0" smtClean="0"/>
              <a:t> к зиме готовят там очки</a:t>
            </a:r>
          </a:p>
          <a:p>
            <a:r>
              <a:rPr lang="ru-RU" sz="2400" dirty="0" smtClean="0"/>
              <a:t> лежат для бабушки тетрадки</a:t>
            </a:r>
          </a:p>
          <a:p>
            <a:r>
              <a:rPr lang="ru-RU" sz="2400" dirty="0" smtClean="0"/>
              <a:t> всегда содержатся в порядке.</a:t>
            </a:r>
            <a:endParaRPr lang="ru-RU" sz="2400" dirty="0"/>
          </a:p>
        </p:txBody>
      </p:sp>
      <p:sp>
        <p:nvSpPr>
          <p:cNvPr id="4" name="Управляющая кнопка: далее 3">
            <a:hlinkClick r:id="rId2" action="ppaction://hlinksldjump" highlightClick="1"/>
          </p:cNvPr>
          <p:cNvSpPr/>
          <p:nvPr/>
        </p:nvSpPr>
        <p:spPr>
          <a:xfrm>
            <a:off x="8429652" y="6357958"/>
            <a:ext cx="542350" cy="328036"/>
          </a:xfrm>
          <a:prstGeom prst="actionButtonForwardNex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85728"/>
            <a:ext cx="8229600" cy="1143000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ln w="1905">
                  <a:solidFill>
                    <a:schemeClr val="tx1"/>
                  </a:solidFill>
                </a:ln>
                <a:solidFill>
                  <a:srgbClr val="008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Разделите стихотворение Чуковского на предложения</a:t>
            </a:r>
            <a:endParaRPr lang="ru-RU" sz="3200" b="1" dirty="0">
              <a:ln w="1905">
                <a:solidFill>
                  <a:schemeClr val="tx1"/>
                </a:solidFill>
              </a:ln>
              <a:solidFill>
                <a:srgbClr val="008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omic Sans MS" pitchFamily="66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142976" y="1428736"/>
            <a:ext cx="5715024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В реке там рыба. На бугре</a:t>
            </a:r>
          </a:p>
          <a:p>
            <a:r>
              <a:rPr lang="ru-RU" sz="2400" dirty="0" smtClean="0"/>
              <a:t> мычит корова. В конуре </a:t>
            </a:r>
          </a:p>
          <a:p>
            <a:r>
              <a:rPr lang="ru-RU" sz="2400" dirty="0" smtClean="0"/>
              <a:t>собака лает. На заборе</a:t>
            </a:r>
          </a:p>
          <a:p>
            <a:r>
              <a:rPr lang="ru-RU" sz="2400" dirty="0" smtClean="0"/>
              <a:t> поет синичка. В коридоре </a:t>
            </a:r>
          </a:p>
          <a:p>
            <a:r>
              <a:rPr lang="ru-RU" sz="2400" dirty="0" smtClean="0"/>
              <a:t>играют дети. На стене </a:t>
            </a:r>
          </a:p>
          <a:p>
            <a:r>
              <a:rPr lang="ru-RU" sz="2400" dirty="0" smtClean="0"/>
              <a:t>висит картина. На окне </a:t>
            </a:r>
          </a:p>
          <a:p>
            <a:r>
              <a:rPr lang="ru-RU" sz="2400" dirty="0" smtClean="0"/>
              <a:t>узоры инея. В печурке </a:t>
            </a:r>
          </a:p>
          <a:p>
            <a:r>
              <a:rPr lang="ru-RU" sz="2400" dirty="0" smtClean="0"/>
              <a:t>горят дрова. В руках девчурки </a:t>
            </a:r>
          </a:p>
          <a:p>
            <a:r>
              <a:rPr lang="ru-RU" sz="2400" dirty="0" smtClean="0"/>
              <a:t>нарядная там кукла. В клетке ручной</a:t>
            </a:r>
          </a:p>
          <a:p>
            <a:r>
              <a:rPr lang="ru-RU" sz="2400" dirty="0" smtClean="0"/>
              <a:t> щегол поет. Салфетки</a:t>
            </a:r>
          </a:p>
          <a:p>
            <a:r>
              <a:rPr lang="ru-RU" sz="2400" dirty="0" smtClean="0"/>
              <a:t>там на столе лежат. Коньки</a:t>
            </a:r>
          </a:p>
          <a:p>
            <a:r>
              <a:rPr lang="ru-RU" sz="2400" dirty="0" smtClean="0"/>
              <a:t> к зиме готовят. Там очки</a:t>
            </a:r>
          </a:p>
          <a:p>
            <a:r>
              <a:rPr lang="ru-RU" sz="2400" dirty="0" smtClean="0"/>
              <a:t> лежат для бабушки. Тетрадки</a:t>
            </a:r>
          </a:p>
          <a:p>
            <a:r>
              <a:rPr lang="ru-RU" sz="2400" dirty="0" smtClean="0"/>
              <a:t> всегда содержатся в порядке.</a:t>
            </a:r>
            <a:endParaRPr lang="ru-RU" sz="2400" dirty="0"/>
          </a:p>
        </p:txBody>
      </p:sp>
      <p:sp>
        <p:nvSpPr>
          <p:cNvPr id="4" name="Управляющая кнопка: далее 3">
            <a:hlinkClick r:id="" action="ppaction://hlinkshowjump?jump=nextslide" highlightClick="1"/>
          </p:cNvPr>
          <p:cNvSpPr/>
          <p:nvPr/>
        </p:nvSpPr>
        <p:spPr>
          <a:xfrm>
            <a:off x="8358214" y="6286520"/>
            <a:ext cx="399474" cy="378320"/>
          </a:xfrm>
          <a:prstGeom prst="actionButtonForwardNex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62" y="2285992"/>
            <a:ext cx="7429552" cy="1714512"/>
          </a:xfrm>
        </p:spPr>
        <p:txBody>
          <a:bodyPr>
            <a:prstTxWarp prst="textCanDown">
              <a:avLst>
                <a:gd name="adj" fmla="val 24953"/>
              </a:avLst>
            </a:prstTxWarp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b="1" spc="50" dirty="0" smtClean="0">
                <a:ln w="28575">
                  <a:solidFill>
                    <a:schemeClr val="tx1"/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Стихоплёты</a:t>
            </a:r>
            <a:endParaRPr lang="ru-RU" b="1" spc="50" dirty="0">
              <a:ln w="28575">
                <a:solidFill>
                  <a:schemeClr val="tx1"/>
                </a:solidFill>
              </a:ln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357554" y="785794"/>
            <a:ext cx="3177473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8000" b="1" cap="all" dirty="0" smtClean="0">
                <a:ln w="9000" cmpd="sng">
                  <a:solidFill>
                    <a:srgbClr val="FFC000"/>
                  </a:solidFill>
                  <a:prstDash val="solid"/>
                </a:ln>
                <a:solidFill>
                  <a:srgbClr val="008000"/>
                </a:solidFill>
                <a:effectLst>
                  <a:reflection blurRad="12700" stA="28000" endPos="45000" dist="1000" dir="5400000" sy="-100000" algn="bl" rotWithShape="0"/>
                </a:effectLst>
                <a:latin typeface="Comic Sans MS" pitchFamily="66" charset="0"/>
              </a:rPr>
              <a:t>6</a:t>
            </a:r>
            <a:r>
              <a:rPr lang="ru-RU" sz="8000" b="1" cap="all" dirty="0" smtClean="0">
                <a:ln>
                  <a:solidFill>
                    <a:srgbClr val="FFC000"/>
                  </a:solidFill>
                </a:ln>
                <a:solidFill>
                  <a:srgbClr val="008000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Comic Sans MS" pitchFamily="66" charset="0"/>
              </a:rPr>
              <a:t> </a:t>
            </a:r>
            <a:r>
              <a:rPr lang="ru-RU" sz="8000" b="1" cap="all" dirty="0" smtClean="0">
                <a:ln w="9000" cmpd="sng">
                  <a:solidFill>
                    <a:srgbClr val="FFC000"/>
                  </a:solidFill>
                  <a:prstDash val="solid"/>
                </a:ln>
                <a:solidFill>
                  <a:srgbClr val="008000"/>
                </a:solidFill>
                <a:effectLst>
                  <a:reflection blurRad="12700" stA="28000" endPos="45000" dist="1000" dir="5400000" sy="-100000" algn="bl" rotWithShape="0"/>
                </a:effectLst>
                <a:latin typeface="Comic Sans MS" pitchFamily="66" charset="0"/>
              </a:rPr>
              <a:t>тур</a:t>
            </a:r>
            <a:endParaRPr lang="ru-RU" sz="80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n w="1905">
                  <a:solidFill>
                    <a:schemeClr val="tx1"/>
                  </a:solidFill>
                </a:ln>
                <a:solidFill>
                  <a:srgbClr val="008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Закончи стихотворение</a:t>
            </a:r>
            <a:endParaRPr lang="ru-RU" b="1" dirty="0">
              <a:ln w="1905">
                <a:solidFill>
                  <a:schemeClr val="tx1"/>
                </a:solidFill>
              </a:ln>
              <a:solidFill>
                <a:srgbClr val="008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omic Sans MS" pitchFamily="66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1 команда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>
          <a:xfrm>
            <a:off x="142844" y="2174875"/>
            <a:ext cx="4354544" cy="3951288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ru-RU" sz="3200" dirty="0" smtClean="0"/>
              <a:t>В зоопарке бегемот проглотил ежа. </a:t>
            </a:r>
          </a:p>
          <a:p>
            <a:pPr>
              <a:spcBef>
                <a:spcPts val="0"/>
              </a:spcBef>
              <a:buNone/>
            </a:pPr>
            <a:r>
              <a:rPr lang="ru-RU" sz="3200" dirty="0" smtClean="0"/>
              <a:t>   И вот…</a:t>
            </a:r>
            <a:endParaRPr lang="ru-RU" sz="3200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ru-RU" dirty="0" smtClean="0"/>
              <a:t>2 команда</a:t>
            </a:r>
            <a:endParaRPr lang="ru-RU" dirty="0"/>
          </a:p>
        </p:txBody>
      </p:sp>
      <p:sp>
        <p:nvSpPr>
          <p:cNvPr id="7" name="Содержимое 6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356131" cy="3951288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ru-RU" sz="3200" dirty="0" smtClean="0"/>
              <a:t>Вдруг заплакал носорог:</a:t>
            </a:r>
          </a:p>
          <a:p>
            <a:pPr>
              <a:spcBef>
                <a:spcPts val="0"/>
              </a:spcBef>
              <a:buNone/>
            </a:pPr>
            <a:r>
              <a:rPr lang="ru-RU" sz="3200" dirty="0" smtClean="0"/>
              <a:t>   Утром не нашёл свой рог….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500166" y="274638"/>
            <a:ext cx="5786478" cy="1143000"/>
          </a:xfrm>
        </p:spPr>
        <p:txBody>
          <a:bodyPr/>
          <a:lstStyle/>
          <a:p>
            <a:r>
              <a:rPr lang="ru-RU" sz="8000" b="1" i="1" dirty="0" smtClean="0">
                <a:ln>
                  <a:solidFill>
                    <a:srgbClr val="FFC000"/>
                  </a:solidFill>
                </a:ln>
                <a:solidFill>
                  <a:srgbClr val="008000"/>
                </a:solidFill>
                <a:latin typeface="Comic Sans MS" pitchFamily="66" charset="0"/>
              </a:rPr>
              <a:t>7 тур</a:t>
            </a:r>
            <a:endParaRPr lang="ru-RU" sz="8000" b="1" i="1" dirty="0">
              <a:ln>
                <a:solidFill>
                  <a:srgbClr val="FFC000"/>
                </a:solidFill>
              </a:ln>
              <a:solidFill>
                <a:srgbClr val="008000"/>
              </a:solidFill>
              <a:latin typeface="Comic Sans MS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57158" y="2428868"/>
            <a:ext cx="8526693" cy="1754326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smtClean="0">
                <a:ln w="11430">
                  <a:solidFill>
                    <a:schemeClr val="tx1"/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Пословица – </a:t>
            </a:r>
          </a:p>
          <a:p>
            <a:pPr algn="ctr"/>
            <a:r>
              <a:rPr lang="ru-RU" sz="5400" b="1" spc="50" dirty="0" smtClean="0">
                <a:ln w="11430">
                  <a:solidFill>
                    <a:schemeClr val="tx1"/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всем углам помощница</a:t>
            </a:r>
            <a:endParaRPr lang="ru-RU" sz="5400" b="1" spc="50" dirty="0">
              <a:ln w="11430">
                <a:solidFill>
                  <a:schemeClr val="tx1"/>
                </a:solidFill>
              </a:ln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714348" y="990225"/>
            <a:ext cx="5715040" cy="2739211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5738" algn="l"/>
              </a:tabLst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Учитель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5738" algn="l"/>
              </a:tabLst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Мы веселые ребята, 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5738" algn="l"/>
              </a:tabLst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И не любим мы скучать. 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5738" algn="l"/>
              </a:tabLst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С удовольствием мы с вами 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5738" algn="l"/>
              </a:tabLst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будем в КВН играть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!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00364" y="142852"/>
            <a:ext cx="406072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i="1" dirty="0" smtClean="0">
                <a:ln w="1905">
                  <a:solidFill>
                    <a:schemeClr val="accent6">
                      <a:lumMod val="75000"/>
                    </a:schemeClr>
                  </a:solidFill>
                </a:ln>
                <a:solidFill>
                  <a:srgbClr val="008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Приветствие</a:t>
            </a:r>
            <a:r>
              <a:rPr lang="ru-RU" i="1" dirty="0" smtClean="0"/>
              <a:t> </a:t>
            </a:r>
            <a:endParaRPr lang="ru-RU" i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071802" y="3929066"/>
            <a:ext cx="5500694" cy="273921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5738" algn="l"/>
              </a:tabLst>
            </a:pPr>
            <a:r>
              <a:rPr lang="ru-RU" sz="2800" b="1" dirty="0" smtClean="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1	команда</a:t>
            </a:r>
            <a:endParaRPr lang="ru-RU" sz="2800" dirty="0" smtClean="0"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185738" algn="l"/>
              </a:tabLst>
            </a:pPr>
            <a:r>
              <a:rPr lang="ru-RU" sz="3600" dirty="0" smtClean="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Мы отвечаем дружно, </a:t>
            </a:r>
            <a:endParaRPr lang="ru-RU" sz="3600" dirty="0" smtClean="0"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185738" algn="l"/>
              </a:tabLst>
            </a:pPr>
            <a:r>
              <a:rPr lang="ru-RU" sz="3600" dirty="0" smtClean="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И здесь сомнений нет. </a:t>
            </a:r>
            <a:endParaRPr lang="ru-RU" sz="3600" dirty="0" smtClean="0"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185738" algn="l"/>
              </a:tabLst>
            </a:pPr>
            <a:r>
              <a:rPr lang="ru-RU" sz="3600" dirty="0" smtClean="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Сегодня будет дружба </a:t>
            </a:r>
            <a:endParaRPr lang="ru-RU" sz="3600" dirty="0" smtClean="0"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185738" algn="l"/>
              </a:tabLst>
            </a:pPr>
            <a:r>
              <a:rPr lang="ru-RU" sz="3600" dirty="0" smtClean="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Владычицей побед.</a:t>
            </a:r>
            <a:endParaRPr lang="ru-RU" dirty="0" smtClean="0"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n w="1905">
                  <a:solidFill>
                    <a:schemeClr val="tx1"/>
                  </a:solidFill>
                </a:ln>
                <a:solidFill>
                  <a:srgbClr val="008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Дополни пословицу</a:t>
            </a:r>
            <a:endParaRPr lang="ru-RU" b="1" dirty="0">
              <a:ln w="1905">
                <a:solidFill>
                  <a:schemeClr val="tx1"/>
                </a:solidFill>
              </a:ln>
              <a:solidFill>
                <a:srgbClr val="008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omic Sans MS" pitchFamily="66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57158" y="1571612"/>
            <a:ext cx="4040188" cy="639762"/>
          </a:xfrm>
        </p:spPr>
        <p:txBody>
          <a:bodyPr/>
          <a:lstStyle/>
          <a:p>
            <a:r>
              <a:rPr lang="ru-RU" dirty="0" smtClean="0"/>
              <a:t>1 команда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0" y="2214554"/>
            <a:ext cx="4040188" cy="3951288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ru-RU" sz="3200" dirty="0" smtClean="0"/>
              <a:t>Без труда... </a:t>
            </a:r>
          </a:p>
          <a:p>
            <a:pPr>
              <a:spcBef>
                <a:spcPts val="0"/>
              </a:spcBef>
            </a:pPr>
            <a:r>
              <a:rPr lang="ru-RU" sz="3200" dirty="0" smtClean="0"/>
              <a:t>Век живи — ... </a:t>
            </a:r>
          </a:p>
          <a:p>
            <a:pPr>
              <a:spcBef>
                <a:spcPts val="0"/>
              </a:spcBef>
            </a:pPr>
            <a:r>
              <a:rPr lang="ru-RU" sz="3200" dirty="0" smtClean="0"/>
              <a:t>Нет друга — ... </a:t>
            </a:r>
          </a:p>
          <a:p>
            <a:pPr>
              <a:spcBef>
                <a:spcPts val="0"/>
              </a:spcBef>
            </a:pPr>
            <a:r>
              <a:rPr lang="ru-RU" sz="3600" dirty="0" smtClean="0"/>
              <a:t>Друзья …</a:t>
            </a:r>
          </a:p>
          <a:p>
            <a:pPr>
              <a:spcBef>
                <a:spcPts val="0"/>
              </a:spcBef>
            </a:pP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286248" y="1571612"/>
            <a:ext cx="4041775" cy="639762"/>
          </a:xfrm>
        </p:spPr>
        <p:txBody>
          <a:bodyPr/>
          <a:lstStyle/>
          <a:p>
            <a:r>
              <a:rPr lang="ru-RU" dirty="0" smtClean="0"/>
              <a:t>2 команда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786182" y="2214554"/>
            <a:ext cx="5143536" cy="3951288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ru-RU" sz="3200" dirty="0" smtClean="0"/>
              <a:t>Поспешишь... </a:t>
            </a:r>
          </a:p>
          <a:p>
            <a:pPr>
              <a:spcBef>
                <a:spcPts val="0"/>
              </a:spcBef>
            </a:pPr>
            <a:r>
              <a:rPr lang="ru-RU" sz="3200" dirty="0" smtClean="0"/>
              <a:t>Семеро ... </a:t>
            </a:r>
          </a:p>
          <a:p>
            <a:pPr>
              <a:spcBef>
                <a:spcPts val="0"/>
              </a:spcBef>
            </a:pPr>
            <a:r>
              <a:rPr lang="ru-RU" sz="3200" dirty="0" smtClean="0"/>
              <a:t>Красна птица пером, а ... </a:t>
            </a:r>
          </a:p>
          <a:p>
            <a:pPr>
              <a:spcBef>
                <a:spcPts val="0"/>
              </a:spcBef>
            </a:pPr>
            <a:r>
              <a:rPr lang="ru-RU" sz="3200" dirty="0" smtClean="0"/>
              <a:t>За двумя зайцами…</a:t>
            </a:r>
            <a:endParaRPr lang="ru-RU" dirty="0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rot="5400000">
            <a:off x="1428728" y="3857628"/>
            <a:ext cx="4429156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Управляющая кнопка: далее 11">
            <a:hlinkClick r:id="rId2" action="ppaction://hlinksldjump" highlightClick="1"/>
          </p:cNvPr>
          <p:cNvSpPr/>
          <p:nvPr/>
        </p:nvSpPr>
        <p:spPr>
          <a:xfrm>
            <a:off x="8501090" y="6072206"/>
            <a:ext cx="399474" cy="328036"/>
          </a:xfrm>
          <a:prstGeom prst="actionButtonForwardNex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n w="1905">
                  <a:solidFill>
                    <a:schemeClr val="tx1"/>
                  </a:solidFill>
                </a:ln>
                <a:solidFill>
                  <a:srgbClr val="008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Дополни пословицу</a:t>
            </a:r>
            <a:endParaRPr lang="ru-RU" b="1" dirty="0">
              <a:ln w="1905">
                <a:solidFill>
                  <a:schemeClr val="tx1"/>
                </a:solidFill>
              </a:ln>
              <a:solidFill>
                <a:srgbClr val="008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omic Sans MS" pitchFamily="66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1 команда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>
              <a:spcBef>
                <a:spcPts val="0"/>
              </a:spcBef>
            </a:pPr>
            <a:r>
              <a:rPr lang="ru-RU" sz="3200" dirty="0" smtClean="0"/>
              <a:t>Без труда не вытащишь и рыбку из пруда</a:t>
            </a:r>
          </a:p>
          <a:p>
            <a:pPr>
              <a:spcBef>
                <a:spcPts val="0"/>
              </a:spcBef>
            </a:pPr>
            <a:r>
              <a:rPr lang="ru-RU" sz="3200" dirty="0" smtClean="0"/>
              <a:t>Век живи — век учись </a:t>
            </a:r>
          </a:p>
          <a:p>
            <a:pPr>
              <a:spcBef>
                <a:spcPts val="0"/>
              </a:spcBef>
            </a:pPr>
            <a:r>
              <a:rPr lang="ru-RU" sz="3200" dirty="0" smtClean="0"/>
              <a:t>Нет друга — ищи, а нашел береги. </a:t>
            </a:r>
          </a:p>
          <a:p>
            <a:pPr>
              <a:spcBef>
                <a:spcPts val="0"/>
              </a:spcBef>
            </a:pPr>
            <a:r>
              <a:rPr lang="ru-RU" sz="3600" dirty="0" smtClean="0"/>
              <a:t>Друзья познаются в беде.</a:t>
            </a:r>
          </a:p>
          <a:p>
            <a:pPr>
              <a:spcBef>
                <a:spcPts val="0"/>
              </a:spcBef>
            </a:pP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ru-RU" dirty="0" smtClean="0"/>
              <a:t>2 команда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071935" y="2174875"/>
            <a:ext cx="4614866" cy="3951288"/>
          </a:xfrm>
        </p:spPr>
        <p:txBody>
          <a:bodyPr>
            <a:normAutofit lnSpcReduction="10000"/>
          </a:bodyPr>
          <a:lstStyle/>
          <a:p>
            <a:pPr>
              <a:spcBef>
                <a:spcPts val="0"/>
              </a:spcBef>
            </a:pPr>
            <a:r>
              <a:rPr lang="ru-RU" sz="3200" dirty="0" smtClean="0"/>
              <a:t>Поспешишь людей насмешишь. </a:t>
            </a:r>
          </a:p>
          <a:p>
            <a:pPr>
              <a:spcBef>
                <a:spcPts val="0"/>
              </a:spcBef>
            </a:pPr>
            <a:r>
              <a:rPr lang="ru-RU" sz="3200" dirty="0" smtClean="0"/>
              <a:t>Семеро одного не ждут </a:t>
            </a:r>
          </a:p>
          <a:p>
            <a:pPr>
              <a:spcBef>
                <a:spcPts val="0"/>
              </a:spcBef>
            </a:pPr>
            <a:r>
              <a:rPr lang="ru-RU" sz="3200" dirty="0" smtClean="0"/>
              <a:t>Красна птица пером, а человек умом. </a:t>
            </a:r>
          </a:p>
          <a:p>
            <a:pPr>
              <a:spcBef>
                <a:spcPts val="0"/>
              </a:spcBef>
            </a:pPr>
            <a:r>
              <a:rPr lang="ru-RU" sz="3200" dirty="0" smtClean="0"/>
              <a:t>За двумя зайцами погонишься ни одного не поймаешь.  </a:t>
            </a:r>
            <a:endParaRPr lang="ru-RU" dirty="0"/>
          </a:p>
        </p:txBody>
      </p:sp>
      <p:sp>
        <p:nvSpPr>
          <p:cNvPr id="7" name="Управляющая кнопка: далее 6">
            <a:hlinkClick r:id="" action="ppaction://hlinkshowjump?jump=nextslide" highlightClick="1"/>
          </p:cNvPr>
          <p:cNvSpPr/>
          <p:nvPr/>
        </p:nvSpPr>
        <p:spPr>
          <a:xfrm>
            <a:off x="8358214" y="6215082"/>
            <a:ext cx="470912" cy="399474"/>
          </a:xfrm>
          <a:prstGeom prst="actionButtonForwardNex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654560"/>
          </a:xfrm>
        </p:spPr>
        <p:txBody>
          <a:bodyPr>
            <a:prstTxWarp prst="textButtonPour">
              <a:avLst>
                <a:gd name="adj1" fmla="val 10065628"/>
                <a:gd name="adj2" fmla="val 51163"/>
              </a:avLst>
            </a:prstTxWarp>
          </a:bodyPr>
          <a:lstStyle/>
          <a:p>
            <a:r>
              <a:rPr lang="ru-RU" b="1" cap="all" dirty="0" smtClean="0">
                <a:ln w="12700" cmpd="sng">
                  <a:solidFill>
                    <a:schemeClr val="tx1"/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Волшебный</a:t>
            </a:r>
            <a:br>
              <a:rPr lang="ru-RU" b="1" cap="all" dirty="0" smtClean="0">
                <a:ln w="12700" cmpd="sng">
                  <a:solidFill>
                    <a:schemeClr val="tx1"/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ru-RU" b="1" cap="all" dirty="0" smtClean="0">
                <a:ln w="12700" cmpd="sng">
                  <a:solidFill>
                    <a:schemeClr val="tx1"/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круг</a:t>
            </a:r>
            <a:br>
              <a:rPr lang="ru-RU" b="1" cap="all" dirty="0" smtClean="0">
                <a:ln w="12700" cmpd="sng">
                  <a:solidFill>
                    <a:schemeClr val="tx1"/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ru-RU" b="1" cap="all" dirty="0" smtClean="0">
                <a:ln w="12700" cmpd="sng">
                  <a:solidFill>
                    <a:schemeClr val="tx1"/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8 тур</a:t>
            </a:r>
            <a:endParaRPr lang="ru-RU" b="1" cap="all" dirty="0">
              <a:ln w="12700" cmpd="sng">
                <a:solidFill>
                  <a:schemeClr val="tx1"/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2976" y="214290"/>
            <a:ext cx="6643734" cy="628654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>
            <a:spLocks noGrp="1"/>
          </p:cNvSpPr>
          <p:nvPr>
            <p:ph type="title"/>
          </p:nvPr>
        </p:nvSpPr>
        <p:spPr>
          <a:xfrm>
            <a:off x="428596" y="1357298"/>
            <a:ext cx="8229600" cy="3154362"/>
          </a:xfrm>
          <a:ln>
            <a:solidFill>
              <a:schemeClr val="tx1"/>
            </a:solidFill>
          </a:ln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8800" b="1" spc="50" dirty="0" smtClean="0">
                <a:ln w="11430">
                  <a:solidFill>
                    <a:schemeClr val="tx1"/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9 тур </a:t>
            </a:r>
            <a:br>
              <a:rPr lang="ru-RU" sz="8800" b="1" spc="50" dirty="0" smtClean="0">
                <a:ln w="11430">
                  <a:solidFill>
                    <a:schemeClr val="tx1"/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</a:br>
            <a:r>
              <a:rPr lang="ru-RU" sz="8800" b="1" spc="50" dirty="0" smtClean="0">
                <a:ln w="11430">
                  <a:solidFill>
                    <a:schemeClr val="tx1"/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Шарады</a:t>
            </a:r>
            <a:endParaRPr lang="ru-RU" sz="8800" b="1" spc="50" dirty="0">
              <a:ln w="11430">
                <a:solidFill>
                  <a:schemeClr val="tx1"/>
                </a:solidFill>
              </a:ln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5043494" cy="6357982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3400" dirty="0" smtClean="0"/>
              <a:t>Со звуком </a:t>
            </a:r>
            <a:r>
              <a:rPr lang="ru-RU" sz="3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С</a:t>
            </a:r>
            <a:r>
              <a:rPr lang="ru-RU" sz="3400" dirty="0" smtClean="0"/>
              <a:t> я невкусна, 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3400" dirty="0" smtClean="0"/>
              <a:t>Но в пище каждому нужна. 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3400" dirty="0" smtClean="0"/>
              <a:t>С </a:t>
            </a:r>
            <a:r>
              <a:rPr lang="ru-RU" sz="3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М</a:t>
            </a:r>
            <a:r>
              <a:rPr lang="ru-RU" sz="3400" dirty="0" smtClean="0"/>
              <a:t> берегись меня, не то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3400" dirty="0" smtClean="0"/>
              <a:t> Я съем и платье, и пальто.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endParaRPr lang="ru-RU" sz="3400" dirty="0" smtClean="0"/>
          </a:p>
          <a:p>
            <a:r>
              <a:rPr lang="ru-RU" sz="3400" dirty="0" smtClean="0"/>
              <a:t>С </a:t>
            </a:r>
            <a:r>
              <a:rPr lang="ru-RU" sz="3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М</a:t>
            </a:r>
            <a:r>
              <a:rPr lang="ru-RU" sz="3400" dirty="0" smtClean="0"/>
              <a:t> приятен, золотист, </a:t>
            </a:r>
          </a:p>
          <a:p>
            <a:pPr>
              <a:buNone/>
            </a:pPr>
            <a:r>
              <a:rPr lang="ru-RU" sz="3400" dirty="0" smtClean="0"/>
              <a:t>Очень сладок и душист.</a:t>
            </a:r>
          </a:p>
          <a:p>
            <a:pPr>
              <a:buNone/>
            </a:pPr>
            <a:r>
              <a:rPr lang="ru-RU" sz="3400" dirty="0" smtClean="0"/>
              <a:t> С буквой </a:t>
            </a:r>
            <a:r>
              <a:rPr lang="ru-RU" sz="3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Л</a:t>
            </a:r>
            <a:r>
              <a:rPr lang="ru-RU" sz="3400" dirty="0" smtClean="0"/>
              <a:t> зимой бывает,</a:t>
            </a:r>
          </a:p>
          <a:p>
            <a:pPr>
              <a:buNone/>
            </a:pPr>
            <a:r>
              <a:rPr lang="ru-RU" sz="3400" dirty="0" smtClean="0"/>
              <a:t> А весною исчезает.</a:t>
            </a:r>
          </a:p>
          <a:p>
            <a:endParaRPr lang="ru-RU" sz="3400" dirty="0" smtClean="0"/>
          </a:p>
          <a:p>
            <a:r>
              <a:rPr lang="ru-RU" sz="3400" dirty="0" smtClean="0"/>
              <a:t>С</a:t>
            </a:r>
            <a:r>
              <a:rPr lang="ru-RU" sz="3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r>
              <a:rPr lang="ru-RU" sz="3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Т</a:t>
            </a:r>
            <a:r>
              <a:rPr lang="ru-RU" sz="3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r>
              <a:rPr lang="ru-RU" sz="3400" dirty="0" smtClean="0"/>
              <a:t>я людям помогаю</a:t>
            </a:r>
          </a:p>
          <a:p>
            <a:pPr>
              <a:buNone/>
            </a:pPr>
            <a:r>
              <a:rPr lang="ru-RU" sz="3400" dirty="0" smtClean="0"/>
              <a:t>Даже в самый сильный зной.</a:t>
            </a:r>
          </a:p>
          <a:p>
            <a:pPr>
              <a:buNone/>
            </a:pPr>
            <a:r>
              <a:rPr lang="ru-RU" sz="3400" dirty="0" smtClean="0"/>
              <a:t>С </a:t>
            </a:r>
            <a:r>
              <a:rPr lang="ru-RU" sz="3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Л</a:t>
            </a:r>
            <a:r>
              <a:rPr lang="en-US" sz="3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3400" dirty="0" smtClean="0"/>
              <a:t>всегда и всем мешаю,</a:t>
            </a:r>
          </a:p>
          <a:p>
            <a:pPr>
              <a:buNone/>
            </a:pPr>
            <a:r>
              <a:rPr lang="ru-RU" sz="3400" dirty="0" smtClean="0"/>
              <a:t>Не дружите вы со мной.</a:t>
            </a:r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5286380" y="928670"/>
            <a:ext cx="3563411" cy="830997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4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Соль - моль</a:t>
            </a:r>
            <a:endParaRPr lang="ru-RU" sz="4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286380" y="2928934"/>
            <a:ext cx="3179075" cy="923330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Мёд - лёд</a:t>
            </a:r>
            <a:endParaRPr lang="ru-RU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429256" y="5000636"/>
            <a:ext cx="3243773" cy="830997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4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Тень -лень</a:t>
            </a:r>
            <a:endParaRPr lang="ru-RU" sz="4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914400" y="928670"/>
            <a:ext cx="8229600" cy="3582990"/>
          </a:xfrm>
        </p:spPr>
        <p:txBody>
          <a:bodyPr>
            <a:prstTxWarp prst="textStop">
              <a:avLst/>
            </a:prstTxWarp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9600" b="1" spc="50" dirty="0" smtClean="0">
                <a:ln w="28575">
                  <a:solidFill>
                    <a:schemeClr val="tx1"/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10 тур </a:t>
            </a:r>
            <a:br>
              <a:rPr lang="ru-RU" sz="9600" b="1" spc="50" dirty="0" smtClean="0">
                <a:ln w="28575">
                  <a:solidFill>
                    <a:schemeClr val="tx1"/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ru-RU" sz="9600" b="1" spc="50" dirty="0" smtClean="0">
                <a:ln w="28575">
                  <a:solidFill>
                    <a:schemeClr val="tx1"/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Осы</a:t>
            </a:r>
            <a:endParaRPr lang="ru-RU" sz="9600" b="1" spc="50" dirty="0">
              <a:ln w="28575">
                <a:solidFill>
                  <a:schemeClr val="tx1"/>
                </a:solidFill>
              </a:ln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357166"/>
            <a:ext cx="8501090" cy="5929354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>
              <a:lnSpc>
                <a:spcPct val="200000"/>
              </a:lnSpc>
            </a:pPr>
            <a:r>
              <a:rPr lang="ru-RU" sz="3100" b="1" dirty="0" smtClean="0">
                <a:ln w="31550" cmpd="sng">
                  <a:solidFill>
                    <a:srgbClr val="800000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О С_ _А</a:t>
            </a:r>
            <a:r>
              <a:rPr lang="ru-RU" dirty="0" smtClean="0"/>
              <a:t>	  </a:t>
            </a:r>
            <a:r>
              <a:rPr lang="ru-RU" sz="3800" dirty="0" smtClean="0"/>
              <a:t>На этой осе в октябре позолота.</a:t>
            </a:r>
          </a:p>
          <a:p>
            <a:pPr>
              <a:lnSpc>
                <a:spcPct val="200000"/>
              </a:lnSpc>
            </a:pPr>
            <a:r>
              <a:rPr lang="ru-RU" sz="3100" b="1" dirty="0" smtClean="0">
                <a:ln w="31550" cmpd="sng">
                  <a:solidFill>
                    <a:srgbClr val="800000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О С_ _А</a:t>
            </a:r>
            <a:r>
              <a:rPr lang="ru-RU" dirty="0" smtClean="0"/>
              <a:t>	   </a:t>
            </a:r>
            <a:r>
              <a:rPr lang="ru-RU" sz="3800" dirty="0" smtClean="0"/>
              <a:t>А эта растет на лугу у болота</a:t>
            </a:r>
            <a:r>
              <a:rPr lang="ru-RU" dirty="0" smtClean="0"/>
              <a:t>.</a:t>
            </a:r>
          </a:p>
          <a:p>
            <a:pPr>
              <a:lnSpc>
                <a:spcPct val="200000"/>
              </a:lnSpc>
            </a:pPr>
            <a:r>
              <a:rPr lang="ru-RU" sz="3100" b="1" dirty="0" smtClean="0">
                <a:ln w="31550" cmpd="sng">
                  <a:solidFill>
                    <a:srgbClr val="800000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_ О С _ А</a:t>
            </a:r>
            <a:r>
              <a:rPr lang="ru-RU" dirty="0" smtClean="0"/>
              <a:t>	  </a:t>
            </a:r>
            <a:r>
              <a:rPr lang="ru-RU" sz="3800" dirty="0" smtClean="0"/>
              <a:t>С этой спит в колыбели малыш.</a:t>
            </a:r>
          </a:p>
          <a:p>
            <a:pPr>
              <a:lnSpc>
                <a:spcPct val="200000"/>
              </a:lnSpc>
            </a:pPr>
            <a:r>
              <a:rPr lang="ru-RU" sz="3100" b="1" dirty="0" smtClean="0">
                <a:ln w="31550" cmpd="sng">
                  <a:solidFill>
                    <a:srgbClr val="800000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_ О _ С_ _ _ _ А</a:t>
            </a:r>
            <a:r>
              <a:rPr lang="ru-RU" dirty="0" smtClean="0"/>
              <a:t>	</a:t>
            </a:r>
            <a:r>
              <a:rPr lang="ru-RU" sz="3800" dirty="0" smtClean="0"/>
              <a:t>А эта по классу крадется, как мышь.</a:t>
            </a:r>
          </a:p>
          <a:p>
            <a:pPr>
              <a:lnSpc>
                <a:spcPct val="200000"/>
              </a:lnSpc>
            </a:pPr>
            <a:r>
              <a:rPr lang="ru-RU" sz="3100" b="1" dirty="0" smtClean="0">
                <a:ln w="31550" cmpd="sng">
                  <a:solidFill>
                    <a:srgbClr val="800000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_ О С_ _ _А_ _</a:t>
            </a:r>
            <a:r>
              <a:rPr lang="ru-RU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	</a:t>
            </a:r>
            <a:r>
              <a:rPr lang="ru-RU" dirty="0" smtClean="0"/>
              <a:t>	</a:t>
            </a:r>
            <a:r>
              <a:rPr lang="ru-RU" sz="3800" dirty="0" smtClean="0"/>
              <a:t>Эта оса на луну улетает.</a:t>
            </a:r>
          </a:p>
          <a:p>
            <a:pPr>
              <a:lnSpc>
                <a:spcPct val="200000"/>
              </a:lnSpc>
            </a:pPr>
            <a:r>
              <a:rPr lang="ru-RU" sz="3100" b="1" dirty="0" smtClean="0">
                <a:ln w="31550" cmpd="sng">
                  <a:solidFill>
                    <a:srgbClr val="800000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_ О С_ _ _ _ А</a:t>
            </a:r>
            <a:r>
              <a:rPr lang="ru-RU" dirty="0" smtClean="0"/>
              <a:t>	</a:t>
            </a:r>
            <a:r>
              <a:rPr lang="ru-RU" sz="3800" dirty="0" smtClean="0"/>
              <a:t>А эта на солнце худеет и тает.</a:t>
            </a:r>
          </a:p>
          <a:p>
            <a:endParaRPr lang="ru-RU" dirty="0"/>
          </a:p>
        </p:txBody>
      </p:sp>
      <p:sp>
        <p:nvSpPr>
          <p:cNvPr id="5" name="Управляющая кнопка: далее 4">
            <a:hlinkClick r:id="rId2" action="ppaction://hlinksldjump" highlightClick="1"/>
          </p:cNvPr>
          <p:cNvSpPr/>
          <p:nvPr/>
        </p:nvSpPr>
        <p:spPr>
          <a:xfrm>
            <a:off x="8429652" y="6215082"/>
            <a:ext cx="357190" cy="399474"/>
          </a:xfrm>
          <a:prstGeom prst="actionButtonForwardNex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357166"/>
            <a:ext cx="8929718" cy="5840435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pPr>
              <a:lnSpc>
                <a:spcPct val="200000"/>
              </a:lnSpc>
            </a:pPr>
            <a:r>
              <a:rPr lang="ru-RU" b="1" dirty="0" smtClean="0">
                <a:ln w="31550" cmpd="sng">
                  <a:solidFill>
                    <a:srgbClr val="800000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ОСИНА</a:t>
            </a:r>
            <a:r>
              <a:rPr lang="ru-RU" dirty="0" smtClean="0"/>
              <a:t>	  На этой осе в октябре позолота.</a:t>
            </a:r>
          </a:p>
          <a:p>
            <a:pPr>
              <a:lnSpc>
                <a:spcPct val="200000"/>
              </a:lnSpc>
            </a:pPr>
            <a:r>
              <a:rPr lang="ru-RU" b="1" dirty="0" smtClean="0">
                <a:ln w="31550" cmpd="sng">
                  <a:solidFill>
                    <a:srgbClr val="800000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ОСОКА</a:t>
            </a:r>
            <a:r>
              <a:rPr lang="ru-RU" dirty="0" smtClean="0"/>
              <a:t>	   А эта растет на лугу у болота.</a:t>
            </a:r>
          </a:p>
          <a:p>
            <a:pPr>
              <a:lnSpc>
                <a:spcPct val="200000"/>
              </a:lnSpc>
            </a:pPr>
            <a:r>
              <a:rPr lang="ru-RU" b="1" dirty="0" smtClean="0">
                <a:ln w="31550" cmpd="sng">
                  <a:solidFill>
                    <a:srgbClr val="800000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С ОС К А</a:t>
            </a:r>
            <a:r>
              <a:rPr lang="ru-RU" dirty="0" smtClean="0"/>
              <a:t>	     С этой спит в колыбели малыш.</a:t>
            </a:r>
          </a:p>
          <a:p>
            <a:pPr>
              <a:lnSpc>
                <a:spcPct val="200000"/>
              </a:lnSpc>
            </a:pPr>
            <a:r>
              <a:rPr lang="ru-RU" b="1" dirty="0" smtClean="0">
                <a:ln w="31550" cmpd="sng">
                  <a:solidFill>
                    <a:srgbClr val="800000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П О ДСКАЗКА</a:t>
            </a:r>
            <a:r>
              <a:rPr lang="ru-RU" dirty="0" smtClean="0"/>
              <a:t>	А эта по классу крадется, как мышь.</a:t>
            </a:r>
          </a:p>
          <a:p>
            <a:pPr>
              <a:lnSpc>
                <a:spcPct val="200000"/>
              </a:lnSpc>
            </a:pPr>
            <a:r>
              <a:rPr lang="ru-RU" b="1" dirty="0" smtClean="0">
                <a:ln w="31550" cmpd="sng">
                  <a:solidFill>
                    <a:srgbClr val="800000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К ОСМОНАВТ</a:t>
            </a:r>
            <a:r>
              <a:rPr lang="ru-RU" dirty="0" smtClean="0">
                <a:ln>
                  <a:solidFill>
                    <a:srgbClr val="800000"/>
                  </a:solidFill>
                </a:ln>
                <a:solidFill>
                  <a:srgbClr val="C00000"/>
                </a:solidFill>
              </a:rPr>
              <a:t>  </a:t>
            </a:r>
            <a:r>
              <a:rPr lang="ru-RU" dirty="0" smtClean="0"/>
              <a:t>эта на солнце худеет и тает.</a:t>
            </a:r>
          </a:p>
          <a:p>
            <a:pPr>
              <a:lnSpc>
                <a:spcPct val="200000"/>
              </a:lnSpc>
            </a:pPr>
            <a:r>
              <a:rPr lang="ru-RU" b="1" dirty="0" smtClean="0">
                <a:ln w="31550" cmpd="sng">
                  <a:solidFill>
                    <a:srgbClr val="800000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СОСУЛЬКА</a:t>
            </a:r>
            <a:r>
              <a:rPr lang="ru-RU" dirty="0" smtClean="0"/>
              <a:t>	А эта на солнце худеет и тает.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Управляющая кнопка: далее 3">
            <a:hlinkClick r:id="" action="ppaction://hlinkshowjump?jump=nextslide" highlightClick="1"/>
          </p:cNvPr>
          <p:cNvSpPr/>
          <p:nvPr/>
        </p:nvSpPr>
        <p:spPr>
          <a:xfrm>
            <a:off x="8286776" y="6286520"/>
            <a:ext cx="328068" cy="399498"/>
          </a:xfrm>
          <a:prstGeom prst="actionButtonForwardNex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28596" y="285728"/>
            <a:ext cx="8043890" cy="4357718"/>
          </a:xfrm>
        </p:spPr>
        <p:txBody>
          <a:bodyPr>
            <a:prstTxWarp prst="textCurveUp">
              <a:avLst/>
            </a:prstTxWarp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b="1" spc="50" dirty="0" smtClean="0">
                <a:ln w="11430">
                  <a:solidFill>
                    <a:schemeClr val="tx1"/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Ребусы</a:t>
            </a:r>
            <a:br>
              <a:rPr lang="ru-RU" b="1" spc="50" dirty="0" smtClean="0">
                <a:ln w="11430">
                  <a:solidFill>
                    <a:schemeClr val="tx1"/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ru-RU" b="1" spc="50" dirty="0" smtClean="0">
                <a:ln w="11430">
                  <a:solidFill>
                    <a:schemeClr val="tx1"/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12 тур</a:t>
            </a:r>
            <a:endParaRPr lang="ru-RU" b="1" spc="50" dirty="0">
              <a:ln w="11430">
                <a:solidFill>
                  <a:schemeClr val="tx1"/>
                </a:solidFill>
              </a:ln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Семиугольник 5"/>
          <p:cNvSpPr/>
          <p:nvPr/>
        </p:nvSpPr>
        <p:spPr>
          <a:xfrm>
            <a:off x="1571604" y="428604"/>
            <a:ext cx="1843094" cy="1557342"/>
          </a:xfrm>
          <a:prstGeom prst="heptagon">
            <a:avLst/>
          </a:prstGeom>
          <a:solidFill>
            <a:srgbClr val="00B050"/>
          </a:soli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?</a:t>
            </a:r>
            <a:endParaRPr lang="ru-RU" sz="8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285728"/>
            <a:ext cx="8643998" cy="581697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185738" algn="l"/>
              </a:tabLst>
            </a:pPr>
            <a:r>
              <a:rPr lang="ru-RU" b="1" dirty="0" smtClean="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	</a:t>
            </a:r>
            <a:r>
              <a:rPr lang="ru-RU" sz="2800" b="1" dirty="0" smtClean="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2 команда</a:t>
            </a:r>
            <a:endParaRPr lang="ru-RU" sz="2800" dirty="0" smtClean="0"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185738" algn="l"/>
              </a:tabLst>
            </a:pPr>
            <a:r>
              <a:rPr lang="ru-RU" sz="3600" dirty="0" smtClean="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И пусть острей кипит борьба, </a:t>
            </a:r>
            <a:endParaRPr lang="ru-RU" sz="3600" dirty="0" smtClean="0"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185738" algn="l"/>
              </a:tabLst>
            </a:pPr>
            <a:r>
              <a:rPr lang="ru-RU" sz="3600" dirty="0" smtClean="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Сильней соревнование. </a:t>
            </a:r>
            <a:endParaRPr lang="ru-RU" sz="3600" dirty="0" smtClean="0"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185738" algn="l"/>
              </a:tabLst>
            </a:pPr>
            <a:r>
              <a:rPr lang="ru-RU" sz="3600" dirty="0" smtClean="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Успех решает не судьба, </a:t>
            </a:r>
            <a:endParaRPr lang="ru-RU" sz="3600" dirty="0" smtClean="0"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185738" algn="l"/>
              </a:tabLst>
            </a:pPr>
            <a:r>
              <a:rPr lang="ru-RU" sz="3600" dirty="0" smtClean="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А только наши знания.</a:t>
            </a:r>
            <a:endParaRPr lang="ru-RU" sz="3600" dirty="0" smtClean="0"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185738" algn="l"/>
              </a:tabLst>
            </a:pPr>
            <a:r>
              <a:rPr lang="ru-RU" sz="2800" b="1" dirty="0" smtClean="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1	команда</a:t>
            </a:r>
            <a:endParaRPr lang="ru-RU" sz="2800" dirty="0" smtClean="0"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185738" algn="l"/>
              </a:tabLst>
            </a:pPr>
            <a:r>
              <a:rPr lang="ru-RU" sz="3600" dirty="0" smtClean="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И, соревнуясь, вместе с вами </a:t>
            </a:r>
            <a:endParaRPr lang="ru-RU" sz="3600" dirty="0" smtClean="0"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185738" algn="l"/>
              </a:tabLst>
            </a:pPr>
            <a:r>
              <a:rPr lang="ru-RU" sz="3600" dirty="0" smtClean="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Мы останемся друзьями.</a:t>
            </a:r>
            <a:endParaRPr lang="ru-RU" sz="3600" dirty="0" smtClean="0"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185738" algn="l"/>
              </a:tabLst>
            </a:pPr>
            <a:r>
              <a:rPr lang="ru-RU" sz="2800" b="1" dirty="0" smtClean="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2 команда </a:t>
            </a:r>
            <a:endParaRPr lang="ru-RU" sz="2800" dirty="0" smtClean="0"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185738" algn="l"/>
              </a:tabLst>
            </a:pPr>
            <a:r>
              <a:rPr lang="ru-RU" sz="3600" dirty="0" smtClean="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Пусть борьба кипит сильней </a:t>
            </a:r>
            <a:endParaRPr lang="ru-RU" sz="3600" dirty="0" smtClean="0"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185738" algn="l"/>
              </a:tabLst>
            </a:pPr>
            <a:r>
              <a:rPr lang="ru-RU" sz="3600" dirty="0" smtClean="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И наша дружба крепнет с ней!</a:t>
            </a:r>
            <a:endParaRPr lang="ru-RU" sz="3600" dirty="0" smtClean="0"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4"/>
          <p:cNvPicPr>
            <a:picLocks noChangeAspect="1" noChangeArrowheads="1"/>
          </p:cNvPicPr>
          <p:nvPr/>
        </p:nvPicPr>
        <p:blipFill>
          <a:blip r:embed="rId2" cstate="print"/>
          <a:srcRect l="6692"/>
          <a:stretch>
            <a:fillRect/>
          </a:stretch>
        </p:blipFill>
        <p:spPr bwMode="auto">
          <a:xfrm>
            <a:off x="3447478" y="3357562"/>
            <a:ext cx="5242311" cy="17859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27" name="Picture 3" descr="image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00298" y="785794"/>
            <a:ext cx="4000528" cy="150019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Прямоугольник 5"/>
          <p:cNvSpPr/>
          <p:nvPr/>
        </p:nvSpPr>
        <p:spPr>
          <a:xfrm>
            <a:off x="142844" y="642918"/>
            <a:ext cx="2375971" cy="178510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1000" dirty="0" err="1" smtClean="0"/>
              <a:t>Сви</a:t>
            </a:r>
            <a:endParaRPr lang="ru-RU" sz="11000" dirty="0"/>
          </a:p>
        </p:txBody>
      </p:sp>
      <p:sp>
        <p:nvSpPr>
          <p:cNvPr id="7" name="TextBox 6"/>
          <p:cNvSpPr txBox="1"/>
          <p:nvPr/>
        </p:nvSpPr>
        <p:spPr>
          <a:xfrm>
            <a:off x="2928926" y="500042"/>
            <a:ext cx="4745402" cy="17851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1000" dirty="0" smtClean="0">
                <a:solidFill>
                  <a:schemeClr val="accent4">
                    <a:lumMod val="75000"/>
                  </a:schemeClr>
                </a:solidFill>
              </a:rPr>
              <a:t>свисток</a:t>
            </a:r>
            <a:endParaRPr lang="ru-RU" sz="110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14282" y="3571876"/>
            <a:ext cx="5105885" cy="17851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1000" dirty="0" smtClean="0">
                <a:solidFill>
                  <a:srgbClr val="00B050"/>
                </a:solidFill>
              </a:rPr>
              <a:t>витрина</a:t>
            </a:r>
            <a:endParaRPr lang="ru-RU" sz="110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" presetClass="exit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" dur="500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xit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28596" y="1142984"/>
            <a:ext cx="8229600" cy="3797304"/>
          </a:xfrm>
        </p:spPr>
        <p:txBody>
          <a:bodyPr>
            <a:prstTxWarp prst="textDeflateTop">
              <a:avLst/>
            </a:prstTxWarp>
            <a:noAutofit/>
          </a:bodyPr>
          <a:lstStyle/>
          <a:p>
            <a:r>
              <a:rPr lang="ru-RU" sz="7200" b="1" dirty="0" smtClean="0">
                <a:ln w="1905">
                  <a:solidFill>
                    <a:schemeClr val="tx1"/>
                  </a:solidFill>
                </a:ln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Диктант</a:t>
            </a:r>
            <a:br>
              <a:rPr lang="ru-RU" sz="7200" b="1" dirty="0" smtClean="0">
                <a:ln w="1905">
                  <a:solidFill>
                    <a:schemeClr val="tx1"/>
                  </a:solidFill>
                </a:ln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ru-RU" sz="7200" b="1" dirty="0" smtClean="0">
                <a:ln w="1905">
                  <a:solidFill>
                    <a:schemeClr val="tx1"/>
                  </a:solidFill>
                </a:ln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11 тур </a:t>
            </a:r>
            <a:endParaRPr lang="ru-RU" sz="7200" b="1" dirty="0">
              <a:ln w="1905">
                <a:solidFill>
                  <a:schemeClr val="tx1"/>
                </a:solidFill>
              </a:ln>
              <a:solidFill>
                <a:srgbClr val="C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071678"/>
            <a:ext cx="8229600" cy="1868478"/>
          </a:xfrm>
        </p:spPr>
        <p:txBody>
          <a:bodyPr>
            <a:prstTxWarp prst="textStop">
              <a:avLst/>
            </a:prstTxWarp>
            <a:normAutofit fontScale="90000"/>
          </a:bodyPr>
          <a:lstStyle/>
          <a:p>
            <a:r>
              <a:rPr lang="ru-RU" sz="6000" b="1" dirty="0" smtClean="0">
                <a:ln w="1905">
                  <a:solidFill>
                    <a:schemeClr val="tx1"/>
                  </a:solidFill>
                </a:ln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ПОДВОДИМ </a:t>
            </a:r>
            <a:br>
              <a:rPr lang="ru-RU" sz="6000" b="1" dirty="0" smtClean="0">
                <a:ln w="1905">
                  <a:solidFill>
                    <a:schemeClr val="tx1"/>
                  </a:solidFill>
                </a:ln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ru-RU" sz="6000" b="1" dirty="0" smtClean="0">
                <a:ln w="1905">
                  <a:solidFill>
                    <a:schemeClr val="tx1"/>
                  </a:solidFill>
                </a:ln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ИТОГ</a:t>
            </a:r>
            <a:endParaRPr lang="ru-RU" sz="6000" b="1" dirty="0">
              <a:ln w="1905">
                <a:solidFill>
                  <a:schemeClr val="tx1"/>
                </a:solidFill>
              </a:ln>
              <a:solidFill>
                <a:srgbClr val="C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643174" y="642918"/>
            <a:ext cx="3929090" cy="1214446"/>
          </a:xfrm>
        </p:spPr>
        <p:txBody>
          <a:bodyPr>
            <a:prstTxWarp prst="textDeflate">
              <a:avLst>
                <a:gd name="adj" fmla="val 13504"/>
              </a:avLst>
            </a:prstTxWarp>
            <a:normAutofit/>
          </a:bodyPr>
          <a:lstStyle/>
          <a:p>
            <a:r>
              <a:rPr lang="ru-RU" sz="6000" b="1" dirty="0" smtClean="0">
                <a:ln w="28575">
                  <a:solidFill>
                    <a:srgbClr val="FFC000"/>
                  </a:solidFill>
                </a:ln>
                <a:solidFill>
                  <a:srgbClr val="008000"/>
                </a:solidFill>
                <a:latin typeface="Comic Sans MS" pitchFamily="66" charset="0"/>
              </a:rPr>
              <a:t>1 тур</a:t>
            </a:r>
            <a:endParaRPr lang="ru-RU" sz="6000" b="1" dirty="0">
              <a:ln w="28575">
                <a:solidFill>
                  <a:srgbClr val="FFC000"/>
                </a:solidFill>
              </a:ln>
              <a:solidFill>
                <a:srgbClr val="008000"/>
              </a:solidFill>
              <a:latin typeface="Cambria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5984" y="2500306"/>
            <a:ext cx="4857784" cy="144655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8800" b="1" spc="50" dirty="0" smtClean="0">
                <a:ln w="3810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Загадки </a:t>
            </a:r>
            <a:endParaRPr lang="ru-RU" sz="8800" b="1" spc="50" dirty="0">
              <a:ln w="38100">
                <a:solidFill>
                  <a:schemeClr val="tx1">
                    <a:lumMod val="95000"/>
                    <a:lumOff val="5000"/>
                  </a:schemeClr>
                </a:solidFill>
              </a:ln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000100" y="571480"/>
            <a:ext cx="6000792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 Unicode MS" pitchFamily="34" charset="-128"/>
              </a:rPr>
              <a:t>Я писал письмо Сережке, 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 Unicode MS" pitchFamily="34" charset="-128"/>
              </a:rPr>
              <a:t>О делах, друзьях немножко.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 Unicode MS" pitchFamily="34" charset="-128"/>
              </a:rPr>
              <a:t>Не писал я много слов, 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 Unicode MS" pitchFamily="34" charset="-128"/>
              </a:rPr>
              <a:t>Ну а вышло пять листов.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 Unicode MS" pitchFamily="34" charset="-128"/>
              </a:rPr>
              <a:t>В конце пятого листочка 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 Unicode MS" pitchFamily="34" charset="-128"/>
              </a:rPr>
              <a:t>Я закончил. Ставлю...</a:t>
            </a:r>
            <a:r>
              <a:rPr kumimoji="0" lang="ru-RU" sz="32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 Unicode MS" pitchFamily="34" charset="-128"/>
              </a:rPr>
              <a:t> 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572000" y="3000372"/>
            <a:ext cx="143783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3600" b="1" i="1" dirty="0" smtClean="0">
                <a:solidFill>
                  <a:srgbClr val="000000"/>
                </a:solidFill>
                <a:ea typeface="Times New Roman" pitchFamily="18" charset="0"/>
                <a:cs typeface="Arial Unicode MS" pitchFamily="34" charset="-128"/>
              </a:rPr>
              <a:t>точку</a:t>
            </a:r>
            <a:endParaRPr lang="ru-RU" sz="3600" b="1" dirty="0" smtClean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3857620" y="714356"/>
            <a:ext cx="5000596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 Unicode MS" pitchFamily="34" charset="-128"/>
              </a:rPr>
              <a:t>Средний, женский и мужской бывает.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 Unicode MS" pitchFamily="34" charset="-128"/>
              </a:rPr>
              <a:t>Как его, скажите, называют?</a:t>
            </a:r>
            <a:r>
              <a:rPr kumimoji="0" lang="ru-RU" sz="32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 Unicode MS" pitchFamily="34" charset="-128"/>
              </a:rPr>
              <a:t> 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143636" y="2214554"/>
            <a:ext cx="87427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i="1" dirty="0" smtClean="0">
                <a:solidFill>
                  <a:srgbClr val="000000"/>
                </a:solidFill>
                <a:ea typeface="Times New Roman" pitchFamily="18" charset="0"/>
                <a:cs typeface="Arial Unicode MS" pitchFamily="34" charset="-128"/>
              </a:rPr>
              <a:t>род</a:t>
            </a:r>
            <a:endParaRPr lang="ru-RU" sz="3600" b="1" dirty="0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785786" y="3643314"/>
            <a:ext cx="7286612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 Unicode MS" pitchFamily="34" charset="-128"/>
              </a:rPr>
              <a:t>Каждый абзац мы с нее начинаем. 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 Unicode MS" pitchFamily="34" charset="-128"/>
              </a:rPr>
              <a:t>Помним о ней и название знаем.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 Unicode MS" pitchFamily="34" charset="-128"/>
              </a:rPr>
              <a:t>И правильно скажет школьник любой, 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 Unicode MS" pitchFamily="34" charset="-128"/>
              </a:rPr>
              <a:t>Что отступ зовется…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429124" y="5072074"/>
            <a:ext cx="370005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i="1" dirty="0" smtClean="0">
                <a:solidFill>
                  <a:srgbClr val="000000"/>
                </a:solidFill>
                <a:ea typeface="Times New Roman" pitchFamily="18" charset="0"/>
                <a:cs typeface="Arial Unicode MS" pitchFamily="34" charset="-128"/>
              </a:rPr>
              <a:t>красной строкой</a:t>
            </a:r>
            <a:endParaRPr lang="ru-RU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" grpId="0"/>
      <p:bldP spid="1025" grpId="1"/>
      <p:bldP spid="4" grpId="0"/>
      <p:bldP spid="4" grpId="1"/>
      <p:bldP spid="1026" grpId="0"/>
      <p:bldP spid="1026" grpId="1"/>
      <p:bldP spid="6" grpId="0"/>
      <p:bldP spid="6" grpId="1"/>
      <p:bldP spid="1027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1285852" y="2571744"/>
            <a:ext cx="642942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 Unicode MS" pitchFamily="34" charset="-128"/>
              </a:rPr>
              <a:t>Прочитали мы рассказ,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 Unicode MS" pitchFamily="34" charset="-128"/>
              </a:rPr>
              <a:t>Попросил учитель нас 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 Unicode MS" pitchFamily="34" charset="-128"/>
              </a:rPr>
              <a:t>Проявить старание —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 Unicode MS" pitchFamily="34" charset="-128"/>
              </a:rPr>
              <a:t>Тексту дать название. 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 Unicode MS" pitchFamily="34" charset="-128"/>
              </a:rPr>
              <a:t>Тут я оказался ловок — 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 Unicode MS" pitchFamily="34" charset="-128"/>
              </a:rPr>
              <a:t>Вмиг придумал...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45057" name="Rectangle 1"/>
          <p:cNvSpPr>
            <a:spLocks noChangeArrowheads="1"/>
          </p:cNvSpPr>
          <p:nvPr/>
        </p:nvSpPr>
        <p:spPr bwMode="auto">
          <a:xfrm>
            <a:off x="785786" y="428604"/>
            <a:ext cx="7643866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 Unicode MS" pitchFamily="34" charset="-128"/>
              </a:rPr>
              <a:t>Знак препинания очень нам нужный, 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 Unicode MS" pitchFamily="34" charset="-128"/>
              </a:rPr>
              <a:t>С точкой он схож и вообще с нею дружен.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 Unicode MS" pitchFamily="34" charset="-128"/>
              </a:rPr>
              <a:t>Точки сестру с завитушкой смешною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 Unicode MS" pitchFamily="34" charset="-128"/>
              </a:rPr>
              <a:t> Мы называем всегда...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786314" y="1857364"/>
            <a:ext cx="200920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3600" b="1" i="1" dirty="0" smtClean="0">
                <a:solidFill>
                  <a:srgbClr val="000000"/>
                </a:solidFill>
                <a:ea typeface="Times New Roman" pitchFamily="18" charset="0"/>
                <a:cs typeface="Arial Unicode MS" pitchFamily="34" charset="-128"/>
              </a:rPr>
              <a:t>запятою</a:t>
            </a:r>
            <a:endParaRPr lang="ru-RU" sz="3600" b="1" dirty="0" smtClean="0"/>
          </a:p>
        </p:txBody>
      </p:sp>
      <p:sp>
        <p:nvSpPr>
          <p:cNvPr id="7" name="Прямоугольник 6"/>
          <p:cNvSpPr/>
          <p:nvPr/>
        </p:nvSpPr>
        <p:spPr>
          <a:xfrm>
            <a:off x="4214810" y="5072074"/>
            <a:ext cx="211795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3600" b="1" i="1" dirty="0" smtClean="0">
                <a:solidFill>
                  <a:srgbClr val="000000"/>
                </a:solidFill>
                <a:ea typeface="Times New Roman" pitchFamily="18" charset="0"/>
                <a:cs typeface="Arial Unicode MS" pitchFamily="34" charset="-128"/>
              </a:rPr>
              <a:t>заголовок</a:t>
            </a:r>
            <a:endParaRPr lang="ru-RU" sz="36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45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9" grpId="0"/>
      <p:bldP spid="45059" grpId="1"/>
      <p:bldP spid="45057" grpId="0"/>
      <p:bldP spid="3" grpId="0"/>
      <p:bldP spid="3" grpId="1"/>
      <p:bldP spid="7" grpId="0"/>
      <p:bldP spid="7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ChangeArrowheads="1"/>
          </p:cNvSpPr>
          <p:nvPr/>
        </p:nvSpPr>
        <p:spPr bwMode="auto">
          <a:xfrm>
            <a:off x="1428728" y="2071678"/>
            <a:ext cx="6858048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 Unicode MS" pitchFamily="34" charset="-128"/>
              </a:rPr>
              <a:t>«Иван Родил Девчонку, 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 Unicode MS" pitchFamily="34" charset="-128"/>
              </a:rPr>
              <a:t>Велел Тащить Пеленку».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 Unicode MS" pitchFamily="34" charset="-128"/>
              </a:rPr>
              <a:t>По первым буквам прочитай, 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 Unicode MS" pitchFamily="34" charset="-128"/>
              </a:rPr>
              <a:t>Все шесть братишек называй.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 Unicode MS" pitchFamily="34" charset="-128"/>
              </a:rPr>
              <a:t>Их имена скорей скажи. 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 Unicode MS" pitchFamily="34" charset="-128"/>
              </a:rPr>
              <a:t>Конечно, это...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929058" y="4500570"/>
            <a:ext cx="179061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3600" b="1" i="1" dirty="0" smtClean="0">
                <a:solidFill>
                  <a:srgbClr val="000000"/>
                </a:solidFill>
                <a:ea typeface="Times New Roman" pitchFamily="18" charset="0"/>
                <a:cs typeface="Arial Unicode MS" pitchFamily="34" charset="-128"/>
              </a:rPr>
              <a:t>падежи</a:t>
            </a:r>
            <a:endParaRPr lang="ru-RU" sz="3600" b="1" dirty="0" smtClean="0"/>
          </a:p>
        </p:txBody>
      </p:sp>
      <p:sp>
        <p:nvSpPr>
          <p:cNvPr id="45060" name="Rectangle 4"/>
          <p:cNvSpPr>
            <a:spLocks noChangeArrowheads="1"/>
          </p:cNvSpPr>
          <p:nvPr/>
        </p:nvSpPr>
        <p:spPr bwMode="auto">
          <a:xfrm>
            <a:off x="1571604" y="785794"/>
            <a:ext cx="5572100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 Unicode MS" pitchFamily="34" charset="-128"/>
              </a:rPr>
              <a:t>Зовут его крылатым словом,</a:t>
            </a: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 Unicode MS" pitchFamily="34" charset="-128"/>
              </a:rPr>
              <a:t>Его значенье всем знакомо,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 Unicode MS" pitchFamily="34" charset="-128"/>
              </a:rPr>
              <a:t>Название звучно с афоризмом.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 Unicode MS" pitchFamily="34" charset="-128"/>
              </a:rPr>
              <a:t>Его зовем...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500430" y="2214554"/>
            <a:ext cx="348191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3600" b="1" i="1" dirty="0" smtClean="0">
                <a:solidFill>
                  <a:srgbClr val="000000"/>
                </a:solidFill>
                <a:ea typeface="Times New Roman" pitchFamily="18" charset="0"/>
                <a:cs typeface="Arial Unicode MS" pitchFamily="34" charset="-128"/>
              </a:rPr>
              <a:t>фразеологизмом</a:t>
            </a:r>
            <a:endParaRPr lang="ru-RU" sz="36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5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45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8" grpId="0"/>
      <p:bldP spid="45058" grpId="1"/>
      <p:bldP spid="5" grpId="0"/>
      <p:bldP spid="5" grpId="1"/>
      <p:bldP spid="45060" grpId="0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28794" y="714356"/>
            <a:ext cx="5500726" cy="1500198"/>
          </a:xfrm>
        </p:spPr>
        <p:txBody>
          <a:bodyPr>
            <a:prstTxWarp prst="textChevronInverted">
              <a:avLst/>
            </a:prstTxWarp>
          </a:bodyPr>
          <a:lstStyle/>
          <a:p>
            <a:r>
              <a:rPr lang="ru-RU" b="1" dirty="0" smtClean="0">
                <a:ln w="19050">
                  <a:solidFill>
                    <a:srgbClr val="FFC000"/>
                  </a:solidFill>
                  <a:prstDash val="solid"/>
                </a:ln>
                <a:solidFill>
                  <a:srgbClr val="008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2 тур </a:t>
            </a:r>
            <a:endParaRPr lang="ru-RU" b="1" dirty="0">
              <a:ln w="19050">
                <a:solidFill>
                  <a:srgbClr val="FFC000"/>
                </a:solidFill>
                <a:prstDash val="solid"/>
              </a:ln>
              <a:solidFill>
                <a:srgbClr val="008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42976" y="2571744"/>
            <a:ext cx="7572428" cy="132343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8000" b="1" spc="50" dirty="0" smtClean="0">
                <a:ln w="3810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Исследование  </a:t>
            </a:r>
            <a:endParaRPr lang="ru-RU" sz="8000" b="1" spc="50" dirty="0">
              <a:ln w="38100">
                <a:solidFill>
                  <a:schemeClr val="tx1">
                    <a:lumMod val="95000"/>
                    <a:lumOff val="5000"/>
                  </a:schemeClr>
                </a:solidFill>
              </a:ln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989034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n w="1905">
                  <a:solidFill>
                    <a:schemeClr val="tx1"/>
                  </a:solidFill>
                </a:ln>
                <a:solidFill>
                  <a:srgbClr val="008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Объясните происхождение слов</a:t>
            </a:r>
            <a:endParaRPr lang="ru-RU" b="1" dirty="0">
              <a:ln w="1905">
                <a:solidFill>
                  <a:schemeClr val="tx1"/>
                </a:solidFill>
              </a:ln>
              <a:solidFill>
                <a:srgbClr val="008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omic Sans MS" pitchFamily="66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1 команда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Сиреневый</a:t>
            </a:r>
          </a:p>
          <a:p>
            <a:r>
              <a:rPr lang="ru-RU" sz="4000" dirty="0" smtClean="0"/>
              <a:t>Шоколадный</a:t>
            </a:r>
          </a:p>
          <a:p>
            <a:r>
              <a:rPr lang="ru-RU" sz="4000" dirty="0" smtClean="0"/>
              <a:t>Малиновый </a:t>
            </a:r>
            <a:endParaRPr lang="ru-RU" sz="4000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ru-RU" dirty="0" smtClean="0"/>
              <a:t>2 команда</a:t>
            </a:r>
            <a:endParaRPr lang="ru-RU" dirty="0"/>
          </a:p>
        </p:txBody>
      </p:sp>
      <p:sp>
        <p:nvSpPr>
          <p:cNvPr id="7" name="Содержимое 6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Каштановый</a:t>
            </a:r>
          </a:p>
          <a:p>
            <a:r>
              <a:rPr lang="ru-RU" sz="4000" dirty="0" smtClean="0"/>
              <a:t>Вороной</a:t>
            </a:r>
          </a:p>
          <a:p>
            <a:r>
              <a:rPr lang="ru-RU" sz="4000" dirty="0" smtClean="0"/>
              <a:t>Розовый 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Школа">
  <a:themeElements>
    <a:clrScheme name="Другая 1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4D160F"/>
      </a:hlink>
      <a:folHlink>
        <a:srgbClr val="96A9A9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3</Template>
  <TotalTime>509</TotalTime>
  <Words>690</Words>
  <Application>Microsoft Office PowerPoint</Application>
  <PresentationFormat>Экран (4:3)</PresentationFormat>
  <Paragraphs>208</Paragraphs>
  <Slides>32</Slides>
  <Notes>0</Notes>
  <HiddenSlides>3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32</vt:i4>
      </vt:variant>
    </vt:vector>
  </HeadingPairs>
  <TitlesOfParts>
    <vt:vector size="33" baseType="lpstr">
      <vt:lpstr>Школа</vt:lpstr>
      <vt:lpstr>Слайд 1</vt:lpstr>
      <vt:lpstr>Слайд 2</vt:lpstr>
      <vt:lpstr>Слайд 3</vt:lpstr>
      <vt:lpstr>1 тур</vt:lpstr>
      <vt:lpstr>Слайд 5</vt:lpstr>
      <vt:lpstr>Слайд 6</vt:lpstr>
      <vt:lpstr>Слайд 7</vt:lpstr>
      <vt:lpstr>2 тур </vt:lpstr>
      <vt:lpstr>Объясните происхождение слов</vt:lpstr>
      <vt:lpstr>3 тур </vt:lpstr>
      <vt:lpstr>Объясните фразу</vt:lpstr>
      <vt:lpstr>Наборщик</vt:lpstr>
      <vt:lpstr>Отгадай слово</vt:lpstr>
      <vt:lpstr>Путаница</vt:lpstr>
      <vt:lpstr>Разделите стихотворение Чуковского на предложения</vt:lpstr>
      <vt:lpstr>Разделите стихотворение Чуковского на предложения</vt:lpstr>
      <vt:lpstr>Стихоплёты</vt:lpstr>
      <vt:lpstr>Закончи стихотворение</vt:lpstr>
      <vt:lpstr>7 тур</vt:lpstr>
      <vt:lpstr>Дополни пословицу</vt:lpstr>
      <vt:lpstr>Дополни пословицу</vt:lpstr>
      <vt:lpstr>Волшебный  круг 8 тур</vt:lpstr>
      <vt:lpstr>Слайд 23</vt:lpstr>
      <vt:lpstr>9 тур  Шарады</vt:lpstr>
      <vt:lpstr>Слайд 25</vt:lpstr>
      <vt:lpstr>10 тур  Осы</vt:lpstr>
      <vt:lpstr>Слайд 27</vt:lpstr>
      <vt:lpstr>Слайд 28</vt:lpstr>
      <vt:lpstr>Ребусы 12 тур</vt:lpstr>
      <vt:lpstr>Слайд 30</vt:lpstr>
      <vt:lpstr>Диктант 11 тур </vt:lpstr>
      <vt:lpstr>ПОДВОДИМ  ИТОГ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Admin</cp:lastModifiedBy>
  <cp:revision>57</cp:revision>
  <dcterms:modified xsi:type="dcterms:W3CDTF">2017-01-25T10:18:11Z</dcterms:modified>
</cp:coreProperties>
</file>