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7" r:id="rId4"/>
    <p:sldId id="271" r:id="rId5"/>
    <p:sldId id="272" r:id="rId6"/>
    <p:sldId id="269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99"/>
    <a:srgbClr val="FFFF99"/>
    <a:srgbClr val="0033C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6F16C-F1CF-4942-807C-E277BE31A704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452C2-0885-498F-9EA9-F721B95CF3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47A5E-9DB9-474C-AECC-D2C4107C37FC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9AD2-AED7-45BF-83E1-EFE7D3B270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7C384-0020-46C1-8659-EB61C7D440D7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43902-8728-485D-AE04-AD41CBDCC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B4783-F5E3-404D-B20F-100C32A866E4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99796-F353-41CB-91B1-564FE988E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EA28A-568F-415C-B3F7-BD20BC3DC38C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6DE95-EE61-4F37-B47A-6AB0F599FA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7F6A7-7C27-4118-A24F-F1C8589C7D2A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1856C-3CCF-42B5-B5B0-AFF5D5A69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D5EE9-023C-4D2A-9918-B24F7B80D66E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C5C1E-3395-4A2E-9AE5-E335FE84D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F7759-6584-41B2-87B1-E0A44DBCE666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36B50-01C8-4A90-A81F-CE01DB64D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A2BDD-6295-4143-BE09-BB2FDBC9ECFC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069B3-9B87-47E8-A2C1-C05A680EB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86AC5-B0DC-4A5D-9DF3-50460C990B30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FAF7B-D7EE-4F09-8198-45C14C533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7535C-576F-4A10-9F9C-095F3482BA4D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31B0C-1383-43EA-A8C1-77DA2B92B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FFCC99"/>
            </a:gs>
            <a:gs pos="100000">
              <a:srgbClr val="FFFFC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B43E08-5937-49E4-8DDF-02ACFA218EC6}" type="datetimeFigureOut">
              <a:rPr lang="ru-RU"/>
              <a:pPr>
                <a:defRPr/>
              </a:pPr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DB0F75-305A-411D-8970-57DB689D4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18 </a:t>
            </a:r>
            <a:r>
              <a:rPr lang="ru-RU" sz="5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кт</a:t>
            </a:r>
            <a:r>
              <a:rPr lang="ru-RU" sz="5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я</a:t>
            </a: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бря.</a:t>
            </a: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ru-RU" sz="5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</a:t>
            </a: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ла</a:t>
            </a:r>
            <a:r>
              <a:rPr lang="ru-RU" sz="5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сс</a:t>
            </a: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ная р</a:t>
            </a:r>
            <a:r>
              <a:rPr lang="ru-RU" sz="5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</a:t>
            </a:r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бота.</a:t>
            </a:r>
            <a:r>
              <a:rPr lang="ru-RU" sz="54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5400" b="1" dirty="0" smtClean="0">
                <a:solidFill>
                  <a:srgbClr val="66FF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5400" b="1" dirty="0" smtClean="0">
              <a:solidFill>
                <a:srgbClr val="66FF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581400"/>
            <a:ext cx="21336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581400"/>
            <a:ext cx="2133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6" descr="Джинсовая ткань"/>
          <p:cNvSpPr>
            <a:spLocks noChangeArrowheads="1"/>
          </p:cNvSpPr>
          <p:nvPr/>
        </p:nvSpPr>
        <p:spPr bwMode="auto">
          <a:xfrm>
            <a:off x="8305800" y="0"/>
            <a:ext cx="838200" cy="685958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Rectangle 7" descr="Джинсовая ткань"/>
          <p:cNvSpPr>
            <a:spLocks noChangeArrowheads="1"/>
          </p:cNvSpPr>
          <p:nvPr/>
        </p:nvSpPr>
        <p:spPr bwMode="auto">
          <a:xfrm>
            <a:off x="0" y="0"/>
            <a:ext cx="838200" cy="685958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Rectangle 8" descr="Джинсовая ткань"/>
          <p:cNvSpPr>
            <a:spLocks noChangeArrowheads="1"/>
          </p:cNvSpPr>
          <p:nvPr/>
        </p:nvSpPr>
        <p:spPr bwMode="auto">
          <a:xfrm rot="5400000">
            <a:off x="4305300" y="-4305300"/>
            <a:ext cx="533400" cy="9144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Rectangle 9" descr="Джинсовая ткань"/>
          <p:cNvSpPr>
            <a:spLocks noChangeArrowheads="1"/>
          </p:cNvSpPr>
          <p:nvPr/>
        </p:nvSpPr>
        <p:spPr bwMode="auto">
          <a:xfrm rot="5400000">
            <a:off x="4305300" y="2019300"/>
            <a:ext cx="533400" cy="9144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250825" y="571480"/>
            <a:ext cx="889317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7200" b="1" dirty="0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Приходи сегодня вечером с мечом, сыграем. </a:t>
            </a:r>
            <a:endParaRPr lang="ru-RU" sz="7200" b="1" dirty="0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35150" y="4221163"/>
            <a:ext cx="6794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>
                <a:solidFill>
                  <a:srgbClr val="C00000"/>
                </a:solidFill>
                <a:latin typeface="Calibri" pitchFamily="34" charset="0"/>
              </a:rPr>
              <a:t>Я </a:t>
            </a:r>
          </a:p>
        </p:txBody>
      </p:sp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5508625" y="4076700"/>
            <a:ext cx="1560513" cy="1016000"/>
            <a:chOff x="5507986" y="4077444"/>
            <a:chExt cx="1560042" cy="1015663"/>
          </a:xfrm>
        </p:grpSpPr>
        <p:sp>
          <p:nvSpPr>
            <p:cNvPr id="5128" name="TextBox 3"/>
            <p:cNvSpPr txBox="1">
              <a:spLocks noChangeArrowheads="1"/>
            </p:cNvSpPr>
            <p:nvPr/>
          </p:nvSpPr>
          <p:spPr bwMode="auto">
            <a:xfrm>
              <a:off x="5507986" y="4077444"/>
              <a:ext cx="1560042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6000" b="1" dirty="0">
                  <a:solidFill>
                    <a:srgbClr val="0070C0"/>
                  </a:solidFill>
                  <a:latin typeface="Calibri" pitchFamily="34" charset="0"/>
                </a:rPr>
                <a:t>м</a:t>
              </a:r>
              <a:r>
                <a:rPr lang="ru-RU" sz="6000" b="1" dirty="0">
                  <a:solidFill>
                    <a:srgbClr val="C00000"/>
                  </a:solidFill>
                  <a:latin typeface="Calibri" pitchFamily="34" charset="0"/>
                </a:rPr>
                <a:t>я</a:t>
              </a:r>
              <a:r>
                <a:rPr lang="ru-RU" sz="6000" b="1" dirty="0">
                  <a:solidFill>
                    <a:srgbClr val="0070C0"/>
                  </a:solidFill>
                  <a:latin typeface="Calibri" pitchFamily="34" charset="0"/>
                </a:rPr>
                <a:t>ч</a:t>
              </a:r>
              <a:r>
                <a:rPr lang="ru-RU" sz="2000" dirty="0">
                  <a:latin typeface="Calibri" pitchFamily="34" charset="0"/>
                </a:rPr>
                <a:t> </a:t>
              </a: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6154701" y="4221064"/>
              <a:ext cx="217415" cy="73003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611188" y="4149725"/>
            <a:ext cx="3633787" cy="993775"/>
            <a:chOff x="756454" y="4149081"/>
            <a:chExt cx="3273653" cy="994764"/>
          </a:xfrm>
        </p:grpSpPr>
        <p:sp>
          <p:nvSpPr>
            <p:cNvPr id="5126" name="TextBox 2"/>
            <p:cNvSpPr txBox="1">
              <a:spLocks noChangeArrowheads="1"/>
            </p:cNvSpPr>
            <p:nvPr/>
          </p:nvSpPr>
          <p:spPr bwMode="auto">
            <a:xfrm>
              <a:off x="756454" y="4220515"/>
              <a:ext cx="3273653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5400" b="1" dirty="0">
                  <a:solidFill>
                    <a:srgbClr val="0070C0"/>
                  </a:solidFill>
                  <a:latin typeface="Calibri" pitchFamily="34" charset="0"/>
                </a:rPr>
                <a:t>С  </a:t>
              </a:r>
              <a:r>
                <a:rPr lang="ru-RU" sz="5400" b="1" dirty="0" err="1">
                  <a:solidFill>
                    <a:srgbClr val="0070C0"/>
                  </a:solidFill>
                  <a:latin typeface="Calibri" pitchFamily="34" charset="0"/>
                </a:rPr>
                <a:t>м...чом</a:t>
              </a:r>
              <a:r>
                <a:rPr lang="ru-RU" sz="5400" b="1" dirty="0">
                  <a:solidFill>
                    <a:srgbClr val="0070C0"/>
                  </a:solidFill>
                  <a:latin typeface="Calibri" pitchFamily="34" charset="0"/>
                </a:rPr>
                <a:t> </a:t>
              </a: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2916642" y="4221384"/>
              <a:ext cx="216115" cy="71508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428604"/>
            <a:ext cx="8424936" cy="452431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i="1" spc="50" dirty="0">
                <a:ln w="11430"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Учимся писать буквы безударных гласных в корне слова</a:t>
            </a:r>
            <a:r>
              <a:rPr lang="ru-RU" b="1" i="1" spc="50" dirty="0">
                <a:ln w="11430">
                  <a:solidFill>
                    <a:srgbClr val="C0000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.</a:t>
            </a:r>
          </a:p>
        </p:txBody>
      </p:sp>
      <p:pic>
        <p:nvPicPr>
          <p:cNvPr id="9219" name="Picture 2" descr="D:\Ирина\анимация\картинки1\cute2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4724400"/>
            <a:ext cx="2547937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0" descr="фон для презентац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WordArt 11"/>
          <p:cNvSpPr>
            <a:spLocks noChangeArrowheads="1" noChangeShapeType="1" noTextEdit="1"/>
          </p:cNvSpPr>
          <p:nvPr/>
        </p:nvSpPr>
        <p:spPr bwMode="auto">
          <a:xfrm rot="369890">
            <a:off x="1752600" y="304800"/>
            <a:ext cx="5486400" cy="914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58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54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80000" scaled="1"/>
                </a:gradFill>
                <a:latin typeface="Impact"/>
              </a:rPr>
              <a:t>И Т О Г</a:t>
            </a:r>
          </a:p>
        </p:txBody>
      </p:sp>
      <p:pic>
        <p:nvPicPr>
          <p:cNvPr id="40973" name="Picture 13" descr="BOOK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0"/>
            <a:ext cx="1052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0"/>
            <a:ext cx="152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62000" y="1752600"/>
            <a:ext cx="78486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A200A2"/>
                </a:solidFill>
              </a:rPr>
              <a:t>- Какая задача стояла перед нами?</a:t>
            </a:r>
          </a:p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A200A2"/>
                </a:solidFill>
              </a:rPr>
              <a:t>- Удалось ли её решить?</a:t>
            </a:r>
          </a:p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A200A2"/>
                </a:solidFill>
              </a:rPr>
              <a:t>- Кто справился с задачей?</a:t>
            </a:r>
          </a:p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A200A2"/>
                </a:solidFill>
              </a:rPr>
              <a:t>- Кто испытывал затруднения?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-152400" y="0"/>
            <a:ext cx="9448800" cy="464820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>Домашнее задание</a:t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6600" dirty="0" smtClean="0">
                <a:solidFill>
                  <a:srgbClr val="002060"/>
                </a:solidFill>
              </a:rPr>
              <a:t>Т</a:t>
            </a:r>
            <a:r>
              <a:rPr lang="ru-RU" sz="6600" dirty="0" smtClean="0">
                <a:solidFill>
                  <a:schemeClr val="accent4">
                    <a:lumMod val="10000"/>
                  </a:schemeClr>
                </a:solidFill>
              </a:rPr>
              <a:t>. </a:t>
            </a:r>
            <a:r>
              <a:rPr lang="ru-RU" sz="6600" dirty="0" smtClean="0">
                <a:solidFill>
                  <a:schemeClr val="accent4">
                    <a:lumMod val="10000"/>
                  </a:schemeClr>
                </a:solidFill>
              </a:rPr>
              <a:t>с. </a:t>
            </a:r>
            <a:r>
              <a:rPr lang="ru-RU" sz="6600" dirty="0" smtClean="0">
                <a:solidFill>
                  <a:schemeClr val="accent4">
                    <a:lumMod val="10000"/>
                  </a:schemeClr>
                </a:solidFill>
              </a:rPr>
              <a:t>9-10 (2 по выбору). 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5650" y="0"/>
            <a:ext cx="7993063" cy="620713"/>
          </a:xfrm>
        </p:spPr>
        <p:txBody>
          <a:bodyPr/>
          <a:lstStyle/>
          <a:p>
            <a:pPr eaLnBrk="1" hangingPunct="1"/>
            <a:r>
              <a:rPr lang="ru-RU" altLang="ru-RU" smtClean="0"/>
              <a:t>Продолжи предложение.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850" y="785813"/>
            <a:ext cx="8569325" cy="5570756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ru-RU" sz="2000" cap="all" dirty="0"/>
              <a:t>"На сегодняшнем уроке </a:t>
            </a:r>
            <a:r>
              <a:rPr lang="ru-RU" sz="2000" cap="all"/>
              <a:t>я </a:t>
            </a:r>
            <a:r>
              <a:rPr lang="ru-RU" sz="2000" cap="all" smtClean="0"/>
              <a:t>узнал</a:t>
            </a:r>
            <a:r>
              <a:rPr lang="ru-RU" sz="2000" cap="all" dirty="0" smtClean="0"/>
              <a:t>…";</a:t>
            </a:r>
            <a:endParaRPr lang="ru-RU" sz="2000" dirty="0"/>
          </a:p>
          <a:p>
            <a:pPr>
              <a:defRPr/>
            </a:pPr>
            <a:r>
              <a:rPr lang="ru-RU" sz="2000" cap="all" dirty="0" smtClean="0"/>
              <a:t>"Было трудно…";</a:t>
            </a:r>
            <a:endParaRPr lang="ru-RU" sz="2000" dirty="0" smtClean="0"/>
          </a:p>
          <a:p>
            <a:pPr>
              <a:defRPr/>
            </a:pPr>
            <a:r>
              <a:rPr lang="ru-RU" sz="2000" cap="all" dirty="0" smtClean="0"/>
              <a:t>"</a:t>
            </a:r>
            <a:r>
              <a:rPr lang="ru-RU" sz="2000" cap="all" dirty="0"/>
              <a:t>На этом уроке меня порадовало…";</a:t>
            </a:r>
            <a:endParaRPr lang="ru-RU" sz="2000" dirty="0"/>
          </a:p>
          <a:p>
            <a:pPr>
              <a:defRPr/>
            </a:pPr>
            <a:r>
              <a:rPr lang="ru-RU" sz="2000" cap="all" dirty="0"/>
              <a:t>"Я похвалил бы себя…";</a:t>
            </a:r>
            <a:endParaRPr lang="ru-RU" sz="2000" dirty="0"/>
          </a:p>
          <a:p>
            <a:pPr>
              <a:defRPr/>
            </a:pPr>
            <a:r>
              <a:rPr lang="ru-RU" sz="2000" cap="all" dirty="0"/>
              <a:t>"Особенно мне понравилось…";</a:t>
            </a:r>
            <a:endParaRPr lang="ru-RU" sz="2000" dirty="0"/>
          </a:p>
          <a:p>
            <a:pPr>
              <a:defRPr/>
            </a:pPr>
            <a:r>
              <a:rPr lang="ru-RU" sz="2000" cap="all" dirty="0"/>
              <a:t>"После урока мне захотелось…";</a:t>
            </a:r>
            <a:endParaRPr lang="ru-RU" sz="2000" dirty="0"/>
          </a:p>
          <a:p>
            <a:pPr>
              <a:defRPr/>
            </a:pPr>
            <a:r>
              <a:rPr lang="ru-RU" sz="2000" cap="all" dirty="0"/>
              <a:t>"Я мечтаю о …";</a:t>
            </a:r>
            <a:endParaRPr lang="ru-RU" sz="2000" dirty="0"/>
          </a:p>
          <a:p>
            <a:pPr>
              <a:defRPr/>
            </a:pPr>
            <a:r>
              <a:rPr lang="ru-RU" sz="2000" cap="all" dirty="0"/>
              <a:t>"Сегодня мне удалось…";</a:t>
            </a:r>
            <a:endParaRPr lang="ru-RU" sz="2000" dirty="0"/>
          </a:p>
          <a:p>
            <a:pPr>
              <a:defRPr/>
            </a:pPr>
            <a:r>
              <a:rPr lang="ru-RU" sz="2000" cap="all" dirty="0"/>
              <a:t>"Я сумел…";</a:t>
            </a:r>
            <a:endParaRPr lang="ru-RU" sz="2000" dirty="0"/>
          </a:p>
          <a:p>
            <a:pPr>
              <a:defRPr/>
            </a:pPr>
            <a:r>
              <a:rPr lang="ru-RU" sz="2000" cap="all" dirty="0"/>
              <a:t>"Было интересно…";</a:t>
            </a:r>
            <a:endParaRPr lang="ru-RU" sz="2000" dirty="0"/>
          </a:p>
          <a:p>
            <a:pPr>
              <a:defRPr/>
            </a:pPr>
            <a:r>
              <a:rPr lang="ru-RU" sz="2000" cap="all" dirty="0" smtClean="0"/>
              <a:t>"</a:t>
            </a:r>
            <a:r>
              <a:rPr lang="ru-RU" sz="2000" cap="all" dirty="0"/>
              <a:t>Я понял, что…";</a:t>
            </a:r>
            <a:endParaRPr lang="ru-RU" sz="2000" dirty="0"/>
          </a:p>
          <a:p>
            <a:pPr>
              <a:defRPr/>
            </a:pPr>
            <a:r>
              <a:rPr lang="ru-RU" sz="2000" cap="all" dirty="0"/>
              <a:t>"Теперь я могу…";</a:t>
            </a:r>
            <a:endParaRPr lang="ru-RU" sz="2000" dirty="0"/>
          </a:p>
          <a:p>
            <a:pPr>
              <a:defRPr/>
            </a:pPr>
            <a:r>
              <a:rPr lang="ru-RU" sz="2000" cap="all" dirty="0"/>
              <a:t>"Я почувствовал, что…";</a:t>
            </a:r>
            <a:endParaRPr lang="ru-RU" sz="2000" dirty="0"/>
          </a:p>
          <a:p>
            <a:pPr>
              <a:defRPr/>
            </a:pPr>
            <a:r>
              <a:rPr lang="ru-RU" sz="2000" cap="all" dirty="0"/>
              <a:t>"Я научился…";</a:t>
            </a:r>
            <a:endParaRPr lang="ru-RU" sz="2000" dirty="0"/>
          </a:p>
          <a:p>
            <a:pPr>
              <a:defRPr/>
            </a:pPr>
            <a:r>
              <a:rPr lang="ru-RU" sz="2000" cap="all" dirty="0"/>
              <a:t>"Меня удивило…"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135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18 октября.    Классная работа. </vt:lpstr>
      <vt:lpstr>Слайд 2</vt:lpstr>
      <vt:lpstr>Слайд 3</vt:lpstr>
      <vt:lpstr>Слайд 4</vt:lpstr>
      <vt:lpstr>  Домашнее задание   Т. с. 9-10 (2 по выбору).  </vt:lpstr>
      <vt:lpstr>Продолжи предложение.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64</cp:revision>
  <dcterms:modified xsi:type="dcterms:W3CDTF">2016-10-17T00:23:35Z</dcterms:modified>
</cp:coreProperties>
</file>