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2" r:id="rId2"/>
    <p:sldId id="260" r:id="rId3"/>
    <p:sldId id="261" r:id="rId4"/>
    <p:sldId id="256" r:id="rId5"/>
    <p:sldId id="257" r:id="rId6"/>
    <p:sldId id="258" r:id="rId7"/>
    <p:sldId id="259" r:id="rId8"/>
    <p:sldId id="266" r:id="rId9"/>
    <p:sldId id="265" r:id="rId10"/>
    <p:sldId id="268" r:id="rId11"/>
    <p:sldId id="267" r:id="rId12"/>
    <p:sldId id="269" r:id="rId13"/>
    <p:sldId id="275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2EE94B-F340-4729-A8C9-00F3F1A32DB7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8613C7-430B-4C80-9FD4-0F0D3FC6CC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7296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613C7-430B-4C80-9FD4-0F0D3FC6CC3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6006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8613C7-430B-4C80-9FD4-0F0D3FC6CC3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5492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Филиал Муниципального автономного общеобразовательного учреждения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Аромашевская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средняя общеобразовательная школа имени В. Д.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Кармацкого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Русаковская СОШ</a:t>
            </a:r>
            <a:r>
              <a:rPr lang="ru-RU" dirty="0" smtClean="0">
                <a:solidFill>
                  <a:schemeClr val="tx2"/>
                </a:solidFill>
              </a:rPr>
              <a:t/>
            </a:r>
            <a:br>
              <a:rPr lang="ru-RU" dirty="0" smtClean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1557338"/>
            <a:ext cx="7834064" cy="496800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Проект </a:t>
            </a: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  русскому языку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Из истории происхождения фамилий</a:t>
            </a:r>
          </a:p>
          <a:p>
            <a:pPr algn="ctr"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Автор: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Плесовских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Никита,</a:t>
            </a:r>
          </a:p>
          <a:p>
            <a:pPr algn="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ученик</a:t>
            </a:r>
          </a:p>
          <a:p>
            <a:pPr algn="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класса</a:t>
            </a:r>
          </a:p>
          <a:p>
            <a:pPr algn="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Руководитель:</a:t>
            </a:r>
          </a:p>
          <a:p>
            <a:pPr algn="r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Бруцкая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Н.И.,</a:t>
            </a:r>
          </a:p>
          <a:p>
            <a:pPr algn="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учитель русского языка </a:t>
            </a:r>
          </a:p>
          <a:p>
            <a:pPr algn="r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литературы</a:t>
            </a:r>
          </a:p>
          <a:p>
            <a:pPr algn="ctr">
              <a:buNone/>
            </a:pP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Русаково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2021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Образование фамилий.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 Очень часто фамилии образовывались от имен отца.</a:t>
            </a:r>
          </a:p>
          <a:p>
            <a:r>
              <a:rPr lang="ru-RU" dirty="0" smtClean="0"/>
              <a:t>Нередко в роде кто-то славился каким-нибудь ремеслом или занятием.</a:t>
            </a:r>
          </a:p>
          <a:p>
            <a:r>
              <a:rPr lang="ru-RU" dirty="0" smtClean="0"/>
              <a:t>Превращались в фамилии и прозвища.</a:t>
            </a:r>
          </a:p>
          <a:p>
            <a:r>
              <a:rPr lang="ru-RU" dirty="0" smtClean="0"/>
              <a:t>Известны фамилии, образованные на основе природных явлений.</a:t>
            </a:r>
          </a:p>
          <a:p>
            <a:r>
              <a:rPr lang="ru-RU" dirty="0" smtClean="0"/>
              <a:t>Многие фамилии рассказывают о былых суевериях.</a:t>
            </a:r>
          </a:p>
          <a:p>
            <a:r>
              <a:rPr lang="ru-RU" dirty="0" smtClean="0"/>
              <a:t> В составе современных русских фамилий наиболее часто встречаются слова, связанные с названиями животных, птиц, насекомых.</a:t>
            </a:r>
          </a:p>
          <a:p>
            <a:r>
              <a:rPr lang="ru-RU" dirty="0" smtClean="0"/>
              <a:t>В русских фамилиях широко представлены слова, обозначающие пищу, названия тканей, одежды, обуви.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000803_1057_9648_vnv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05362"/>
            <a:ext cx="1311399" cy="13798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46654" y="692696"/>
            <a:ext cx="8345826" cy="553407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Русские фамилии на –</a:t>
            </a:r>
            <a:r>
              <a:rPr lang="ru-RU" dirty="0" err="1" smtClean="0"/>
              <a:t>ов</a:t>
            </a:r>
            <a:r>
              <a:rPr lang="ru-RU" dirty="0" smtClean="0"/>
              <a:t>-, -ев- по происхождению являются краткими прилагательными. От существительных, оканчивающихся на твердый согласный или о, фамилии образуются с помощью суффикса –</a:t>
            </a:r>
            <a:r>
              <a:rPr lang="ru-RU" dirty="0" err="1" smtClean="0"/>
              <a:t>ов</a:t>
            </a:r>
            <a:r>
              <a:rPr lang="ru-RU" dirty="0" smtClean="0"/>
              <a:t>-, а от существительных, которые оканчиваются на мягкий согласный или е, с помощью суффикса –ев-.</a:t>
            </a:r>
          </a:p>
          <a:p>
            <a:r>
              <a:rPr lang="ru-RU" dirty="0" smtClean="0"/>
              <a:t> Русские фамилии на –ин представляют собой краткое прилагательное, образованное от существительных мужского и женского рода (Коровина, Кукушкин).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Истолкование моей фамилии и фамилий моих одноклассников. 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3" y="1484784"/>
          <a:ext cx="8280920" cy="4499702"/>
        </p:xfrm>
        <a:graphic>
          <a:graphicData uri="http://schemas.openxmlformats.org/drawingml/2006/table">
            <a:tbl>
              <a:tblPr/>
              <a:tblGrid>
                <a:gridCol w="2592288"/>
                <a:gridCol w="5688632"/>
              </a:tblGrid>
              <a:tr h="4535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Плесовских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Образована от </a:t>
                      </a:r>
                      <a:r>
                        <a:rPr lang="ru-RU" sz="16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географических названий </a:t>
                      </a:r>
                      <a:r>
                        <a:rPr lang="ru-RU" sz="16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(выходцы из Пскова),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происхождения фамилии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от мирского некалендарного имени предка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Плесок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или Плеска</a:t>
                      </a:r>
                      <a:endParaRPr lang="ru-RU" sz="16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55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Кожушкова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Образование фамилии связывали с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названиями различных предметов домашней утвари, в том числе одежды и обуви.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Существовало в старину и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мирское имя Кожух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а также и уменьшительно-ласкательная форма этого имени Кожушок. Слово «кожух» в старину, как правило, означало «полушубок, тулуп из овчины». </a:t>
                      </a:r>
                      <a:endParaRPr lang="ru-RU" sz="160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72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+mn-lt"/>
                          <a:ea typeface="Calibri"/>
                          <a:cs typeface="Times New Roman"/>
                        </a:rPr>
                        <a:t>Глазов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Образована от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прозвища 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Глаз: так в старину называли и человека с большими глазами, и того, кто любит поглазеть, зеваку.</a:t>
                      </a:r>
                      <a:endParaRPr lang="ru-RU" sz="160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7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err="1" smtClean="0">
                          <a:latin typeface="+mn-lt"/>
                          <a:ea typeface="Calibri"/>
                          <a:cs typeface="Times New Roman"/>
                        </a:rPr>
                        <a:t>Дзауров</a:t>
                      </a:r>
                      <a:endParaRPr lang="ru-RU" sz="1800" b="1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Образована от слова, которое восходит к осетинскому «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дзаур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», что в переводе на русский язык означает «оспа».  Слово </a:t>
                      </a:r>
                      <a:r>
                        <a:rPr lang="ru-RU" sz="16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Дзаур</a:t>
                      </a:r>
                      <a:r>
                        <a:rPr lang="ru-RU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с ингушского переводится как ( громко, гром, звон « в ушах» 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solidFill>
                          <a:schemeClr val="tx2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Вывод</a:t>
            </a:r>
            <a:endParaRPr lang="ru-RU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ru-RU" dirty="0" smtClean="0"/>
              <a:t>Фамилии имеют большое значение : они отражают жизнь, судьбу народа, могут рассказать о наших предках.</a:t>
            </a:r>
          </a:p>
          <a:p>
            <a:r>
              <a:rPr lang="ru-RU" dirty="0" smtClean="0"/>
              <a:t> Фамилии  в большинстве случаев образованы от имен, географических названий, различных предметов. </a:t>
            </a:r>
          </a:p>
          <a:p>
            <a:r>
              <a:rPr lang="ru-RU" dirty="0" smtClean="0"/>
              <a:t>Фамилии играют одну из важнейших ролей в нашей жизни.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Перспективы работы по теме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ru-RU" dirty="0" smtClean="0">
                <a:cs typeface="Times New Roman" pitchFamily="18" charset="0"/>
              </a:rPr>
              <a:t>В дальнейшем возможно изучение данной темы, так как</a:t>
            </a:r>
            <a:r>
              <a:rPr lang="ru-RU" dirty="0" smtClean="0"/>
              <a:t> есть фамилии, происхождение которых очень трудно объяснить.</a:t>
            </a:r>
            <a:endParaRPr lang="ru-RU" dirty="0" smtClean="0"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" name="Picture 2" descr="000803_1055_6537_vnv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7544" y="3789040"/>
            <a:ext cx="1932432" cy="1829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Актуальность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поиск и исследование истории происхождения фамилий представляют интерес для подростков. </a:t>
            </a:r>
            <a:endParaRPr lang="ru-RU" dirty="0">
              <a:solidFill>
                <a:schemeClr val="tx2"/>
              </a:solidFill>
              <a:cs typeface="Times New Roman" pitchFamily="18" charset="0"/>
            </a:endParaRPr>
          </a:p>
          <a:p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000803_1055_6537_vnv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7544" y="3789040"/>
            <a:ext cx="1932432" cy="1829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Проблема исследования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Каково происхождение и особенности моей фамилии и фамилий моих одноклассников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000803_1055_6537_vnv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87544" y="3789040"/>
            <a:ext cx="1932432" cy="1829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1043608" y="476673"/>
            <a:ext cx="5472608" cy="5462166"/>
          </a:xfrm>
        </p:spPr>
        <p:txBody>
          <a:bodyPr>
            <a:normAutofit/>
          </a:bodyPr>
          <a:lstStyle/>
          <a:p>
            <a:pPr algn="ctr" fontAlgn="base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 проекта:</a:t>
            </a:r>
          </a:p>
          <a:p>
            <a:pPr fontAlgn="base">
              <a:buNone/>
            </a:pPr>
            <a:r>
              <a:rPr lang="ru-RU" sz="3600" dirty="0" smtClean="0"/>
              <a:t>    изучить историю происхождения и выявить особенности своей фамилии, фамилий одноклассников.</a:t>
            </a:r>
            <a:endParaRPr lang="ru-RU" sz="3600" dirty="0"/>
          </a:p>
        </p:txBody>
      </p:sp>
      <p:pic>
        <p:nvPicPr>
          <p:cNvPr id="1026" name="Picture 2" descr="000803_1055_6537_vnvv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7544" y="3789040"/>
            <a:ext cx="1932432" cy="18291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определить способы образования фамилий;</a:t>
            </a:r>
          </a:p>
          <a:p>
            <a:pPr lvl="0"/>
            <a:r>
              <a:rPr lang="ru-RU" dirty="0" smtClean="0"/>
              <a:t>познакомить сверстников с историческими событиями через происхождение некоторых фамилий; </a:t>
            </a:r>
          </a:p>
          <a:p>
            <a:pPr lvl="0"/>
            <a:r>
              <a:rPr lang="ru-RU" dirty="0" smtClean="0"/>
              <a:t>исследовать историю происхождения своей фамилии и фамилий одноклассников;</a:t>
            </a:r>
          </a:p>
          <a:p>
            <a:pPr lvl="0"/>
            <a:r>
              <a:rPr lang="ru-RU" dirty="0" smtClean="0"/>
              <a:t>привлечь внимание и развить интерес друзей к истории происхождения своих фамилий;</a:t>
            </a:r>
          </a:p>
          <a:p>
            <a:pPr lvl="0"/>
            <a:r>
              <a:rPr lang="ru-RU" dirty="0" smtClean="0"/>
              <a:t>привить любовь к родному языку и традициям своего народа.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Гипотеза: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ru-RU" dirty="0" smtClean="0"/>
              <a:t>если  учащиеся будут понимать значение, особенности происхождения и  образования фамилий друг друга, то это будет способствовать укреплению взаимопонимания, научит жить в уважении друг к другу, проявлять толерантность в отношениях с одноклассниками.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4098" name="Picture 2" descr="AG00212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8640"/>
            <a:ext cx="1817656" cy="1224136"/>
          </a:xfrm>
          <a:prstGeom prst="rect">
            <a:avLst/>
          </a:prstGeom>
          <a:noFill/>
        </p:spPr>
      </p:pic>
      <p:pic>
        <p:nvPicPr>
          <p:cNvPr id="4099" name="Picture 3" descr="f02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4681168"/>
            <a:ext cx="2016224" cy="1508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476672"/>
            <a:ext cx="7618040" cy="5649491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Методы: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>анализ литературы, сопоставление, морфемный разбор, опрос,  анкетирование. </a:t>
            </a:r>
            <a:endParaRPr lang="ru-RU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Практическая  значимость  проекта: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использовать   в качестве    материала  для практической работы на уроках   русского языка, при подготовке внеклассных мероприятий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AG00210_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4221088"/>
            <a:ext cx="2569775" cy="12649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</a:rPr>
              <a:t>Антропонимика 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особая наука, которая изучает фамилии (она же изучает отчества, прозвища, клички, псевдонимы).</a:t>
            </a:r>
            <a:endParaRPr lang="ru-RU" dirty="0"/>
          </a:p>
        </p:txBody>
      </p:sp>
      <p:pic>
        <p:nvPicPr>
          <p:cNvPr id="2050" name="Picture 2" descr="000803_1076_3934_vnv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27161" y="3501008"/>
            <a:ext cx="3281143" cy="2376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02502" y="1505987"/>
            <a:ext cx="8145962" cy="5091365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ru-RU" sz="6000" dirty="0" smtClean="0"/>
              <a:t>        В 1861 году (после отмены крепостного права) встали перед проблемой дать населению фамилии. В семейное имя превращалось отчество (имя отца) или  имя деда. Бывшие крепостные, ходившие под князьями Голицыными, становились Голицыными. Часто фамилии просто придумывались. Для этого достаточно было иметь в канцелярии хотя бы одного чиновника с фантазией. То же самое происходило и в 1920-1940 годах, когда возникла необходимость дать фамилии народам Севера. Выдавая чукчам, эвенкам или корякам паспорта, советские начальники чаще всего проставляли в них фамилии Иванов, Петров, Сидоров.</a:t>
            </a:r>
            <a:endParaRPr lang="ru-RU" sz="6000" i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7544" y="548680"/>
            <a:ext cx="77768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+mj-lt"/>
              </a:rPr>
              <a:t>История возникновения фамилий.</a:t>
            </a:r>
            <a:endParaRPr lang="ru-RU" sz="32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689</Words>
  <Application>Microsoft Office PowerPoint</Application>
  <PresentationFormat>Экран (4:3)</PresentationFormat>
  <Paragraphs>63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Филиал Муниципального автономного общеобразовательного учреждения «Аромашевская  средняя общеобразовательная школа имени В. Д. Кармацкого» Русаковская СОШ </vt:lpstr>
      <vt:lpstr>Актуальность</vt:lpstr>
      <vt:lpstr>Проблема исследования</vt:lpstr>
      <vt:lpstr>Слайд 4</vt:lpstr>
      <vt:lpstr>Задачи: </vt:lpstr>
      <vt:lpstr>Гипотеза:</vt:lpstr>
      <vt:lpstr>Слайд 7</vt:lpstr>
      <vt:lpstr>Антропонимика </vt:lpstr>
      <vt:lpstr>Слайд 9</vt:lpstr>
      <vt:lpstr>Образование фамилий.</vt:lpstr>
      <vt:lpstr> </vt:lpstr>
      <vt:lpstr>Истолкование моей фамилии и фамилий моих одноклассников. </vt:lpstr>
      <vt:lpstr>Вывод</vt:lpstr>
      <vt:lpstr>Перспективы работы по теме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Филиал Муниципального автономного общеобразовательного учреждения «Аромашевская  средняя общеобразовательная школа имени В. Д. Кармацкого» Русаковская СОШ </dc:title>
  <dc:creator>Пользователь</dc:creator>
  <cp:lastModifiedBy>Uzer</cp:lastModifiedBy>
  <cp:revision>41</cp:revision>
  <dcterms:created xsi:type="dcterms:W3CDTF">2019-02-09T05:03:58Z</dcterms:created>
  <dcterms:modified xsi:type="dcterms:W3CDTF">2021-01-12T06:50:42Z</dcterms:modified>
</cp:coreProperties>
</file>