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1" r:id="rId2"/>
    <p:sldId id="506" r:id="rId3"/>
    <p:sldId id="256" r:id="rId4"/>
    <p:sldId id="402" r:id="rId5"/>
    <p:sldId id="403" r:id="rId6"/>
    <p:sldId id="478" r:id="rId7"/>
    <p:sldId id="479" r:id="rId8"/>
    <p:sldId id="480" r:id="rId9"/>
    <p:sldId id="505" r:id="rId10"/>
    <p:sldId id="449"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312"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E0173-D878-467B-8EE9-A140CA471D21}" type="datetimeFigureOut">
              <a:rPr lang="ru-RU" smtClean="0"/>
              <a:pPr/>
              <a:t>13.04.2020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E18FA-21A4-49A3-978F-B3E41BD9318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16</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20</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4</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22</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23</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24</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25</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26</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27</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28</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29</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30</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31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5</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32</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33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0E18FA-21A4-49A3-978F-B3E41BD93180}"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1BDFF8-E66F-451B-9A47-704BEBDFE781}"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E05DA5-206E-451C-937C-2520C550C95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41BDFF8-E66F-451B-9A47-704BEBDFE781}" type="datetimeFigureOut">
              <a:rPr lang="ru-RU" smtClean="0"/>
              <a:pPr/>
              <a:t>13.04.2020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E05DA5-206E-451C-937C-2520C550C95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G:\Логопед2\Баннеры\tomilina\slide10.jpg"/>
          <p:cNvPicPr>
            <a:picLocks noChangeAspect="1" noChangeArrowheads="1"/>
          </p:cNvPicPr>
          <p:nvPr/>
        </p:nvPicPr>
        <p:blipFill>
          <a:blip r:embed="rId2" cstate="print"/>
          <a:srcRect/>
          <a:stretch>
            <a:fillRect/>
          </a:stretch>
        </p:blipFill>
        <p:spPr bwMode="auto">
          <a:xfrm>
            <a:off x="1187624" y="1671650"/>
            <a:ext cx="6943700" cy="3471850"/>
          </a:xfrm>
          <a:prstGeom prst="rect">
            <a:avLst/>
          </a:prstGeom>
          <a:noFill/>
        </p:spPr>
      </p:pic>
      <p:pic>
        <p:nvPicPr>
          <p:cNvPr id="2053" name="Picture 5" descr="D:\Логопед\ТИТУЛ2.jpg"/>
          <p:cNvPicPr>
            <a:picLocks noChangeAspect="1" noChangeArrowheads="1"/>
          </p:cNvPicPr>
          <p:nvPr/>
        </p:nvPicPr>
        <p:blipFill>
          <a:blip r:embed="rId3" cstate="print"/>
          <a:srcRect/>
          <a:stretch>
            <a:fillRect/>
          </a:stretch>
        </p:blipFill>
        <p:spPr bwMode="auto">
          <a:xfrm>
            <a:off x="0" y="0"/>
            <a:ext cx="9144000" cy="1347614"/>
          </a:xfrm>
          <a:prstGeom prst="rect">
            <a:avLst/>
          </a:prstGeom>
          <a:noFill/>
        </p:spPr>
      </p:pic>
      <p:sp>
        <p:nvSpPr>
          <p:cNvPr id="5" name="TextBox 4"/>
          <p:cNvSpPr txBox="1"/>
          <p:nvPr/>
        </p:nvSpPr>
        <p:spPr>
          <a:xfrm>
            <a:off x="1835696" y="219293"/>
            <a:ext cx="6912768" cy="707886"/>
          </a:xfrm>
          <a:prstGeom prst="rect">
            <a:avLst/>
          </a:prstGeom>
          <a:noFill/>
        </p:spPr>
        <p:txBody>
          <a:bodyPr wrap="square" rtlCol="0">
            <a:spAutoFit/>
          </a:bodyPr>
          <a:lstStyle/>
          <a:p>
            <a:r>
              <a:rPr lang="ru-RU" sz="4000" b="1" dirty="0" smtClean="0">
                <a:solidFill>
                  <a:schemeClr val="bg1"/>
                </a:solidFill>
              </a:rPr>
              <a:t>ФОНЕТИЧЕСКАЯ  РИТМИКА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12" name="Picture 2"/>
          <p:cNvPicPr>
            <a:picLocks noChangeAspect="1" noChangeArrowheads="1"/>
          </p:cNvPicPr>
          <p:nvPr/>
        </p:nvPicPr>
        <p:blipFill>
          <a:blip r:embed="rId4" cstate="print"/>
          <a:srcRect/>
          <a:stretch>
            <a:fillRect/>
          </a:stretch>
        </p:blipFill>
        <p:spPr bwMode="auto">
          <a:xfrm>
            <a:off x="1475656" y="699542"/>
            <a:ext cx="6048672" cy="3800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1691680" y="699542"/>
            <a:ext cx="5904656" cy="3688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3"/>
          <p:cNvPicPr>
            <a:picLocks noChangeAspect="1" noChangeArrowheads="1"/>
          </p:cNvPicPr>
          <p:nvPr/>
        </p:nvPicPr>
        <p:blipFill>
          <a:blip r:embed="rId4" cstate="print"/>
          <a:srcRect/>
          <a:stretch>
            <a:fillRect/>
          </a:stretch>
        </p:blipFill>
        <p:spPr bwMode="auto">
          <a:xfrm>
            <a:off x="1691680" y="843558"/>
            <a:ext cx="5904656" cy="3689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619672" y="699542"/>
            <a:ext cx="6170041"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1547664" y="699542"/>
            <a:ext cx="6120680" cy="3913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547664" y="699542"/>
            <a:ext cx="6091458" cy="3888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3"/>
          <p:cNvPicPr>
            <a:picLocks noChangeAspect="1" noChangeArrowheads="1"/>
          </p:cNvPicPr>
          <p:nvPr/>
        </p:nvPicPr>
        <p:blipFill>
          <a:blip r:embed="rId4" cstate="print"/>
          <a:srcRect/>
          <a:stretch>
            <a:fillRect/>
          </a:stretch>
        </p:blipFill>
        <p:spPr bwMode="auto">
          <a:xfrm>
            <a:off x="1619672" y="771550"/>
            <a:ext cx="5892589"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t="1883"/>
          <a:stretch>
            <a:fillRect/>
          </a:stretch>
        </p:blipFill>
        <p:spPr bwMode="auto">
          <a:xfrm>
            <a:off x="1763689" y="843558"/>
            <a:ext cx="5472608" cy="372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1547664" y="777762"/>
            <a:ext cx="6120680" cy="381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403648" y="757566"/>
            <a:ext cx="6192688" cy="3830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Логопед\ТИТУЛ2.jpg"/>
          <p:cNvPicPr>
            <a:picLocks noChangeAspect="1" noChangeArrowheads="1"/>
          </p:cNvPicPr>
          <p:nvPr/>
        </p:nvPicPr>
        <p:blipFill>
          <a:blip r:embed="rId2" cstate="print"/>
          <a:srcRect/>
          <a:stretch>
            <a:fillRect/>
          </a:stretch>
        </p:blipFill>
        <p:spPr bwMode="auto">
          <a:xfrm>
            <a:off x="0" y="0"/>
            <a:ext cx="9155980" cy="1666026"/>
          </a:xfrm>
          <a:prstGeom prst="rect">
            <a:avLst/>
          </a:prstGeom>
          <a:noFill/>
        </p:spPr>
      </p:pic>
      <p:sp>
        <p:nvSpPr>
          <p:cNvPr id="5" name="TextBox 4"/>
          <p:cNvSpPr txBox="1"/>
          <p:nvPr/>
        </p:nvSpPr>
        <p:spPr>
          <a:xfrm>
            <a:off x="1835696" y="219293"/>
            <a:ext cx="6912768" cy="1138773"/>
          </a:xfrm>
          <a:prstGeom prst="rect">
            <a:avLst/>
          </a:prstGeom>
          <a:noFill/>
        </p:spPr>
        <p:txBody>
          <a:bodyPr wrap="square" rtlCol="0">
            <a:spAutoFit/>
          </a:bodyPr>
          <a:lstStyle/>
          <a:p>
            <a:r>
              <a:rPr lang="ru-RU" sz="2800" b="1" dirty="0" smtClean="0">
                <a:solidFill>
                  <a:schemeClr val="bg1"/>
                </a:solidFill>
              </a:rPr>
              <a:t>ВАШЕ ВЕЛИЧЕСТВО - РИТМ!</a:t>
            </a:r>
          </a:p>
          <a:p>
            <a:r>
              <a:rPr lang="ru-RU" sz="2000" b="1" dirty="0" err="1" smtClean="0">
                <a:solidFill>
                  <a:schemeClr val="bg1"/>
                </a:solidFill>
              </a:rPr>
              <a:t>Логоритмика</a:t>
            </a:r>
            <a:r>
              <a:rPr lang="ru-RU" sz="2000" b="1" dirty="0" smtClean="0">
                <a:solidFill>
                  <a:schemeClr val="bg1"/>
                </a:solidFill>
              </a:rPr>
              <a:t> как универсальный метод преодоления речевых нарушений у детей</a:t>
            </a:r>
          </a:p>
        </p:txBody>
      </p:sp>
      <p:sp>
        <p:nvSpPr>
          <p:cNvPr id="6" name="Прямоугольник 5"/>
          <p:cNvSpPr/>
          <p:nvPr/>
        </p:nvSpPr>
        <p:spPr>
          <a:xfrm>
            <a:off x="0" y="2430636"/>
            <a:ext cx="9144000" cy="1077218"/>
          </a:xfrm>
          <a:prstGeom prst="rect">
            <a:avLst/>
          </a:prstGeom>
        </p:spPr>
        <p:txBody>
          <a:bodyPr wrap="square">
            <a:spAutoFit/>
          </a:bodyPr>
          <a:lstStyle/>
          <a:p>
            <a:pPr algn="ctr"/>
            <a:r>
              <a:rPr lang="ru-RU" b="1" dirty="0" smtClean="0"/>
              <a:t> </a:t>
            </a:r>
            <a:r>
              <a:rPr lang="ru-RU" sz="3200" b="1" dirty="0" smtClean="0">
                <a:solidFill>
                  <a:schemeClr val="accent6">
                    <a:lumMod val="75000"/>
                  </a:schemeClr>
                </a:solidFill>
              </a:rPr>
              <a:t>Фонетическая ритмика </a:t>
            </a:r>
          </a:p>
          <a:p>
            <a:pPr algn="ctr"/>
            <a:r>
              <a:rPr lang="ru-RU" sz="3200" b="1" dirty="0" smtClean="0">
                <a:solidFill>
                  <a:schemeClr val="accent6">
                    <a:lumMod val="75000"/>
                  </a:schemeClr>
                </a:solidFill>
              </a:rPr>
              <a:t>часть 1</a:t>
            </a:r>
            <a:endParaRPr lang="ru-RU" sz="3200" b="1" dirty="0">
              <a:solidFill>
                <a:schemeClr val="accent6">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1619672" y="771550"/>
            <a:ext cx="5938118" cy="3767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475656" y="724227"/>
            <a:ext cx="6192688" cy="3863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1547664" y="771550"/>
            <a:ext cx="5976664" cy="3781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547664" y="771550"/>
            <a:ext cx="6172498" cy="381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1547664" y="699543"/>
            <a:ext cx="6048672" cy="3919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619672" y="829057"/>
            <a:ext cx="5976664" cy="3730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1547664" y="771550"/>
            <a:ext cx="5807770" cy="3773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691680" y="699541"/>
            <a:ext cx="5976664" cy="3856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l="2353"/>
          <a:stretch>
            <a:fillRect/>
          </a:stretch>
        </p:blipFill>
        <p:spPr bwMode="auto">
          <a:xfrm>
            <a:off x="1763688" y="771550"/>
            <a:ext cx="5976664" cy="3818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619672" y="699542"/>
            <a:ext cx="6048672" cy="390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8" name="TextBox 7"/>
          <p:cNvSpPr txBox="1"/>
          <p:nvPr/>
        </p:nvSpPr>
        <p:spPr>
          <a:xfrm>
            <a:off x="1043608" y="-20538"/>
            <a:ext cx="5832648" cy="584775"/>
          </a:xfrm>
          <a:prstGeom prst="rect">
            <a:avLst/>
          </a:prstGeom>
          <a:noFill/>
        </p:spPr>
        <p:txBody>
          <a:bodyPr wrap="square" rtlCol="0">
            <a:spAutoFit/>
          </a:bodyPr>
          <a:lstStyle/>
          <a:p>
            <a:r>
              <a:rPr lang="ru-RU" sz="3200" b="1" dirty="0" smtClean="0">
                <a:solidFill>
                  <a:schemeClr val="bg1"/>
                </a:solidFill>
              </a:rPr>
              <a:t>Что почитать?</a:t>
            </a:r>
          </a:p>
        </p:txBody>
      </p:sp>
      <p:pic>
        <p:nvPicPr>
          <p:cNvPr id="115713" name="Picture 1" descr="G:\Логопед2\Логоритмика\1320739887_1315970105_66.jpg"/>
          <p:cNvPicPr>
            <a:picLocks noChangeAspect="1" noChangeArrowheads="1"/>
          </p:cNvPicPr>
          <p:nvPr/>
        </p:nvPicPr>
        <p:blipFill>
          <a:blip r:embed="rId4" cstate="print"/>
          <a:srcRect/>
          <a:stretch>
            <a:fillRect/>
          </a:stretch>
        </p:blipFill>
        <p:spPr bwMode="auto">
          <a:xfrm>
            <a:off x="663513" y="843558"/>
            <a:ext cx="2761651" cy="3672408"/>
          </a:xfrm>
          <a:prstGeom prst="rect">
            <a:avLst/>
          </a:prstGeom>
          <a:noFill/>
        </p:spPr>
      </p:pic>
      <p:pic>
        <p:nvPicPr>
          <p:cNvPr id="115714" name="Picture 2" descr="G:\Логопед2\Логоритмика\pokazi_i_rasskazi.jpg"/>
          <p:cNvPicPr>
            <a:picLocks noChangeAspect="1" noChangeArrowheads="1"/>
          </p:cNvPicPr>
          <p:nvPr/>
        </p:nvPicPr>
        <p:blipFill>
          <a:blip r:embed="rId5" cstate="print"/>
          <a:srcRect/>
          <a:stretch>
            <a:fillRect/>
          </a:stretch>
        </p:blipFill>
        <p:spPr bwMode="auto">
          <a:xfrm>
            <a:off x="3615842" y="843558"/>
            <a:ext cx="2437561" cy="3672408"/>
          </a:xfrm>
          <a:prstGeom prst="rect">
            <a:avLst/>
          </a:prstGeom>
          <a:noFill/>
        </p:spPr>
      </p:pic>
      <p:pic>
        <p:nvPicPr>
          <p:cNvPr id="78849" name="Picture 1" descr="G:\Логопед2\Логоритмика\1000980935.jpg"/>
          <p:cNvPicPr>
            <a:picLocks noChangeAspect="1" noChangeArrowheads="1"/>
          </p:cNvPicPr>
          <p:nvPr/>
        </p:nvPicPr>
        <p:blipFill>
          <a:blip r:embed="rId6" cstate="print"/>
          <a:srcRect/>
          <a:stretch>
            <a:fillRect/>
          </a:stretch>
        </p:blipFill>
        <p:spPr bwMode="auto">
          <a:xfrm>
            <a:off x="6208130" y="843557"/>
            <a:ext cx="2324310" cy="367240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2555776" y="699542"/>
            <a:ext cx="3945483" cy="3897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1508918" y="699542"/>
            <a:ext cx="6087418" cy="3925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5" name="Picture 2"/>
          <p:cNvPicPr>
            <a:picLocks noChangeAspect="1" noChangeArrowheads="1"/>
          </p:cNvPicPr>
          <p:nvPr/>
        </p:nvPicPr>
        <p:blipFill>
          <a:blip r:embed="rId4" cstate="print"/>
          <a:srcRect/>
          <a:stretch>
            <a:fillRect/>
          </a:stretch>
        </p:blipFill>
        <p:spPr bwMode="auto">
          <a:xfrm>
            <a:off x="2627784" y="699542"/>
            <a:ext cx="3960439"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539552" y="4659982"/>
            <a:ext cx="8136904" cy="369332"/>
          </a:xfrm>
          <a:prstGeom prst="rect">
            <a:avLst/>
          </a:prstGeom>
          <a:noFill/>
        </p:spPr>
        <p:txBody>
          <a:bodyPr wrap="square" rtlCol="0">
            <a:spAutoFit/>
          </a:bodyPr>
          <a:lstStyle/>
          <a:p>
            <a:pPr algn="ctr"/>
            <a:r>
              <a:rPr lang="ru-RU" b="1" dirty="0" smtClean="0">
                <a:solidFill>
                  <a:schemeClr val="bg1"/>
                </a:solidFill>
              </a:rPr>
              <a:t>Использованы материалы из  книги </a:t>
            </a:r>
            <a:r>
              <a:rPr lang="ru-RU" b="1" dirty="0" err="1" smtClean="0">
                <a:solidFill>
                  <a:schemeClr val="bg1"/>
                </a:solidFill>
              </a:rPr>
              <a:t>Н.Ю.Костылевой</a:t>
            </a:r>
            <a:r>
              <a:rPr lang="ru-RU" b="1" dirty="0" smtClean="0">
                <a:solidFill>
                  <a:schemeClr val="bg1"/>
                </a:solidFill>
              </a:rPr>
              <a:t>  «Покажи и расскажи»</a:t>
            </a:r>
            <a:endParaRPr lang="ru-RU" b="1"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2624210" y="699542"/>
            <a:ext cx="3875197"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6" name="TextBox 5"/>
          <p:cNvSpPr txBox="1"/>
          <p:nvPr/>
        </p:nvSpPr>
        <p:spPr>
          <a:xfrm>
            <a:off x="395536" y="771550"/>
            <a:ext cx="8424936" cy="3785652"/>
          </a:xfrm>
          <a:prstGeom prst="rect">
            <a:avLst/>
          </a:prstGeom>
          <a:noFill/>
        </p:spPr>
        <p:txBody>
          <a:bodyPr wrap="square" rtlCol="0">
            <a:spAutoFit/>
          </a:bodyPr>
          <a:lstStyle/>
          <a:p>
            <a:r>
              <a:rPr lang="ru-RU" sz="2400" b="1" dirty="0" smtClean="0"/>
              <a:t>Исторически под фонетической ритмикой понималась система двигательных упражнений, в которых различные движения (корпуса, головы, рук, ног) сочетаются с произнесением определенного речевого материала (фраз, слов, слогов, звуков). Фонетическая ритмика может представлять собой систему упражнений, направленную на формирование фонетически правильно оформленной речи на основе синтеза деятельности нейропсихологических функций (гностических, психомоторных, речевых) и ритмической способности.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467544" y="771550"/>
            <a:ext cx="7992888" cy="3908762"/>
          </a:xfrm>
          <a:prstGeom prst="rect">
            <a:avLst/>
          </a:prstGeom>
          <a:noFill/>
        </p:spPr>
        <p:txBody>
          <a:bodyPr wrap="square" rtlCol="0">
            <a:spAutoFit/>
          </a:bodyPr>
          <a:lstStyle/>
          <a:p>
            <a:pPr marL="360000" indent="-360000">
              <a:buFont typeface="Arial" pitchFamily="34" charset="0"/>
              <a:buChar char="•"/>
            </a:pPr>
            <a:endParaRPr lang="ru-RU" sz="2400" b="1" dirty="0" smtClean="0"/>
          </a:p>
          <a:p>
            <a:pPr marL="360000" indent="-360000">
              <a:buFont typeface="Arial" pitchFamily="34" charset="0"/>
              <a:buChar char="•"/>
            </a:pPr>
            <a:r>
              <a:rPr lang="ru-RU" sz="3200" b="1" dirty="0" smtClean="0"/>
              <a:t>С </a:t>
            </a:r>
            <a:r>
              <a:rPr lang="ru-RU" sz="3200" b="1" dirty="0" err="1" smtClean="0"/>
              <a:t>неговорящими</a:t>
            </a:r>
            <a:r>
              <a:rPr lang="ru-RU" sz="3200" b="1" dirty="0" smtClean="0"/>
              <a:t> детьми(моторная, сенсорная алалия, РДА, ЗРР, ЗПР).</a:t>
            </a:r>
          </a:p>
          <a:p>
            <a:pPr marL="360000" indent="-360000">
              <a:buFont typeface="Arial" pitchFamily="34" charset="0"/>
              <a:buChar char="•"/>
            </a:pPr>
            <a:r>
              <a:rPr lang="ru-RU" sz="3200" b="1" dirty="0" smtClean="0"/>
              <a:t>Со слабослышащими детьми.</a:t>
            </a:r>
          </a:p>
          <a:p>
            <a:pPr marL="360000" indent="-360000">
              <a:buFont typeface="Arial" pitchFamily="34" charset="0"/>
              <a:buChar char="•"/>
            </a:pPr>
            <a:r>
              <a:rPr lang="ru-RU" sz="3200" b="1" dirty="0" smtClean="0"/>
              <a:t>При алалии, </a:t>
            </a:r>
            <a:r>
              <a:rPr lang="ru-RU" sz="3200" b="1" dirty="0" err="1" smtClean="0"/>
              <a:t>дислалии</a:t>
            </a:r>
            <a:r>
              <a:rPr lang="ru-RU" sz="3200" b="1" dirty="0" smtClean="0"/>
              <a:t>, дизартрии, </a:t>
            </a:r>
            <a:r>
              <a:rPr lang="ru-RU" sz="3200" b="1" dirty="0" err="1" smtClean="0"/>
              <a:t>ринолалии</a:t>
            </a:r>
            <a:r>
              <a:rPr lang="ru-RU" sz="3200" b="1" dirty="0" smtClean="0"/>
              <a:t>, заикании, при нарушениях голоса.</a:t>
            </a:r>
          </a:p>
          <a:p>
            <a:pPr marL="360000" indent="-360000">
              <a:buFont typeface="Arial" pitchFamily="34" charset="0"/>
              <a:buChar char="•"/>
            </a:pPr>
            <a:r>
              <a:rPr lang="ru-RU" sz="3200" b="1" dirty="0" smtClean="0"/>
              <a:t>При нормальном речевом развитии.</a:t>
            </a:r>
          </a:p>
        </p:txBody>
      </p:sp>
      <p:sp>
        <p:nvSpPr>
          <p:cNvPr id="4" name="TextBox 3"/>
          <p:cNvSpPr txBox="1"/>
          <p:nvPr/>
        </p:nvSpPr>
        <p:spPr>
          <a:xfrm>
            <a:off x="1043608" y="-20538"/>
            <a:ext cx="7776864" cy="584775"/>
          </a:xfrm>
          <a:prstGeom prst="rect">
            <a:avLst/>
          </a:prstGeom>
          <a:noFill/>
        </p:spPr>
        <p:txBody>
          <a:bodyPr wrap="square" rtlCol="0">
            <a:spAutoFit/>
          </a:bodyPr>
          <a:lstStyle/>
          <a:p>
            <a:r>
              <a:rPr lang="ru-RU" sz="3200" b="1" dirty="0" smtClean="0">
                <a:solidFill>
                  <a:schemeClr val="bg1"/>
                </a:solidFill>
              </a:rPr>
              <a:t>Фонетическая ритмика используется</a:t>
            </a:r>
            <a:r>
              <a:rPr lang="en-US" sz="3200" b="1" dirty="0" smtClean="0">
                <a:solidFill>
                  <a:schemeClr val="bg1"/>
                </a:solidFill>
              </a:rPr>
              <a:t>:</a:t>
            </a:r>
            <a:endParaRPr lang="ru-RU" sz="3200" b="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683568" y="843558"/>
            <a:ext cx="7632848" cy="3416320"/>
          </a:xfrm>
          <a:prstGeom prst="rect">
            <a:avLst/>
          </a:prstGeom>
          <a:noFill/>
        </p:spPr>
        <p:txBody>
          <a:bodyPr wrap="square" rtlCol="0">
            <a:spAutoFit/>
          </a:bodyPr>
          <a:lstStyle/>
          <a:p>
            <a:r>
              <a:rPr lang="ru-RU" sz="3600" b="1" dirty="0" smtClean="0"/>
              <a:t>Занятия фонетической ритмикой  включают в себя упражнения по развитию речевого дыхания, силы голоса, темпа, игры помогающие обрести раскованность и непринужденность.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395536" y="822067"/>
            <a:ext cx="8424936" cy="3477875"/>
          </a:xfrm>
          <a:prstGeom prst="rect">
            <a:avLst/>
          </a:prstGeom>
          <a:noFill/>
        </p:spPr>
        <p:txBody>
          <a:bodyPr wrap="square" rtlCol="0">
            <a:spAutoFit/>
          </a:bodyPr>
          <a:lstStyle/>
          <a:p>
            <a:pPr marL="360000" indent="-360000">
              <a:buFont typeface="Arial" pitchFamily="34" charset="0"/>
              <a:buChar char="•"/>
            </a:pPr>
            <a:r>
              <a:rPr lang="ru-RU" sz="2000" b="1" dirty="0" smtClean="0"/>
              <a:t>нормализовать речевое дыхание;</a:t>
            </a:r>
          </a:p>
          <a:p>
            <a:pPr marL="360000" indent="-360000">
              <a:buFont typeface="Arial" pitchFamily="34" charset="0"/>
              <a:buChar char="•"/>
            </a:pPr>
            <a:r>
              <a:rPr lang="ru-RU" sz="2000" b="1" dirty="0" smtClean="0"/>
              <a:t>менять высоту, силу голоса в различном темпе;</a:t>
            </a:r>
          </a:p>
          <a:p>
            <a:pPr marL="360000" indent="-360000">
              <a:buFont typeface="Arial" pitchFamily="34" charset="0"/>
              <a:buChar char="•"/>
            </a:pPr>
            <a:r>
              <a:rPr lang="ru-RU" sz="2000" b="1" dirty="0" smtClean="0"/>
              <a:t>воспроизводить звуки по отдельности, в слогах, словах и фразах;</a:t>
            </a:r>
          </a:p>
          <a:p>
            <a:pPr marL="360000" indent="-360000">
              <a:buFont typeface="Arial" pitchFamily="34" charset="0"/>
              <a:buChar char="•"/>
            </a:pPr>
            <a:r>
              <a:rPr lang="ru-RU" sz="2000" b="1" dirty="0" smtClean="0"/>
              <a:t>воспроизводить звуки в заданном темпе;</a:t>
            </a:r>
          </a:p>
          <a:p>
            <a:pPr marL="360000" indent="-360000">
              <a:buFont typeface="Arial" pitchFamily="34" charset="0"/>
              <a:buChar char="•"/>
            </a:pPr>
            <a:r>
              <a:rPr lang="ru-RU" sz="2000" b="1" dirty="0" smtClean="0"/>
              <a:t>воспринимать, различать, воспроизводить разные ритмы;</a:t>
            </a:r>
          </a:p>
          <a:p>
            <a:pPr marL="360000" indent="-360000">
              <a:buFont typeface="Arial" pitchFamily="34" charset="0"/>
              <a:buChar char="•"/>
            </a:pPr>
            <a:r>
              <a:rPr lang="ru-RU" sz="2000" b="1" dirty="0" smtClean="0"/>
              <a:t>освоить слоговую структуру слова;</a:t>
            </a:r>
          </a:p>
          <a:p>
            <a:pPr marL="360000" indent="-360000">
              <a:buFont typeface="Arial" pitchFamily="34" charset="0"/>
              <a:buChar char="•"/>
            </a:pPr>
            <a:r>
              <a:rPr lang="ru-RU" sz="2000" b="1" dirty="0" smtClean="0"/>
              <a:t>учит естественному выражению отрицания, смеха и т.п. с помощью жестов и звукопроизношения;</a:t>
            </a:r>
          </a:p>
          <a:p>
            <a:pPr marL="360000" indent="-360000">
              <a:buFont typeface="Arial" pitchFamily="34" charset="0"/>
              <a:buChar char="•"/>
            </a:pPr>
            <a:r>
              <a:rPr lang="ru-RU" sz="2000" b="1" dirty="0" smtClean="0"/>
              <a:t>выражать эмоции с помощью разных интонационных средств;</a:t>
            </a:r>
          </a:p>
          <a:p>
            <a:pPr marL="360000" indent="-360000">
              <a:buFont typeface="Arial" pitchFamily="34" charset="0"/>
              <a:buChar char="•"/>
            </a:pPr>
            <a:r>
              <a:rPr lang="ru-RU" sz="2000" b="1" dirty="0" smtClean="0"/>
              <a:t>готовит ребенка к освоению чтения и письма;</a:t>
            </a:r>
          </a:p>
          <a:p>
            <a:pPr marL="360000" indent="-360000">
              <a:buFont typeface="Arial" pitchFamily="34" charset="0"/>
              <a:buChar char="•"/>
            </a:pPr>
            <a:r>
              <a:rPr lang="ru-RU" sz="2000" b="1" dirty="0" smtClean="0"/>
              <a:t>мотивирует ребенка к речи!</a:t>
            </a:r>
          </a:p>
        </p:txBody>
      </p:sp>
      <p:sp>
        <p:nvSpPr>
          <p:cNvPr id="4" name="TextBox 3"/>
          <p:cNvSpPr txBox="1"/>
          <p:nvPr/>
        </p:nvSpPr>
        <p:spPr>
          <a:xfrm>
            <a:off x="1043608" y="-20538"/>
            <a:ext cx="7776864" cy="584775"/>
          </a:xfrm>
          <a:prstGeom prst="rect">
            <a:avLst/>
          </a:prstGeom>
          <a:noFill/>
        </p:spPr>
        <p:txBody>
          <a:bodyPr wrap="square" rtlCol="0">
            <a:spAutoFit/>
          </a:bodyPr>
          <a:lstStyle/>
          <a:p>
            <a:r>
              <a:rPr lang="ru-RU" sz="3200" b="1" dirty="0" smtClean="0">
                <a:solidFill>
                  <a:schemeClr val="bg1"/>
                </a:solidFill>
              </a:rPr>
              <a:t>Фонетическая ритмика помогает ребенку:</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395536" y="987574"/>
            <a:ext cx="8424936" cy="3170099"/>
          </a:xfrm>
          <a:prstGeom prst="rect">
            <a:avLst/>
          </a:prstGeom>
          <a:noFill/>
        </p:spPr>
        <p:txBody>
          <a:bodyPr wrap="square" rtlCol="0">
            <a:spAutoFit/>
          </a:bodyPr>
          <a:lstStyle/>
          <a:p>
            <a:r>
              <a:rPr lang="ru-RU" sz="2000" b="1" dirty="0" smtClean="0"/>
              <a:t>С помощью фонетической ритмики ребенок быстрее запоминает буквы. Фонетическая ритмика — это движения, а дети любят двигаться. Они повторяют движения легко, играя. Играя, учатся говорить правильно. Ребенку предлагаются для подражания различные движения, сочетающиеся с одновременным произнесением звуков и слогов. Характер движений определяется характером звука. С помощью фонетической ритмики удается нормализовать нарушенную структуру слова. Движения рук помогают удержать нужную артикуляцию. Многократное воспроизведение артикуляции с движением помогает запоминанию букв. </a:t>
            </a:r>
          </a:p>
        </p:txBody>
      </p:sp>
      <p:sp>
        <p:nvSpPr>
          <p:cNvPr id="4" name="TextBox 3"/>
          <p:cNvSpPr txBox="1"/>
          <p:nvPr/>
        </p:nvSpPr>
        <p:spPr>
          <a:xfrm>
            <a:off x="1043608" y="-20538"/>
            <a:ext cx="7776864" cy="584775"/>
          </a:xfrm>
          <a:prstGeom prst="rect">
            <a:avLst/>
          </a:prstGeom>
          <a:noFill/>
        </p:spPr>
        <p:txBody>
          <a:bodyPr wrap="square" rtlCol="0">
            <a:spAutoFit/>
          </a:bodyPr>
          <a:lstStyle/>
          <a:p>
            <a:r>
              <a:rPr lang="ru-RU" sz="3200" b="1" dirty="0" smtClean="0">
                <a:solidFill>
                  <a:schemeClr val="bg1"/>
                </a:solidFill>
              </a:rPr>
              <a:t>Фонетическая ритмика помогает ребенку:</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Логопед\подложка.jpg"/>
          <p:cNvPicPr>
            <a:picLocks noChangeAspect="1" noChangeArrowheads="1"/>
          </p:cNvPicPr>
          <p:nvPr/>
        </p:nvPicPr>
        <p:blipFill>
          <a:blip r:embed="rId3" cstate="print"/>
          <a:srcRect/>
          <a:stretch>
            <a:fillRect/>
          </a:stretch>
        </p:blipFill>
        <p:spPr bwMode="auto">
          <a:xfrm>
            <a:off x="1" y="1"/>
            <a:ext cx="9157522" cy="5143499"/>
          </a:xfrm>
          <a:prstGeom prst="rect">
            <a:avLst/>
          </a:prstGeom>
          <a:noFill/>
        </p:spPr>
      </p:pic>
      <p:sp>
        <p:nvSpPr>
          <p:cNvPr id="11" name="TextBox 10"/>
          <p:cNvSpPr txBox="1"/>
          <p:nvPr/>
        </p:nvSpPr>
        <p:spPr>
          <a:xfrm>
            <a:off x="395536" y="771550"/>
            <a:ext cx="8424936" cy="3785652"/>
          </a:xfrm>
          <a:prstGeom prst="rect">
            <a:avLst/>
          </a:prstGeom>
          <a:noFill/>
        </p:spPr>
        <p:txBody>
          <a:bodyPr wrap="square" rtlCol="0">
            <a:spAutoFit/>
          </a:bodyPr>
          <a:lstStyle/>
          <a:p>
            <a:pPr marL="457200" indent="-457200">
              <a:buFont typeface="+mj-lt"/>
              <a:buAutoNum type="arabicPeriod"/>
            </a:pPr>
            <a:r>
              <a:rPr lang="ru-RU" sz="2400" b="1" dirty="0" smtClean="0"/>
              <a:t>Группа 7-10 человек.</a:t>
            </a:r>
          </a:p>
          <a:p>
            <a:pPr marL="457200" indent="-457200">
              <a:buFont typeface="+mj-lt"/>
              <a:buAutoNum type="arabicPeriod"/>
            </a:pPr>
            <a:r>
              <a:rPr lang="ru-RU" sz="2400" b="1" dirty="0" smtClean="0"/>
              <a:t>Руки вымыты, нос вычищен. Салфетки в зоне досягаемости.</a:t>
            </a:r>
          </a:p>
          <a:p>
            <a:pPr marL="457200" indent="-457200">
              <a:buFont typeface="+mj-lt"/>
              <a:buAutoNum type="arabicPeriod"/>
            </a:pPr>
            <a:r>
              <a:rPr lang="ru-RU" sz="2400" b="1" dirty="0" smtClean="0"/>
              <a:t>Группа отфильтрована по возрасту и состоянию речи.</a:t>
            </a:r>
          </a:p>
          <a:p>
            <a:pPr marL="457200" indent="-457200">
              <a:buFont typeface="+mj-lt"/>
              <a:buAutoNum type="arabicPeriod"/>
            </a:pPr>
            <a:r>
              <a:rPr lang="ru-RU" sz="2400" b="1" dirty="0" smtClean="0"/>
              <a:t>Дети занимаются в удобной одежде и обуви.</a:t>
            </a:r>
          </a:p>
          <a:p>
            <a:pPr marL="457200" indent="-457200">
              <a:buFont typeface="+mj-lt"/>
              <a:buAutoNum type="arabicPeriod"/>
            </a:pPr>
            <a:r>
              <a:rPr lang="ru-RU" sz="2400" b="1" dirty="0" smtClean="0"/>
              <a:t>Комната хорошо проветривается.</a:t>
            </a:r>
          </a:p>
          <a:p>
            <a:pPr marL="457200" indent="-457200">
              <a:buFont typeface="+mj-lt"/>
              <a:buAutoNum type="arabicPeriod"/>
            </a:pPr>
            <a:r>
              <a:rPr lang="ru-RU" sz="2400" b="1" dirty="0" smtClean="0"/>
              <a:t>В комнате желательна зона с ковром и зеркало на стене, доска магнитная (меловая).</a:t>
            </a:r>
          </a:p>
          <a:p>
            <a:pPr marL="457200" indent="-457200">
              <a:buFont typeface="+mj-lt"/>
              <a:buAutoNum type="arabicPeriod"/>
            </a:pPr>
            <a:r>
              <a:rPr lang="ru-RU" sz="2400" b="1" dirty="0" smtClean="0"/>
              <a:t>Участие родителей крайне желательно!</a:t>
            </a:r>
          </a:p>
          <a:p>
            <a:pPr marL="457200" indent="-457200">
              <a:buFont typeface="+mj-lt"/>
              <a:buAutoNum type="arabicPeriod"/>
            </a:pPr>
            <a:r>
              <a:rPr lang="ru-RU" sz="2400" b="1" dirty="0" smtClean="0"/>
              <a:t>Продолжительность занятия 5-30 минут.</a:t>
            </a:r>
            <a:endParaRPr lang="ru-RU" sz="2400" b="1" dirty="0"/>
          </a:p>
        </p:txBody>
      </p:sp>
      <p:sp>
        <p:nvSpPr>
          <p:cNvPr id="4" name="TextBox 3"/>
          <p:cNvSpPr txBox="1"/>
          <p:nvPr/>
        </p:nvSpPr>
        <p:spPr>
          <a:xfrm>
            <a:off x="1043608" y="32306"/>
            <a:ext cx="7776864" cy="523220"/>
          </a:xfrm>
          <a:prstGeom prst="rect">
            <a:avLst/>
          </a:prstGeom>
          <a:noFill/>
        </p:spPr>
        <p:txBody>
          <a:bodyPr wrap="square" rtlCol="0">
            <a:spAutoFit/>
          </a:bodyPr>
          <a:lstStyle/>
          <a:p>
            <a:r>
              <a:rPr lang="ru-RU" sz="2800" b="1" dirty="0" smtClean="0">
                <a:solidFill>
                  <a:schemeClr val="bg1"/>
                </a:solidFill>
              </a:rPr>
              <a:t>Условия для проведения фонетической ритмики</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637</Words>
  <Application>Microsoft Office PowerPoint</Application>
  <PresentationFormat>Экран (16:9)</PresentationFormat>
  <Paragraphs>91</Paragraphs>
  <Slides>33</Slides>
  <Notes>31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33</vt:i4>
      </vt:variant>
    </vt:vector>
  </HeadingPairs>
  <TitlesOfParts>
    <vt:vector size="36"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Intel</cp:lastModifiedBy>
  <cp:revision>308</cp:revision>
  <dcterms:created xsi:type="dcterms:W3CDTF">2015-09-21T17:35:05Z</dcterms:created>
  <dcterms:modified xsi:type="dcterms:W3CDTF">2020-04-13T09:37:07Z</dcterms:modified>
</cp:coreProperties>
</file>