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 id="2147483840" r:id="rId2"/>
  </p:sldMasterIdLst>
  <p:notesMasterIdLst>
    <p:notesMasterId r:id="rId34"/>
  </p:notesMasterIdLst>
  <p:sldIdLst>
    <p:sldId id="257" r:id="rId3"/>
    <p:sldId id="259" r:id="rId4"/>
    <p:sldId id="271" r:id="rId5"/>
    <p:sldId id="261" r:id="rId6"/>
    <p:sldId id="262" r:id="rId7"/>
    <p:sldId id="272" r:id="rId8"/>
    <p:sldId id="297" r:id="rId9"/>
    <p:sldId id="275" r:id="rId10"/>
    <p:sldId id="273" r:id="rId11"/>
    <p:sldId id="274" r:id="rId12"/>
    <p:sldId id="294" r:id="rId13"/>
    <p:sldId id="265" r:id="rId14"/>
    <p:sldId id="266" r:id="rId15"/>
    <p:sldId id="267" r:id="rId16"/>
    <p:sldId id="281" r:id="rId17"/>
    <p:sldId id="276" r:id="rId18"/>
    <p:sldId id="280" r:id="rId19"/>
    <p:sldId id="279" r:id="rId20"/>
    <p:sldId id="282" r:id="rId21"/>
    <p:sldId id="270" r:id="rId22"/>
    <p:sldId id="296" r:id="rId23"/>
    <p:sldId id="295" r:id="rId24"/>
    <p:sldId id="284" r:id="rId25"/>
    <p:sldId id="285" r:id="rId26"/>
    <p:sldId id="286" r:id="rId27"/>
    <p:sldId id="287" r:id="rId28"/>
    <p:sldId id="288" r:id="rId29"/>
    <p:sldId id="289" r:id="rId30"/>
    <p:sldId id="290" r:id="rId31"/>
    <p:sldId id="291" r:id="rId32"/>
    <p:sldId id="292" r:id="rId33"/>
  </p:sldIdLst>
  <p:sldSz cx="9144000" cy="6858000" type="screen4x3"/>
  <p:notesSz cx="6834188" cy="99790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5" autoAdjust="0"/>
    <p:restoredTop sz="84958" autoAdjust="0"/>
  </p:normalViewPr>
  <p:slideViewPr>
    <p:cSldViewPr>
      <p:cViewPr>
        <p:scale>
          <a:sx n="74" d="100"/>
          <a:sy n="74" d="100"/>
        </p:scale>
        <p:origin x="-58" y="-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61481" cy="498952"/>
          </a:xfrm>
          <a:prstGeom prst="rect">
            <a:avLst/>
          </a:prstGeom>
        </p:spPr>
        <p:txBody>
          <a:bodyPr vert="horz" lIns="92766" tIns="46383" rIns="92766" bIns="46383" rtlCol="0"/>
          <a:lstStyle>
            <a:lvl1pPr algn="l">
              <a:defRPr sz="1200"/>
            </a:lvl1pPr>
          </a:lstStyle>
          <a:p>
            <a:endParaRPr lang="ru-RU"/>
          </a:p>
        </p:txBody>
      </p:sp>
      <p:sp>
        <p:nvSpPr>
          <p:cNvPr id="3" name="Дата 2"/>
          <p:cNvSpPr>
            <a:spLocks noGrp="1"/>
          </p:cNvSpPr>
          <p:nvPr>
            <p:ph type="dt" idx="1"/>
          </p:nvPr>
        </p:nvSpPr>
        <p:spPr>
          <a:xfrm>
            <a:off x="3871125" y="0"/>
            <a:ext cx="2961481" cy="498952"/>
          </a:xfrm>
          <a:prstGeom prst="rect">
            <a:avLst/>
          </a:prstGeom>
        </p:spPr>
        <p:txBody>
          <a:bodyPr vert="horz" lIns="92766" tIns="46383" rIns="92766" bIns="46383" rtlCol="0"/>
          <a:lstStyle>
            <a:lvl1pPr algn="r">
              <a:defRPr sz="1200"/>
            </a:lvl1pPr>
          </a:lstStyle>
          <a:p>
            <a:fld id="{FEC5C6D9-4A5F-4AF5-9FCC-F951F7672162}" type="datetimeFigureOut">
              <a:rPr lang="ru-RU" smtClean="0"/>
              <a:pPr/>
              <a:t>07.11.2014</a:t>
            </a:fld>
            <a:endParaRPr lang="ru-RU"/>
          </a:p>
        </p:txBody>
      </p:sp>
      <p:sp>
        <p:nvSpPr>
          <p:cNvPr id="4" name="Образ слайда 3"/>
          <p:cNvSpPr>
            <a:spLocks noGrp="1" noRot="1" noChangeAspect="1"/>
          </p:cNvSpPr>
          <p:nvPr>
            <p:ph type="sldImg" idx="2"/>
          </p:nvPr>
        </p:nvSpPr>
        <p:spPr>
          <a:xfrm>
            <a:off x="923925" y="749300"/>
            <a:ext cx="4987925" cy="3741738"/>
          </a:xfrm>
          <a:prstGeom prst="rect">
            <a:avLst/>
          </a:prstGeom>
          <a:noFill/>
          <a:ln w="12700">
            <a:solidFill>
              <a:prstClr val="black"/>
            </a:solidFill>
          </a:ln>
        </p:spPr>
        <p:txBody>
          <a:bodyPr vert="horz" lIns="92766" tIns="46383" rIns="92766" bIns="46383" rtlCol="0" anchor="ctr"/>
          <a:lstStyle/>
          <a:p>
            <a:endParaRPr lang="ru-RU"/>
          </a:p>
        </p:txBody>
      </p:sp>
      <p:sp>
        <p:nvSpPr>
          <p:cNvPr id="5" name="Заметки 4"/>
          <p:cNvSpPr>
            <a:spLocks noGrp="1"/>
          </p:cNvSpPr>
          <p:nvPr>
            <p:ph type="body" sz="quarter" idx="3"/>
          </p:nvPr>
        </p:nvSpPr>
        <p:spPr>
          <a:xfrm>
            <a:off x="683419" y="4740037"/>
            <a:ext cx="5467350" cy="4490561"/>
          </a:xfrm>
          <a:prstGeom prst="rect">
            <a:avLst/>
          </a:prstGeom>
        </p:spPr>
        <p:txBody>
          <a:bodyPr vert="horz" lIns="92766" tIns="46383" rIns="92766" bIns="46383"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78342"/>
            <a:ext cx="2961481" cy="498952"/>
          </a:xfrm>
          <a:prstGeom prst="rect">
            <a:avLst/>
          </a:prstGeom>
        </p:spPr>
        <p:txBody>
          <a:bodyPr vert="horz" lIns="92766" tIns="46383" rIns="92766" bIns="46383" rtlCol="0" anchor="b"/>
          <a:lstStyle>
            <a:lvl1pPr algn="l">
              <a:defRPr sz="1200"/>
            </a:lvl1pPr>
          </a:lstStyle>
          <a:p>
            <a:endParaRPr lang="ru-RU"/>
          </a:p>
        </p:txBody>
      </p:sp>
      <p:sp>
        <p:nvSpPr>
          <p:cNvPr id="7" name="Номер слайда 6"/>
          <p:cNvSpPr>
            <a:spLocks noGrp="1"/>
          </p:cNvSpPr>
          <p:nvPr>
            <p:ph type="sldNum" sz="quarter" idx="5"/>
          </p:nvPr>
        </p:nvSpPr>
        <p:spPr>
          <a:xfrm>
            <a:off x="3871125" y="9478342"/>
            <a:ext cx="2961481" cy="498952"/>
          </a:xfrm>
          <a:prstGeom prst="rect">
            <a:avLst/>
          </a:prstGeom>
        </p:spPr>
        <p:txBody>
          <a:bodyPr vert="horz" lIns="92766" tIns="46383" rIns="92766" bIns="46383" rtlCol="0" anchor="b"/>
          <a:lstStyle>
            <a:lvl1pPr algn="r">
              <a:defRPr sz="1200"/>
            </a:lvl1pPr>
          </a:lstStyle>
          <a:p>
            <a:fld id="{3B1BE95B-2CAD-42FA-98FB-3CE4FFCB7562}" type="slidenum">
              <a:rPr lang="ru-RU" smtClean="0"/>
              <a:pPr/>
              <a:t>‹#›</a:t>
            </a:fld>
            <a:endParaRPr lang="ru-RU"/>
          </a:p>
        </p:txBody>
      </p:sp>
    </p:spTree>
    <p:extLst>
      <p:ext uri="{BB962C8B-B14F-4D97-AF65-F5344CB8AC3E}">
        <p14:creationId xmlns="" xmlns:p14="http://schemas.microsoft.com/office/powerpoint/2010/main" val="2475762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3315"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dirty="0" smtClean="0"/>
          </a:p>
        </p:txBody>
      </p:sp>
      <p:sp>
        <p:nvSpPr>
          <p:cNvPr id="13316"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6441BA08-DB81-41F1-8F73-0AFEA2AF0C44}" type="slidenum">
              <a:rPr lang="ru-RU">
                <a:solidFill>
                  <a:prstClr val="black"/>
                </a:solidFill>
              </a:rPr>
              <a:pPr eaLnBrk="1" hangingPunct="1"/>
              <a:t>1</a:t>
            </a:fld>
            <a:endParaRPr lang="ru-RU">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5363"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dirty="0">
              <a:latin typeface="Arial" pitchFamily="34" charset="0"/>
              <a:cs typeface="Arial" pitchFamily="34" charset="0"/>
            </a:endParaRPr>
          </a:p>
        </p:txBody>
      </p:sp>
      <p:sp>
        <p:nvSpPr>
          <p:cNvPr id="15364"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423C35DC-DE71-4501-8894-A6A432DBD15E}" type="slidenum">
              <a:rPr lang="ru-RU">
                <a:solidFill>
                  <a:prstClr val="black"/>
                </a:solidFill>
              </a:rPr>
              <a:pPr eaLnBrk="1" hangingPunct="1"/>
              <a:t>10</a:t>
            </a:fld>
            <a:endParaRPr lang="ru-RU">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5363"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dirty="0">
              <a:latin typeface="Arial" pitchFamily="34" charset="0"/>
              <a:cs typeface="Arial" pitchFamily="34" charset="0"/>
            </a:endParaRPr>
          </a:p>
        </p:txBody>
      </p:sp>
      <p:sp>
        <p:nvSpPr>
          <p:cNvPr id="15364"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423C35DC-DE71-4501-8894-A6A432DBD15E}" type="slidenum">
              <a:rPr lang="ru-RU">
                <a:solidFill>
                  <a:prstClr val="black"/>
                </a:solidFill>
              </a:rPr>
              <a:pPr eaLnBrk="1" hangingPunct="1"/>
              <a:t>11</a:t>
            </a:fld>
            <a:endParaRPr lang="ru-RU">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7411"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27659">
              <a:defRPr/>
            </a:pPr>
            <a:r>
              <a:rPr lang="ru-RU" dirty="0">
                <a:latin typeface="Arial" pitchFamily="34" charset="0"/>
                <a:cs typeface="Arial" pitchFamily="34" charset="0"/>
              </a:rPr>
              <a:t>         Требования к квалификации работников определены приказом </a:t>
            </a:r>
            <a:r>
              <a:rPr lang="ru-RU" dirty="0" err="1">
                <a:latin typeface="Arial" pitchFamily="34" charset="0"/>
                <a:cs typeface="Arial" pitchFamily="34" charset="0"/>
              </a:rPr>
              <a:t>Минздравсоцразвития</a:t>
            </a:r>
            <a:r>
              <a:rPr lang="ru-RU" dirty="0">
                <a:latin typeface="Arial" pitchFamily="34" charset="0"/>
                <a:cs typeface="Arial" pitchFamily="34" charset="0"/>
              </a:rPr>
              <a:t> РФ от 26 августа 2010 г. № 761н (с изменением, внесенным  приказом </a:t>
            </a:r>
            <a:r>
              <a:rPr lang="ru-RU" dirty="0" err="1">
                <a:latin typeface="Arial" pitchFamily="34" charset="0"/>
                <a:cs typeface="Arial" pitchFamily="34" charset="0"/>
              </a:rPr>
              <a:t>Минздравсоцразвития</a:t>
            </a:r>
            <a:r>
              <a:rPr lang="ru-RU" dirty="0">
                <a:latin typeface="Arial" pitchFamily="34" charset="0"/>
                <a:cs typeface="Arial" pitchFamily="34" charset="0"/>
              </a:rPr>
              <a:t> РФ от 31 мая 2011 г. №. 448н). </a:t>
            </a:r>
          </a:p>
          <a:p>
            <a:pPr lvl="0"/>
            <a:r>
              <a:rPr lang="ru-RU" dirty="0">
                <a:latin typeface="Arial" pitchFamily="34" charset="0"/>
                <a:cs typeface="Arial" pitchFamily="34" charset="0"/>
              </a:rPr>
              <a:t>         Данное положение было внесено в Порядок аттестации  в целях реализации положений, предусмотренных п. 9 «Общих положений» квалификационных характеристик, устанавливающих, что при решении работодателями вопросов комплектования кадров допускается прием на работу лиц, уровень квалификации которых не отвечает предусмотренным в них требованиям, поскольку участились случаи, когда органы контроля и надзора, ссылаясь на часть первую статьи 84 Трудового кодекса Российской Федерации, не всегда обоснованно  выносят предписания о необходимости прекращения трудовых договоров с учителями и другими педагогическими работниками,   по пункту 11 части первой статьи 77 Трудового кодекса Российской Федерации в связи с отсутствием у них соответствующего документа об образовании.</a:t>
            </a:r>
          </a:p>
          <a:p>
            <a:r>
              <a:rPr lang="ru-RU" dirty="0">
                <a:latin typeface="Arial" pitchFamily="34" charset="0"/>
                <a:cs typeface="Arial" pitchFamily="34" charset="0"/>
              </a:rPr>
              <a:t>         Следовательно, руководствуясь пунктом 9 «Общих положений» квалификационных характеристик, работодатель (руководитель организации) в соответствии с пунктом 23 Порядка аттестации,  решая вопрос о  возможности назначения на должности педагогических работников лиц, не имеющих специальной подготовки или стажа работы, установленных в разделе «Требования к квалификации» квалификационных характеристик, но обладающих достаточным практическим опытом и компетентностью, выполняющих качественно и в полном объеме возложенные на них должностные обязанности, сможет теперь для получения соответствующей рекомендации обращаться в аттестационную комиссию, в полномочия которой вменена такая функция.</a:t>
            </a:r>
          </a:p>
          <a:p>
            <a:r>
              <a:rPr lang="ru-RU" dirty="0">
                <a:latin typeface="Arial" pitchFamily="34" charset="0"/>
                <a:cs typeface="Arial" pitchFamily="34" charset="0"/>
              </a:rPr>
              <a:t>       </a:t>
            </a:r>
          </a:p>
        </p:txBody>
      </p:sp>
      <p:sp>
        <p:nvSpPr>
          <p:cNvPr id="17412"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7135C515-01E9-482B-830F-B1E4A5CE96F0}" type="slidenum">
              <a:rPr lang="ru-RU">
                <a:solidFill>
                  <a:prstClr val="black"/>
                </a:solidFill>
              </a:rPr>
              <a:pPr eaLnBrk="1" hangingPunct="1"/>
              <a:t>12</a:t>
            </a:fld>
            <a:endParaRPr lang="ru-RU">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dirty="0" smtClean="0">
              <a:latin typeface="Arial" pitchFamily="34" charset="0"/>
              <a:cs typeface="Arial" pitchFamily="34" charset="0"/>
            </a:endParaRPr>
          </a:p>
        </p:txBody>
      </p:sp>
      <p:sp>
        <p:nvSpPr>
          <p:cNvPr id="18436"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C0E34160-A897-417F-9E9A-B861E6120E35}" type="slidenum">
              <a:rPr lang="ru-RU">
                <a:solidFill>
                  <a:prstClr val="black"/>
                </a:solidFill>
              </a:rPr>
              <a:pPr eaLnBrk="1" hangingPunct="1"/>
              <a:t>13</a:t>
            </a:fld>
            <a:endParaRPr lang="ru-RU">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6387"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3936" indent="-173936"/>
            <a:endParaRPr lang="ru-RU" dirty="0">
              <a:latin typeface="Arial" pitchFamily="34" charset="0"/>
              <a:cs typeface="Arial" pitchFamily="34" charset="0"/>
            </a:endParaRPr>
          </a:p>
        </p:txBody>
      </p:sp>
      <p:sp>
        <p:nvSpPr>
          <p:cNvPr id="16388"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EB19A6C7-02B1-4859-8137-EC5955FC8B57}" type="slidenum">
              <a:rPr lang="ru-RU">
                <a:solidFill>
                  <a:prstClr val="black"/>
                </a:solidFill>
              </a:rPr>
              <a:pPr eaLnBrk="1" hangingPunct="1"/>
              <a:t>14</a:t>
            </a:fld>
            <a:endParaRPr lang="ru-RU">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6387"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3936" indent="-173936"/>
            <a:endParaRPr lang="ru-RU" dirty="0">
              <a:latin typeface="Arial" pitchFamily="34" charset="0"/>
              <a:cs typeface="Arial" pitchFamily="34" charset="0"/>
            </a:endParaRPr>
          </a:p>
        </p:txBody>
      </p:sp>
      <p:sp>
        <p:nvSpPr>
          <p:cNvPr id="16388"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EB19A6C7-02B1-4859-8137-EC5955FC8B57}" type="slidenum">
              <a:rPr lang="ru-RU">
                <a:solidFill>
                  <a:prstClr val="black"/>
                </a:solidFill>
              </a:rPr>
              <a:pPr eaLnBrk="1" hangingPunct="1"/>
              <a:t>15</a:t>
            </a:fld>
            <a:endParaRPr lang="ru-RU">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dirty="0" smtClean="0">
              <a:latin typeface="Arial" pitchFamily="34" charset="0"/>
              <a:cs typeface="Arial" pitchFamily="34" charset="0"/>
            </a:endParaRPr>
          </a:p>
        </p:txBody>
      </p:sp>
      <p:sp>
        <p:nvSpPr>
          <p:cNvPr id="18436"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C0E34160-A897-417F-9E9A-B861E6120E35}" type="slidenum">
              <a:rPr lang="ru-RU">
                <a:solidFill>
                  <a:prstClr val="black"/>
                </a:solidFill>
              </a:rPr>
              <a:pPr eaLnBrk="1" hangingPunct="1"/>
              <a:t>16</a:t>
            </a:fld>
            <a:endParaRPr lang="ru-RU">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6387"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3936" indent="-173936"/>
            <a:endParaRPr lang="ru-RU" dirty="0">
              <a:latin typeface="Arial" pitchFamily="34" charset="0"/>
              <a:cs typeface="Arial" pitchFamily="34" charset="0"/>
            </a:endParaRPr>
          </a:p>
        </p:txBody>
      </p:sp>
      <p:sp>
        <p:nvSpPr>
          <p:cNvPr id="16388"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EB19A6C7-02B1-4859-8137-EC5955FC8B57}" type="slidenum">
              <a:rPr lang="ru-RU">
                <a:solidFill>
                  <a:prstClr val="black"/>
                </a:solidFill>
              </a:rPr>
              <a:pPr eaLnBrk="1" hangingPunct="1"/>
              <a:t>17</a:t>
            </a:fld>
            <a:endParaRPr lang="ru-RU">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6387"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3936" indent="-173936"/>
            <a:endParaRPr lang="ru-RU" dirty="0">
              <a:latin typeface="Arial" pitchFamily="34" charset="0"/>
              <a:cs typeface="Arial" pitchFamily="34" charset="0"/>
            </a:endParaRPr>
          </a:p>
        </p:txBody>
      </p:sp>
      <p:sp>
        <p:nvSpPr>
          <p:cNvPr id="16388"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EB19A6C7-02B1-4859-8137-EC5955FC8B57}" type="slidenum">
              <a:rPr lang="ru-RU">
                <a:solidFill>
                  <a:prstClr val="black"/>
                </a:solidFill>
              </a:rPr>
              <a:pPr eaLnBrk="1" hangingPunct="1"/>
              <a:t>18</a:t>
            </a:fld>
            <a:endParaRPr lang="ru-RU">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6387"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3936" indent="-173936"/>
            <a:endParaRPr lang="ru-RU" dirty="0">
              <a:latin typeface="Arial" pitchFamily="34" charset="0"/>
              <a:cs typeface="Arial" pitchFamily="34" charset="0"/>
            </a:endParaRPr>
          </a:p>
        </p:txBody>
      </p:sp>
      <p:sp>
        <p:nvSpPr>
          <p:cNvPr id="16388"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EB19A6C7-02B1-4859-8137-EC5955FC8B57}" type="slidenum">
              <a:rPr lang="ru-RU">
                <a:solidFill>
                  <a:prstClr val="black"/>
                </a:solidFill>
              </a:rPr>
              <a:pPr eaLnBrk="1" hangingPunct="1"/>
              <a:t>19</a:t>
            </a:fld>
            <a:endParaRPr lang="ru-RU">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4339"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ru-RU" dirty="0" smtClean="0"/>
              <a:t>Новый порядок </a:t>
            </a:r>
            <a:r>
              <a:rPr lang="ru-RU" dirty="0" smtClean="0">
                <a:latin typeface="Arial" charset="0"/>
                <a:cs typeface="Arial" charset="0"/>
              </a:rPr>
              <a:t>аттестации педагогических работников, утвержденный   Приказом  </a:t>
            </a:r>
            <a:r>
              <a:rPr lang="ru-RU" dirty="0" err="1" smtClean="0">
                <a:latin typeface="Arial" charset="0"/>
                <a:cs typeface="Arial" charset="0"/>
              </a:rPr>
              <a:t>Минобрнауки</a:t>
            </a:r>
            <a:r>
              <a:rPr lang="ru-RU" dirty="0" smtClean="0">
                <a:latin typeface="Arial" charset="0"/>
                <a:cs typeface="Arial" charset="0"/>
              </a:rPr>
              <a:t> РФ от 7.04.2014 № 276 «Об утверждении порядка аттестации педагогических работников организаций, осуществляющих образовательную деятельность», </a:t>
            </a:r>
            <a:r>
              <a:rPr lang="ru-RU" dirty="0" smtClean="0"/>
              <a:t>определяет </a:t>
            </a:r>
            <a:r>
              <a:rPr lang="ru-RU" b="1" dirty="0" smtClean="0"/>
              <a:t>правила, основные задачи и принципы проведения аттестации педагогических работников организации.</a:t>
            </a:r>
          </a:p>
        </p:txBody>
      </p:sp>
      <p:sp>
        <p:nvSpPr>
          <p:cNvPr id="14340"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BC3EB83F-4E32-46C6-B5A2-347302A8C299}" type="slidenum">
              <a:rPr lang="ru-RU">
                <a:solidFill>
                  <a:prstClr val="black"/>
                </a:solidFill>
              </a:rPr>
              <a:pPr eaLnBrk="1" hangingPunct="1"/>
              <a:t>2</a:t>
            </a:fld>
            <a:endParaRPr lang="ru-RU">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defTabSz="927659">
              <a:defRPr/>
            </a:pPr>
            <a:r>
              <a:rPr lang="ru-RU" dirty="0" smtClean="0">
                <a:latin typeface="Arial" pitchFamily="34" charset="0"/>
                <a:cs typeface="Arial" pitchFamily="34" charset="0"/>
              </a:rPr>
              <a:t>Предусмотрено, что если работнику в период работы присваивается</a:t>
            </a:r>
            <a:r>
              <a:rPr lang="ru-RU" baseline="0" dirty="0" smtClean="0">
                <a:latin typeface="Arial" pitchFamily="34" charset="0"/>
                <a:cs typeface="Arial" pitchFamily="34" charset="0"/>
              </a:rPr>
              <a:t> категория</a:t>
            </a:r>
            <a:r>
              <a:rPr lang="ru-RU" dirty="0" smtClean="0">
                <a:latin typeface="Arial" pitchFamily="34" charset="0"/>
                <a:cs typeface="Arial" pitchFamily="34" charset="0"/>
              </a:rPr>
              <a:t>, об этом в трудовой книжке в установленном порядке производится соответствующая запись.</a:t>
            </a:r>
          </a:p>
          <a:p>
            <a:endParaRPr lang="ru-RU" dirty="0"/>
          </a:p>
        </p:txBody>
      </p:sp>
      <p:sp>
        <p:nvSpPr>
          <p:cNvPr id="4" name="Номер слайда 3"/>
          <p:cNvSpPr>
            <a:spLocks noGrp="1"/>
          </p:cNvSpPr>
          <p:nvPr>
            <p:ph type="sldNum" sz="quarter" idx="10"/>
          </p:nvPr>
        </p:nvSpPr>
        <p:spPr/>
        <p:txBody>
          <a:bodyPr/>
          <a:lstStyle/>
          <a:p>
            <a:fld id="{3B1BE95B-2CAD-42FA-98FB-3CE4FFCB7562}" type="slidenum">
              <a:rPr lang="ru-RU" smtClean="0"/>
              <a:pPr/>
              <a:t>20</a:t>
            </a:fld>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3315"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dirty="0" smtClean="0"/>
          </a:p>
        </p:txBody>
      </p:sp>
      <p:sp>
        <p:nvSpPr>
          <p:cNvPr id="13316"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6441BA08-DB81-41F1-8F73-0AFEA2AF0C44}" type="slidenum">
              <a:rPr lang="ru-RU">
                <a:solidFill>
                  <a:prstClr val="black"/>
                </a:solidFill>
              </a:rPr>
              <a:pPr eaLnBrk="1" hangingPunct="1"/>
              <a:t>21</a:t>
            </a:fld>
            <a:endParaRPr lang="ru-RU">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1BE95B-2CAD-42FA-98FB-3CE4FFCB7562}" type="slidenum">
              <a:rPr lang="ru-RU" smtClean="0"/>
              <a:pPr/>
              <a:t>22</a:t>
            </a:fld>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1BE95B-2CAD-42FA-98FB-3CE4FFCB7562}" type="slidenum">
              <a:rPr lang="ru-RU" smtClean="0"/>
              <a:pPr/>
              <a:t>23</a:t>
            </a:fld>
            <a:endParaRPr lang="ru-R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1BE95B-2CAD-42FA-98FB-3CE4FFCB7562}" type="slidenum">
              <a:rPr lang="ru-RU" smtClean="0"/>
              <a:pPr/>
              <a:t>24</a:t>
            </a:fld>
            <a:endParaRPr lang="ru-R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1BE95B-2CAD-42FA-98FB-3CE4FFCB7562}" type="slidenum">
              <a:rPr lang="ru-RU" smtClean="0"/>
              <a:pPr/>
              <a:t>25</a:t>
            </a:fld>
            <a:endParaRPr lang="ru-R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1BE95B-2CAD-42FA-98FB-3CE4FFCB7562}" type="slidenum">
              <a:rPr lang="ru-RU" smtClean="0"/>
              <a:pPr/>
              <a:t>26</a:t>
            </a:fld>
            <a:endParaRPr lang="ru-R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1BE95B-2CAD-42FA-98FB-3CE4FFCB7562}" type="slidenum">
              <a:rPr lang="ru-RU" smtClean="0"/>
              <a:pPr/>
              <a:t>27</a:t>
            </a:fld>
            <a:endParaRPr lang="ru-R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1BE95B-2CAD-42FA-98FB-3CE4FFCB7562}" type="slidenum">
              <a:rPr lang="ru-RU" smtClean="0"/>
              <a:pPr/>
              <a:t>28</a:t>
            </a:fld>
            <a:endParaRPr lang="ru-RU"/>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1BE95B-2CAD-42FA-98FB-3CE4FFCB7562}" type="slidenum">
              <a:rPr lang="ru-RU" smtClean="0"/>
              <a:pPr/>
              <a:t>29</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4339"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ru-RU" b="1" strike="noStrike" dirty="0" smtClean="0"/>
              <a:t>Новый Порядок аттестации</a:t>
            </a:r>
            <a:r>
              <a:rPr lang="ru-RU" strike="noStrike" dirty="0" smtClean="0"/>
              <a:t> применяется при аттестации педагогических работников всех организаций, осуществляющих образовательную деятельность, т.е. распространяется непосредственно на педагогических работников образовательных организаций, а также организаций, осуществляющих обучение. В целях настоящего Порядка аттестации к организациям, осуществляющим образовательную деятельность в соответствии с пунктом 20 статьи 2 Федерального закона от 29 декабря 2012 г. № 273-ФЗ приравниваются индивидуальные предприниматели, осуществляющие образовательную деятельность.</a:t>
            </a:r>
          </a:p>
          <a:p>
            <a:endParaRPr lang="ru-RU" dirty="0" smtClean="0"/>
          </a:p>
        </p:txBody>
      </p:sp>
      <p:sp>
        <p:nvSpPr>
          <p:cNvPr id="14340"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BC3EB83F-4E32-46C6-B5A2-347302A8C299}" type="slidenum">
              <a:rPr lang="ru-RU">
                <a:solidFill>
                  <a:prstClr val="black"/>
                </a:solidFill>
              </a:rPr>
              <a:pPr eaLnBrk="1" hangingPunct="1"/>
              <a:t>3</a:t>
            </a:fld>
            <a:endParaRPr lang="ru-RU">
              <a:solidFill>
                <a:prstClr val="black"/>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1BE95B-2CAD-42FA-98FB-3CE4FFCB7562}" type="slidenum">
              <a:rPr lang="ru-RU" smtClean="0"/>
              <a:pPr/>
              <a:t>30</a:t>
            </a:fld>
            <a:endParaRPr lang="ru-RU"/>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1BE95B-2CAD-42FA-98FB-3CE4FFCB7562}" type="slidenum">
              <a:rPr lang="ru-RU" smtClean="0"/>
              <a:pPr/>
              <a:t>31</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5363"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defTabSz="927659">
              <a:defRPr/>
            </a:pPr>
            <a:r>
              <a:rPr lang="ru-RU" dirty="0" smtClean="0">
                <a:latin typeface="Arial" charset="0"/>
                <a:cs typeface="Arial" charset="0"/>
              </a:rPr>
              <a:t>Основные задачи представлены на слайде. В первую очередь они связаны со стимулированием профессионального роста педагогов,</a:t>
            </a:r>
            <a:r>
              <a:rPr lang="ru-RU" baseline="0" dirty="0" smtClean="0">
                <a:latin typeface="Arial" charset="0"/>
                <a:cs typeface="Arial" charset="0"/>
              </a:rPr>
              <a:t> а также </a:t>
            </a:r>
            <a:r>
              <a:rPr lang="ru-RU" dirty="0" smtClean="0">
                <a:latin typeface="Arial" charset="0"/>
                <a:cs typeface="Arial" charset="0"/>
              </a:rPr>
              <a:t> с дифференциацией оплаты труда в зависимости от квалификационной категории (поправочные коэффициенты)</a:t>
            </a:r>
          </a:p>
          <a:p>
            <a:pPr algn="just">
              <a:buFont typeface="Wingdings" pitchFamily="2" charset="2"/>
              <a:buNone/>
            </a:pPr>
            <a:endParaRPr lang="ru-RU" dirty="0" smtClean="0">
              <a:latin typeface="Arial" charset="0"/>
              <a:cs typeface="Arial" charset="0"/>
            </a:endParaRPr>
          </a:p>
        </p:txBody>
      </p:sp>
      <p:sp>
        <p:nvSpPr>
          <p:cNvPr id="15364"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1C1B9781-F284-4586-843E-0DB5FCAC83D5}" type="slidenum">
              <a:rPr lang="ru-RU">
                <a:solidFill>
                  <a:prstClr val="black"/>
                </a:solidFill>
              </a:rPr>
              <a:pPr eaLnBrk="1" hangingPunct="1"/>
              <a:t>4</a:t>
            </a:fld>
            <a:endParaRPr lang="ru-RU">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6387"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buFont typeface="Wingdings" pitchFamily="2" charset="2"/>
              <a:buNone/>
            </a:pPr>
            <a:r>
              <a:rPr lang="ru-RU" dirty="0">
                <a:latin typeface="Arial" pitchFamily="34" charset="0"/>
                <a:cs typeface="Arial" pitchFamily="34" charset="0"/>
              </a:rPr>
              <a:t>Из положений  Нового  порядка следует, что аттестация педагогических работников фактически предусматривает два ее вида: </a:t>
            </a:r>
          </a:p>
          <a:p>
            <a:pPr algn="just">
              <a:buFont typeface="Wingdings" pitchFamily="2" charset="2"/>
              <a:buChar char="ü"/>
            </a:pPr>
            <a:r>
              <a:rPr lang="ru-RU" dirty="0">
                <a:latin typeface="Arial" pitchFamily="34" charset="0"/>
                <a:cs typeface="Arial" pitchFamily="34" charset="0"/>
              </a:rPr>
              <a:t> аттестация, проводимая в целях  в подтверждения соответствия педагогических работников занимаемым ими должностям на основе оценки их профессиональной деятельности;</a:t>
            </a:r>
          </a:p>
          <a:p>
            <a:pPr algn="just">
              <a:buFont typeface="Wingdings" pitchFamily="2" charset="2"/>
              <a:buChar char="ü"/>
            </a:pPr>
            <a:r>
              <a:rPr lang="ru-RU" dirty="0">
                <a:latin typeface="Arial" pitchFamily="34" charset="0"/>
                <a:cs typeface="Arial" pitchFamily="34" charset="0"/>
              </a:rPr>
              <a:t> аттестация, проводимая в целях установления педагогическим работникам квалификационной категории. </a:t>
            </a:r>
            <a:endParaRPr lang="ru-RU" b="1" dirty="0">
              <a:latin typeface="Arial" pitchFamily="34" charset="0"/>
              <a:cs typeface="Arial" pitchFamily="34" charset="0"/>
            </a:endParaRPr>
          </a:p>
          <a:p>
            <a:endParaRPr lang="ru-RU" dirty="0" smtClean="0"/>
          </a:p>
          <a:p>
            <a:endParaRPr lang="ru-RU" dirty="0" smtClean="0"/>
          </a:p>
        </p:txBody>
      </p:sp>
      <p:sp>
        <p:nvSpPr>
          <p:cNvPr id="16388"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B109DF37-B5C4-4235-9EDB-CB96BCC70679}" type="slidenum">
              <a:rPr lang="ru-RU">
                <a:solidFill>
                  <a:prstClr val="black"/>
                </a:solidFill>
              </a:rPr>
              <a:pPr eaLnBrk="1" hangingPunct="1"/>
              <a:t>5</a:t>
            </a:fld>
            <a:endParaRPr lang="ru-RU">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7411"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a:r>
              <a:rPr lang="ru-RU" dirty="0">
                <a:solidFill>
                  <a:prstClr val="black"/>
                </a:solidFill>
                <a:latin typeface="Arial" pitchFamily="34" charset="0"/>
                <a:cs typeface="Arial" pitchFamily="34" charset="0"/>
              </a:rPr>
              <a:t>         </a:t>
            </a:r>
            <a:endParaRPr lang="ru-RU" strike="sngStrike" dirty="0">
              <a:latin typeface="Arial" pitchFamily="34" charset="0"/>
              <a:cs typeface="Arial" pitchFamily="34" charset="0"/>
            </a:endParaRPr>
          </a:p>
        </p:txBody>
      </p:sp>
      <p:sp>
        <p:nvSpPr>
          <p:cNvPr id="17412"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7135C515-01E9-482B-830F-B1E4A5CE96F0}" type="slidenum">
              <a:rPr lang="ru-RU">
                <a:solidFill>
                  <a:prstClr val="black"/>
                </a:solidFill>
              </a:rPr>
              <a:pPr eaLnBrk="1" hangingPunct="1"/>
              <a:t>6</a:t>
            </a:fld>
            <a:endParaRPr lang="ru-RU">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5363"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dirty="0">
              <a:latin typeface="Arial" pitchFamily="34" charset="0"/>
              <a:cs typeface="Arial" pitchFamily="34" charset="0"/>
            </a:endParaRPr>
          </a:p>
        </p:txBody>
      </p:sp>
      <p:sp>
        <p:nvSpPr>
          <p:cNvPr id="15364"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423C35DC-DE71-4501-8894-A6A432DBD15E}" type="slidenum">
              <a:rPr lang="ru-RU">
                <a:solidFill>
                  <a:prstClr val="black"/>
                </a:solidFill>
              </a:rPr>
              <a:pPr eaLnBrk="1" hangingPunct="1"/>
              <a:t>7</a:t>
            </a:fld>
            <a:endParaRPr lang="ru-RU">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5363"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strike="sngStrike" dirty="0"/>
          </a:p>
          <a:p>
            <a:endParaRPr lang="ru-RU" dirty="0">
              <a:latin typeface="Arial" pitchFamily="34" charset="0"/>
              <a:cs typeface="Arial" pitchFamily="34" charset="0"/>
            </a:endParaRPr>
          </a:p>
        </p:txBody>
      </p:sp>
      <p:sp>
        <p:nvSpPr>
          <p:cNvPr id="15364"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423C35DC-DE71-4501-8894-A6A432DBD15E}" type="slidenum">
              <a:rPr lang="ru-RU">
                <a:solidFill>
                  <a:prstClr val="black"/>
                </a:solidFill>
              </a:rPr>
              <a:pPr eaLnBrk="1" hangingPunct="1"/>
              <a:t>8</a:t>
            </a:fld>
            <a:endParaRPr lang="ru-RU">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5363"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dirty="0">
              <a:latin typeface="Arial" pitchFamily="34" charset="0"/>
              <a:cs typeface="Arial" pitchFamily="34" charset="0"/>
            </a:endParaRPr>
          </a:p>
        </p:txBody>
      </p:sp>
      <p:sp>
        <p:nvSpPr>
          <p:cNvPr id="15364"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53723" indent="-289893" eaLnBrk="0" hangingPunct="0">
              <a:defRPr>
                <a:solidFill>
                  <a:schemeClr val="tx1"/>
                </a:solidFill>
                <a:latin typeface="Calibri" pitchFamily="34" charset="0"/>
              </a:defRPr>
            </a:lvl2pPr>
            <a:lvl3pPr marL="1159574" indent="-231915" eaLnBrk="0" hangingPunct="0">
              <a:defRPr>
                <a:solidFill>
                  <a:schemeClr val="tx1"/>
                </a:solidFill>
                <a:latin typeface="Calibri" pitchFamily="34" charset="0"/>
              </a:defRPr>
            </a:lvl3pPr>
            <a:lvl4pPr marL="1623403" indent="-231915" eaLnBrk="0" hangingPunct="0">
              <a:defRPr>
                <a:solidFill>
                  <a:schemeClr val="tx1"/>
                </a:solidFill>
                <a:latin typeface="Calibri" pitchFamily="34" charset="0"/>
              </a:defRPr>
            </a:lvl4pPr>
            <a:lvl5pPr marL="2087232" indent="-231915" eaLnBrk="0" hangingPunct="0">
              <a:defRPr>
                <a:solidFill>
                  <a:schemeClr val="tx1"/>
                </a:solidFill>
                <a:latin typeface="Calibri" pitchFamily="34" charset="0"/>
              </a:defRPr>
            </a:lvl5pPr>
            <a:lvl6pPr marL="2551062" indent="-231915" eaLnBrk="0" fontAlgn="base" hangingPunct="0">
              <a:spcBef>
                <a:spcPct val="0"/>
              </a:spcBef>
              <a:spcAft>
                <a:spcPct val="0"/>
              </a:spcAft>
              <a:defRPr>
                <a:solidFill>
                  <a:schemeClr val="tx1"/>
                </a:solidFill>
                <a:latin typeface="Calibri" pitchFamily="34" charset="0"/>
              </a:defRPr>
            </a:lvl6pPr>
            <a:lvl7pPr marL="3014891" indent="-231915" eaLnBrk="0" fontAlgn="base" hangingPunct="0">
              <a:spcBef>
                <a:spcPct val="0"/>
              </a:spcBef>
              <a:spcAft>
                <a:spcPct val="0"/>
              </a:spcAft>
              <a:defRPr>
                <a:solidFill>
                  <a:schemeClr val="tx1"/>
                </a:solidFill>
                <a:latin typeface="Calibri" pitchFamily="34" charset="0"/>
              </a:defRPr>
            </a:lvl7pPr>
            <a:lvl8pPr marL="3478721" indent="-231915" eaLnBrk="0" fontAlgn="base" hangingPunct="0">
              <a:spcBef>
                <a:spcPct val="0"/>
              </a:spcBef>
              <a:spcAft>
                <a:spcPct val="0"/>
              </a:spcAft>
              <a:defRPr>
                <a:solidFill>
                  <a:schemeClr val="tx1"/>
                </a:solidFill>
                <a:latin typeface="Calibri" pitchFamily="34" charset="0"/>
              </a:defRPr>
            </a:lvl8pPr>
            <a:lvl9pPr marL="3942550" indent="-231915" eaLnBrk="0" fontAlgn="base" hangingPunct="0">
              <a:spcBef>
                <a:spcPct val="0"/>
              </a:spcBef>
              <a:spcAft>
                <a:spcPct val="0"/>
              </a:spcAft>
              <a:defRPr>
                <a:solidFill>
                  <a:schemeClr val="tx1"/>
                </a:solidFill>
                <a:latin typeface="Calibri" pitchFamily="34" charset="0"/>
              </a:defRPr>
            </a:lvl9pPr>
          </a:lstStyle>
          <a:p>
            <a:pPr eaLnBrk="1" hangingPunct="1"/>
            <a:fld id="{423C35DC-DE71-4501-8894-A6A432DBD15E}" type="slidenum">
              <a:rPr lang="ru-RU">
                <a:solidFill>
                  <a:prstClr val="black"/>
                </a:solidFill>
              </a:rPr>
              <a:pPr eaLnBrk="1" hangingPunct="1"/>
              <a:t>9</a:t>
            </a:fld>
            <a:endParaRPr lang="ru-RU">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a:defRPr/>
            </a:pPr>
            <a:fld id="{2D27D0EE-16F9-491C-B764-4AB80D12A926}"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6" name="Номер слайда 5"/>
          <p:cNvSpPr>
            <a:spLocks noGrp="1"/>
          </p:cNvSpPr>
          <p:nvPr>
            <p:ph type="sldNum" sz="quarter" idx="12"/>
          </p:nvPr>
        </p:nvSpPr>
        <p:spPr/>
        <p:txBody>
          <a:bodyPr/>
          <a:lstStyle/>
          <a:p>
            <a:pPr>
              <a:defRPr/>
            </a:pPr>
            <a:fld id="{F300504A-7506-4CA1-A696-7BE8171DA647}"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121550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C8FE733A-76B2-4EF6-9ED9-5A00A529CD91}"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6" name="Номер слайда 5"/>
          <p:cNvSpPr>
            <a:spLocks noGrp="1"/>
          </p:cNvSpPr>
          <p:nvPr>
            <p:ph type="sldNum" sz="quarter" idx="12"/>
          </p:nvPr>
        </p:nvSpPr>
        <p:spPr/>
        <p:txBody>
          <a:bodyPr/>
          <a:lstStyle/>
          <a:p>
            <a:pPr>
              <a:defRPr/>
            </a:pPr>
            <a:fld id="{4A27F1D9-49E0-4E97-BB76-B8C2C0F4FEB7}"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2559321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46CF8725-38EF-4409-B727-A8779CD2DF67}"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6" name="Номер слайда 5"/>
          <p:cNvSpPr>
            <a:spLocks noGrp="1"/>
          </p:cNvSpPr>
          <p:nvPr>
            <p:ph type="sldNum" sz="quarter" idx="12"/>
          </p:nvPr>
        </p:nvSpPr>
        <p:spPr/>
        <p:txBody>
          <a:bodyPr/>
          <a:lstStyle/>
          <a:p>
            <a:pPr>
              <a:defRPr/>
            </a:pPr>
            <a:fld id="{27278F44-B18D-47BA-B856-DDEEDBB9CF10}"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3818304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a:defRPr/>
            </a:pPr>
            <a:fld id="{3702794F-71D6-424E-A7C9-C0D1AE78E782}"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6" name="Номер слайда 5"/>
          <p:cNvSpPr>
            <a:spLocks noGrp="1"/>
          </p:cNvSpPr>
          <p:nvPr>
            <p:ph type="sldNum" sz="quarter" idx="12"/>
          </p:nvPr>
        </p:nvSpPr>
        <p:spPr/>
        <p:txBody>
          <a:bodyPr/>
          <a:lstStyle/>
          <a:p>
            <a:pPr>
              <a:defRPr/>
            </a:pPr>
            <a:fld id="{95226533-BA49-4675-9D07-22E5741DD6DC}"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121550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30356F95-D75A-4AEB-92E5-2AF3F6E5EC09}"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6" name="Номер слайда 5"/>
          <p:cNvSpPr>
            <a:spLocks noGrp="1"/>
          </p:cNvSpPr>
          <p:nvPr>
            <p:ph type="sldNum" sz="quarter" idx="12"/>
          </p:nvPr>
        </p:nvSpPr>
        <p:spPr/>
        <p:txBody>
          <a:bodyPr/>
          <a:lstStyle/>
          <a:p>
            <a:pPr>
              <a:defRPr/>
            </a:pPr>
            <a:fld id="{3A5A97C5-8DDF-459A-AA08-578A47A61167}"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1035180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a:defRPr/>
            </a:pPr>
            <a:fld id="{8F0F0B38-97B4-4092-BD12-6FEF1606F63E}"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6" name="Номер слайда 5"/>
          <p:cNvSpPr>
            <a:spLocks noGrp="1"/>
          </p:cNvSpPr>
          <p:nvPr>
            <p:ph type="sldNum" sz="quarter" idx="12"/>
          </p:nvPr>
        </p:nvSpPr>
        <p:spPr/>
        <p:txBody>
          <a:bodyPr/>
          <a:lstStyle/>
          <a:p>
            <a:pPr>
              <a:defRPr/>
            </a:pPr>
            <a:fld id="{7B1CFBB0-6B4D-4955-BFCC-5A8BD7A5DE50}"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3922439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a:defRPr/>
            </a:pPr>
            <a:fld id="{9C115E6B-BA07-4DD1-B201-B63E0239F17F}"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7" name="Номер слайда 6"/>
          <p:cNvSpPr>
            <a:spLocks noGrp="1"/>
          </p:cNvSpPr>
          <p:nvPr>
            <p:ph type="sldNum" sz="quarter" idx="12"/>
          </p:nvPr>
        </p:nvSpPr>
        <p:spPr/>
        <p:txBody>
          <a:bodyPr/>
          <a:lstStyle/>
          <a:p>
            <a:pPr>
              <a:defRPr/>
            </a:pPr>
            <a:fld id="{C937ECA3-BE7C-423C-983F-13A7C6C2EA84}"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4265048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a:defRPr/>
            </a:pPr>
            <a:fld id="{BB73C486-50DE-4A05-9FE8-93D4D92FA8DF}"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8" name="Нижний колонтитул 7"/>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9" name="Номер слайда 8"/>
          <p:cNvSpPr>
            <a:spLocks noGrp="1"/>
          </p:cNvSpPr>
          <p:nvPr>
            <p:ph type="sldNum" sz="quarter" idx="12"/>
          </p:nvPr>
        </p:nvSpPr>
        <p:spPr/>
        <p:txBody>
          <a:bodyPr/>
          <a:lstStyle/>
          <a:p>
            <a:pPr>
              <a:defRPr/>
            </a:pPr>
            <a:fld id="{4E5513D2-22B1-4D96-9CC6-083AA3937DA3}"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11176887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a:defRPr/>
            </a:pPr>
            <a:fld id="{96BBE9CA-62E1-4BD8-99D2-5507FC97F576}"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4" name="Нижний колонтитул 3"/>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5" name="Номер слайда 4"/>
          <p:cNvSpPr>
            <a:spLocks noGrp="1"/>
          </p:cNvSpPr>
          <p:nvPr>
            <p:ph type="sldNum" sz="quarter" idx="12"/>
          </p:nvPr>
        </p:nvSpPr>
        <p:spPr/>
        <p:txBody>
          <a:bodyPr/>
          <a:lstStyle/>
          <a:p>
            <a:pPr>
              <a:defRPr/>
            </a:pPr>
            <a:fld id="{55F19AA1-BE76-4076-9277-6B0E61FB06DA}"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9038494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0246C357-FB5D-40A9-8E34-22710BB5948B}"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3" name="Нижний колонтитул 2"/>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4" name="Номер слайда 3"/>
          <p:cNvSpPr>
            <a:spLocks noGrp="1"/>
          </p:cNvSpPr>
          <p:nvPr>
            <p:ph type="sldNum" sz="quarter" idx="12"/>
          </p:nvPr>
        </p:nvSpPr>
        <p:spPr/>
        <p:txBody>
          <a:bodyPr/>
          <a:lstStyle/>
          <a:p>
            <a:pPr>
              <a:defRPr/>
            </a:pPr>
            <a:fld id="{4D5D3335-2AB1-4045-A114-0C133BBF8596}"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21718035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60873941-D975-41AD-9900-B7DA5F645548}"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7" name="Номер слайда 6"/>
          <p:cNvSpPr>
            <a:spLocks noGrp="1"/>
          </p:cNvSpPr>
          <p:nvPr>
            <p:ph type="sldNum" sz="quarter" idx="12"/>
          </p:nvPr>
        </p:nvSpPr>
        <p:spPr/>
        <p:txBody>
          <a:bodyPr/>
          <a:lstStyle/>
          <a:p>
            <a:pPr>
              <a:defRPr/>
            </a:pPr>
            <a:fld id="{9D3AFEDA-462C-41FD-9476-2539F56AC229}"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1139733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C17AD614-0674-432F-93BF-8820884C390E}"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6" name="Номер слайда 5"/>
          <p:cNvSpPr>
            <a:spLocks noGrp="1"/>
          </p:cNvSpPr>
          <p:nvPr>
            <p:ph type="sldNum" sz="quarter" idx="12"/>
          </p:nvPr>
        </p:nvSpPr>
        <p:spPr/>
        <p:txBody>
          <a:bodyPr/>
          <a:lstStyle/>
          <a:p>
            <a:pPr>
              <a:defRPr/>
            </a:pPr>
            <a:fld id="{A7C5EC44-6E90-4FDF-B691-A27D8B538BBF}"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1035180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6B3C1233-0AD3-4D49-A1D4-72B5B9088A74}"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7" name="Номер слайда 6"/>
          <p:cNvSpPr>
            <a:spLocks noGrp="1"/>
          </p:cNvSpPr>
          <p:nvPr>
            <p:ph type="sldNum" sz="quarter" idx="12"/>
          </p:nvPr>
        </p:nvSpPr>
        <p:spPr/>
        <p:txBody>
          <a:bodyPr/>
          <a:lstStyle/>
          <a:p>
            <a:pPr>
              <a:defRPr/>
            </a:pPr>
            <a:fld id="{BF41B02C-6E16-4C18-BAD3-83BF06AF185A}"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4727146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5E15CF8D-3609-4B7D-AEDF-593C8EC647A3}"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6" name="Номер слайда 5"/>
          <p:cNvSpPr>
            <a:spLocks noGrp="1"/>
          </p:cNvSpPr>
          <p:nvPr>
            <p:ph type="sldNum" sz="quarter" idx="12"/>
          </p:nvPr>
        </p:nvSpPr>
        <p:spPr/>
        <p:txBody>
          <a:bodyPr/>
          <a:lstStyle/>
          <a:p>
            <a:pPr>
              <a:defRPr/>
            </a:pPr>
            <a:fld id="{CC0948E9-61CD-40F9-B112-A294C16CB712}"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25593217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4F860FDF-C151-4B85-B8A0-43F6B0F1D702}"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6" name="Номер слайда 5"/>
          <p:cNvSpPr>
            <a:spLocks noGrp="1"/>
          </p:cNvSpPr>
          <p:nvPr>
            <p:ph type="sldNum" sz="quarter" idx="12"/>
          </p:nvPr>
        </p:nvSpPr>
        <p:spPr/>
        <p:txBody>
          <a:bodyPr/>
          <a:lstStyle/>
          <a:p>
            <a:pPr>
              <a:defRPr/>
            </a:pPr>
            <a:fld id="{4D25C6B7-34F2-4421-B8A0-12CEDC946FDC}"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3818304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a:defRPr/>
            </a:pPr>
            <a:fld id="{D9CDB8B7-5B51-4BF3-8FCB-40715FAEE582}"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6" name="Номер слайда 5"/>
          <p:cNvSpPr>
            <a:spLocks noGrp="1"/>
          </p:cNvSpPr>
          <p:nvPr>
            <p:ph type="sldNum" sz="quarter" idx="12"/>
          </p:nvPr>
        </p:nvSpPr>
        <p:spPr/>
        <p:txBody>
          <a:bodyPr/>
          <a:lstStyle/>
          <a:p>
            <a:pPr>
              <a:defRPr/>
            </a:pPr>
            <a:fld id="{5F06C291-25A7-4E9D-BD9B-74EF8DA910F2}"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3922439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a:defRPr/>
            </a:pPr>
            <a:fld id="{3B4B624B-F2D8-4400-B707-47D09D8DAEE2}"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7" name="Номер слайда 6"/>
          <p:cNvSpPr>
            <a:spLocks noGrp="1"/>
          </p:cNvSpPr>
          <p:nvPr>
            <p:ph type="sldNum" sz="quarter" idx="12"/>
          </p:nvPr>
        </p:nvSpPr>
        <p:spPr/>
        <p:txBody>
          <a:bodyPr/>
          <a:lstStyle/>
          <a:p>
            <a:pPr>
              <a:defRPr/>
            </a:pPr>
            <a:fld id="{78B051D0-406D-4164-B5D0-79E813F25A34}"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4265048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a:defRPr/>
            </a:pPr>
            <a:fld id="{F453B159-7E32-477B-B737-679BC3363C1A}"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8" name="Нижний колонтитул 7"/>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9" name="Номер слайда 8"/>
          <p:cNvSpPr>
            <a:spLocks noGrp="1"/>
          </p:cNvSpPr>
          <p:nvPr>
            <p:ph type="sldNum" sz="quarter" idx="12"/>
          </p:nvPr>
        </p:nvSpPr>
        <p:spPr/>
        <p:txBody>
          <a:bodyPr/>
          <a:lstStyle/>
          <a:p>
            <a:pPr>
              <a:defRPr/>
            </a:pPr>
            <a:fld id="{6258F8BD-17B7-4D55-8088-95AE7DA1B924}"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1117688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a:defRPr/>
            </a:pPr>
            <a:fld id="{AB62A146-6F2A-4ECB-82F4-D773E8493C07}"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4" name="Нижний колонтитул 3"/>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5" name="Номер слайда 4"/>
          <p:cNvSpPr>
            <a:spLocks noGrp="1"/>
          </p:cNvSpPr>
          <p:nvPr>
            <p:ph type="sldNum" sz="quarter" idx="12"/>
          </p:nvPr>
        </p:nvSpPr>
        <p:spPr/>
        <p:txBody>
          <a:bodyPr/>
          <a:lstStyle/>
          <a:p>
            <a:pPr>
              <a:defRPr/>
            </a:pPr>
            <a:fld id="{547A46F5-E72B-433C-8B7B-2F20C7B801F0}"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903849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3F9F0B9A-5E2F-4F67-ABF8-81154AE5C591}"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3" name="Нижний колонтитул 2"/>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4" name="Номер слайда 3"/>
          <p:cNvSpPr>
            <a:spLocks noGrp="1"/>
          </p:cNvSpPr>
          <p:nvPr>
            <p:ph type="sldNum" sz="quarter" idx="12"/>
          </p:nvPr>
        </p:nvSpPr>
        <p:spPr/>
        <p:txBody>
          <a:bodyPr/>
          <a:lstStyle/>
          <a:p>
            <a:pPr>
              <a:defRPr/>
            </a:pPr>
            <a:fld id="{A4A4C880-A5F8-47B9-BDED-D9592EC597E0}"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217180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039EDAC5-294D-4D81-B2DD-AE4F0E1BB230}"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7" name="Номер слайда 6"/>
          <p:cNvSpPr>
            <a:spLocks noGrp="1"/>
          </p:cNvSpPr>
          <p:nvPr>
            <p:ph type="sldNum" sz="quarter" idx="12"/>
          </p:nvPr>
        </p:nvSpPr>
        <p:spPr/>
        <p:txBody>
          <a:bodyPr/>
          <a:lstStyle/>
          <a:p>
            <a:pPr>
              <a:defRPr/>
            </a:pPr>
            <a:fld id="{CDAA8113-01E3-49E3-B8E8-9FEEC916FC28}"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1139733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8BA88A8A-739B-480A-BB57-CCB8CA63FEAD}" type="datetimeFigureOut">
              <a:rPr lang="ru-RU" smtClean="0">
                <a:solidFill>
                  <a:prstClr val="black">
                    <a:lumMod val="50000"/>
                    <a:lumOff val="50000"/>
                  </a:prstClr>
                </a:solidFill>
              </a:rPr>
              <a:pPr>
                <a:defRPr/>
              </a:pPr>
              <a:t>07.11.2014</a:t>
            </a:fld>
            <a:endParaRPr lang="ru-RU">
              <a:solidFill>
                <a:prstClr val="black">
                  <a:lumMod val="50000"/>
                  <a:lumOff val="50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lumMod val="50000"/>
                  <a:lumOff val="50000"/>
                </a:prstClr>
              </a:solidFill>
            </a:endParaRPr>
          </a:p>
        </p:txBody>
      </p:sp>
      <p:sp>
        <p:nvSpPr>
          <p:cNvPr id="7" name="Номер слайда 6"/>
          <p:cNvSpPr>
            <a:spLocks noGrp="1"/>
          </p:cNvSpPr>
          <p:nvPr>
            <p:ph type="sldNum" sz="quarter" idx="12"/>
          </p:nvPr>
        </p:nvSpPr>
        <p:spPr/>
        <p:txBody>
          <a:bodyPr/>
          <a:lstStyle/>
          <a:p>
            <a:pPr>
              <a:defRPr/>
            </a:pPr>
            <a:fld id="{823BB18F-B8E0-4D84-A5C2-765E52174F04}" type="slidenum">
              <a:rPr lang="ru-RU" smtClean="0">
                <a:solidFill>
                  <a:prstClr val="black">
                    <a:lumMod val="50000"/>
                    <a:lumOff val="50000"/>
                  </a:prstClr>
                </a:solidFill>
              </a:rPr>
              <a:pPr>
                <a:def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472714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DEACB9C0-4A21-4ED3-8D12-E972B9FC6745}" type="datetimeFigureOut">
              <a:rPr lang="ru-RU" smtClean="0">
                <a:solidFill>
                  <a:prstClr val="black">
                    <a:lumMod val="50000"/>
                    <a:lumOff val="50000"/>
                  </a:prstClr>
                </a:solidFill>
                <a:latin typeface="Calibri" pitchFamily="34" charset="0"/>
              </a:rPr>
              <a:pPr fontAlgn="base">
                <a:spcBef>
                  <a:spcPct val="0"/>
                </a:spcBef>
                <a:spcAft>
                  <a:spcPct val="0"/>
                </a:spcAft>
                <a:defRPr/>
              </a:pPr>
              <a:t>07.11.2014</a:t>
            </a:fld>
            <a:endParaRPr lang="ru-RU">
              <a:solidFill>
                <a:prstClr val="black">
                  <a:lumMod val="50000"/>
                  <a:lumOff val="50000"/>
                </a:prstClr>
              </a:solidFill>
              <a:latin typeface="Calibri" pitchFamily="34" charset="0"/>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ru-RU">
              <a:solidFill>
                <a:prstClr val="black">
                  <a:lumMod val="50000"/>
                  <a:lumOff val="50000"/>
                </a:prstClr>
              </a:solidFill>
              <a:latin typeface="Calibri" pitchFamily="34" charset="0"/>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DF6C0DB1-E8B0-463B-94D8-9EFBA78DB1EE}" type="slidenum">
              <a:rPr lang="ru-RU" smtClean="0">
                <a:solidFill>
                  <a:prstClr val="black">
                    <a:lumMod val="50000"/>
                    <a:lumOff val="50000"/>
                  </a:prstClr>
                </a:solidFill>
                <a:latin typeface="Calibri" pitchFamily="34" charset="0"/>
              </a:rPr>
              <a:pPr fontAlgn="base">
                <a:spcBef>
                  <a:spcPct val="0"/>
                </a:spcBef>
                <a:spcAft>
                  <a:spcPct val="0"/>
                </a:spcAft>
                <a:defRPr/>
              </a:pPr>
              <a:t>‹#›</a:t>
            </a:fld>
            <a:endParaRPr lang="ru-RU">
              <a:solidFill>
                <a:prstClr val="black">
                  <a:lumMod val="50000"/>
                  <a:lumOff val="50000"/>
                </a:prstClr>
              </a:solidFill>
              <a:latin typeface="Calibri" pitchFamily="34" charset="0"/>
            </a:endParaRPr>
          </a:p>
        </p:txBody>
      </p:sp>
    </p:spTree>
    <p:extLst>
      <p:ext uri="{BB962C8B-B14F-4D97-AF65-F5344CB8AC3E}">
        <p14:creationId xmlns="" xmlns:p14="http://schemas.microsoft.com/office/powerpoint/2010/main" val="210841095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B74E195E-47FF-4F51-98B8-70195A963416}" type="datetimeFigureOut">
              <a:rPr lang="ru-RU" smtClean="0">
                <a:solidFill>
                  <a:prstClr val="black">
                    <a:lumMod val="50000"/>
                    <a:lumOff val="50000"/>
                  </a:prstClr>
                </a:solidFill>
                <a:latin typeface="Calibri" pitchFamily="34" charset="0"/>
              </a:rPr>
              <a:pPr fontAlgn="base">
                <a:spcBef>
                  <a:spcPct val="0"/>
                </a:spcBef>
                <a:spcAft>
                  <a:spcPct val="0"/>
                </a:spcAft>
                <a:defRPr/>
              </a:pPr>
              <a:t>07.11.2014</a:t>
            </a:fld>
            <a:endParaRPr lang="ru-RU">
              <a:solidFill>
                <a:prstClr val="black">
                  <a:lumMod val="50000"/>
                  <a:lumOff val="50000"/>
                </a:prstClr>
              </a:solidFill>
              <a:latin typeface="Calibri" pitchFamily="34" charset="0"/>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ru-RU">
              <a:solidFill>
                <a:prstClr val="black">
                  <a:lumMod val="50000"/>
                  <a:lumOff val="50000"/>
                </a:prstClr>
              </a:solidFill>
              <a:latin typeface="Calibri" pitchFamily="34" charset="0"/>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6BC3AC28-A85B-4947-BEDB-8F2D7B0B43E0}" type="slidenum">
              <a:rPr lang="ru-RU" smtClean="0">
                <a:solidFill>
                  <a:prstClr val="black">
                    <a:lumMod val="50000"/>
                    <a:lumOff val="50000"/>
                  </a:prstClr>
                </a:solidFill>
                <a:latin typeface="Calibri" pitchFamily="34" charset="0"/>
              </a:rPr>
              <a:pPr fontAlgn="base">
                <a:spcBef>
                  <a:spcPct val="0"/>
                </a:spcBef>
                <a:spcAft>
                  <a:spcPct val="0"/>
                </a:spcAft>
                <a:defRPr/>
              </a:pPr>
              <a:t>‹#›</a:t>
            </a:fld>
            <a:endParaRPr lang="ru-RU">
              <a:solidFill>
                <a:prstClr val="black">
                  <a:lumMod val="50000"/>
                  <a:lumOff val="50000"/>
                </a:prstClr>
              </a:solidFill>
              <a:latin typeface="Calibri" pitchFamily="34" charset="0"/>
            </a:endParaRPr>
          </a:p>
        </p:txBody>
      </p:sp>
    </p:spTree>
    <p:extLst>
      <p:ext uri="{BB962C8B-B14F-4D97-AF65-F5344CB8AC3E}">
        <p14:creationId xmlns="" xmlns:p14="http://schemas.microsoft.com/office/powerpoint/2010/main" val="210841095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education.admtyumen.ru/attestaciya-pedrabotnika/"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Номер слайда 8"/>
          <p:cNvSpPr>
            <a:spLocks noGrp="1"/>
          </p:cNvSpPr>
          <p:nvPr>
            <p:ph type="sldNum" sz="quarter" idx="12"/>
          </p:nvPr>
        </p:nvSpPr>
        <p:spPr>
          <a:xfrm>
            <a:off x="7046913" y="6376988"/>
            <a:ext cx="2133600" cy="365125"/>
          </a:xfrm>
        </p:spPr>
        <p:txBody>
          <a:bodyPr/>
          <a:lstStyle/>
          <a:p>
            <a:pPr algn="r">
              <a:defRPr/>
            </a:pPr>
            <a:fld id="{7290EEF3-2DCD-4612-BFC2-D3B29647E70B}" type="slidenum">
              <a:rPr lang="ru-RU">
                <a:solidFill>
                  <a:prstClr val="black">
                    <a:lumMod val="50000"/>
                    <a:lumOff val="50000"/>
                  </a:prstClr>
                </a:solidFill>
              </a:rPr>
              <a:pPr algn="r">
                <a:defRPr/>
              </a:pPr>
              <a:t>1</a:t>
            </a:fld>
            <a:endParaRPr lang="ru-RU">
              <a:solidFill>
                <a:prstClr val="black">
                  <a:lumMod val="50000"/>
                  <a:lumOff val="50000"/>
                </a:prstClr>
              </a:solidFill>
            </a:endParaRPr>
          </a:p>
        </p:txBody>
      </p:sp>
      <p:sp>
        <p:nvSpPr>
          <p:cNvPr id="5123" name="AutoShape 31"/>
          <p:cNvSpPr>
            <a:spLocks noChangeArrowheads="1"/>
          </p:cNvSpPr>
          <p:nvPr/>
        </p:nvSpPr>
        <p:spPr bwMode="gray">
          <a:xfrm>
            <a:off x="1003300" y="1357313"/>
            <a:ext cx="7377113" cy="3714750"/>
          </a:xfrm>
          <a:prstGeom prst="roundRect">
            <a:avLst>
              <a:gd name="adj" fmla="val 10889"/>
            </a:avLst>
          </a:prstGeom>
          <a:gradFill rotWithShape="1">
            <a:gsLst>
              <a:gs pos="0">
                <a:srgbClr val="EEEEEE"/>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fontAlgn="base">
              <a:spcBef>
                <a:spcPct val="0"/>
              </a:spcBef>
              <a:spcAft>
                <a:spcPct val="0"/>
              </a:spcAft>
            </a:pPr>
            <a:endParaRPr lang="ru-RU" smtClean="0">
              <a:solidFill>
                <a:prstClr val="black"/>
              </a:solidFill>
              <a:latin typeface="Calibri" pitchFamily="34" charset="0"/>
            </a:endParaRPr>
          </a:p>
        </p:txBody>
      </p:sp>
      <p:sp>
        <p:nvSpPr>
          <p:cNvPr id="5124" name="Text Box 19"/>
          <p:cNvSpPr txBox="1">
            <a:spLocks noChangeArrowheads="1"/>
          </p:cNvSpPr>
          <p:nvPr/>
        </p:nvSpPr>
        <p:spPr bwMode="auto">
          <a:xfrm>
            <a:off x="0" y="230188"/>
            <a:ext cx="91440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fontAlgn="base" hangingPunct="1">
              <a:spcBef>
                <a:spcPct val="0"/>
              </a:spcBef>
              <a:spcAft>
                <a:spcPct val="0"/>
              </a:spcAft>
            </a:pPr>
            <a:r>
              <a:rPr lang="ru-RU" sz="2400" b="1" dirty="0" smtClean="0">
                <a:solidFill>
                  <a:srgbClr val="6A2300"/>
                </a:solidFill>
                <a:latin typeface="Times New Roman" pitchFamily="18" charset="0"/>
              </a:rPr>
              <a:t>Департамент образования и науки Тюменской области</a:t>
            </a:r>
          </a:p>
        </p:txBody>
      </p:sp>
      <p:sp>
        <p:nvSpPr>
          <p:cNvPr id="22" name="Rectangle 17"/>
          <p:cNvSpPr>
            <a:spLocks noChangeArrowheads="1"/>
          </p:cNvSpPr>
          <p:nvPr/>
        </p:nvSpPr>
        <p:spPr bwMode="auto">
          <a:xfrm>
            <a:off x="642938" y="1266825"/>
            <a:ext cx="7786687" cy="5662613"/>
          </a:xfrm>
          <a:prstGeom prst="rect">
            <a:avLst/>
          </a:prstGeom>
          <a:noFill/>
          <a:ln>
            <a:noFill/>
          </a:ln>
          <a:extLst/>
        </p:spPr>
        <p:txBody>
          <a:bodyPr anchor="ctr">
            <a:spAutoFit/>
          </a:bodyPr>
          <a:lstStyle/>
          <a:p>
            <a:pPr algn="ctr" fontAlgn="base">
              <a:spcBef>
                <a:spcPct val="0"/>
              </a:spcBef>
              <a:spcAft>
                <a:spcPct val="0"/>
              </a:spcAft>
              <a:defRPr/>
            </a:pPr>
            <a:endParaRPr lang="ru-RU" sz="4000" b="1" dirty="0">
              <a:solidFill>
                <a:srgbClr val="415B5C"/>
              </a:solidFill>
              <a:latin typeface="Times New Roman" pitchFamily="18" charset="0"/>
              <a:cs typeface="Times New Roman" pitchFamily="18" charset="0"/>
            </a:endParaRPr>
          </a:p>
          <a:p>
            <a:pPr algn="ctr" fontAlgn="base">
              <a:spcBef>
                <a:spcPct val="0"/>
              </a:spcBef>
              <a:spcAft>
                <a:spcPct val="0"/>
              </a:spcAft>
              <a:defRPr/>
            </a:pPr>
            <a:r>
              <a:rPr lang="ru-RU" sz="4000" b="1" dirty="0">
                <a:solidFill>
                  <a:srgbClr val="B83D68">
                    <a:lumMod val="50000"/>
                  </a:srgbClr>
                </a:solidFill>
                <a:latin typeface="Times New Roman" pitchFamily="18" charset="0"/>
                <a:cs typeface="Times New Roman" pitchFamily="18" charset="0"/>
              </a:rPr>
              <a:t>Об организации аттестации педагогических работников</a:t>
            </a:r>
          </a:p>
          <a:p>
            <a:pPr algn="ctr" fontAlgn="base">
              <a:spcBef>
                <a:spcPct val="0"/>
              </a:spcBef>
              <a:spcAft>
                <a:spcPct val="0"/>
              </a:spcAft>
              <a:defRPr/>
            </a:pPr>
            <a:r>
              <a:rPr lang="ru-RU" sz="4000" b="1" dirty="0">
                <a:solidFill>
                  <a:srgbClr val="B83D68">
                    <a:lumMod val="50000"/>
                  </a:srgbClr>
                </a:solidFill>
                <a:latin typeface="Times New Roman" pitchFamily="18" charset="0"/>
                <a:cs typeface="Times New Roman" pitchFamily="18" charset="0"/>
              </a:rPr>
              <a:t> </a:t>
            </a: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r>
              <a:rPr lang="ru-RU" b="1" dirty="0" err="1">
                <a:solidFill>
                  <a:srgbClr val="6A2300"/>
                </a:solidFill>
                <a:latin typeface="Times New Roman" pitchFamily="18" charset="0"/>
                <a:cs typeface="Times New Roman" pitchFamily="18" charset="0"/>
              </a:rPr>
              <a:t>г.Тюмень</a:t>
            </a:r>
            <a:r>
              <a:rPr lang="ru-RU" b="1" dirty="0">
                <a:solidFill>
                  <a:srgbClr val="6A2300"/>
                </a:solidFill>
                <a:latin typeface="Times New Roman" pitchFamily="18" charset="0"/>
                <a:cs typeface="Times New Roman" pitchFamily="18" charset="0"/>
              </a:rPr>
              <a:t>  2014 г.</a:t>
            </a:r>
            <a:endParaRPr lang="ru-RU" sz="4000" b="1" dirty="0">
              <a:solidFill>
                <a:srgbClr val="6A23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9500446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166BE8BD-E5BB-4E5D-8DCE-BF4912676D00}" type="slidenum">
              <a:rPr lang="ru-RU" sz="1000">
                <a:solidFill>
                  <a:srgbClr val="B13F9A">
                    <a:shade val="50000"/>
                  </a:srgbClr>
                </a:solidFill>
              </a:rPr>
              <a:pPr algn="r" fontAlgn="base">
                <a:spcBef>
                  <a:spcPct val="0"/>
                </a:spcBef>
                <a:spcAft>
                  <a:spcPct val="0"/>
                </a:spcAft>
                <a:defRPr/>
              </a:pPr>
              <a:t>10</a:t>
            </a:fld>
            <a:endParaRPr lang="ru-RU" sz="1000">
              <a:solidFill>
                <a:srgbClr val="B13F9A">
                  <a:shade val="50000"/>
                </a:srgbClr>
              </a:solidFill>
            </a:endParaRPr>
          </a:p>
        </p:txBody>
      </p:sp>
      <p:sp>
        <p:nvSpPr>
          <p:cNvPr id="14" name="Rectangle 22"/>
          <p:cNvSpPr>
            <a:spLocks noChangeArrowheads="1"/>
          </p:cNvSpPr>
          <p:nvPr/>
        </p:nvSpPr>
        <p:spPr bwMode="auto">
          <a:xfrm>
            <a:off x="937189" y="2132856"/>
            <a:ext cx="7084793" cy="3456384"/>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ctr" fontAlgn="base">
              <a:spcBef>
                <a:spcPct val="0"/>
              </a:spcBef>
              <a:spcAft>
                <a:spcPct val="0"/>
              </a:spcAft>
              <a:defRPr/>
            </a:pPr>
            <a:r>
              <a:rPr lang="ru-RU" sz="1600" dirty="0" smtClean="0">
                <a:solidFill>
                  <a:prstClr val="black"/>
                </a:solidFill>
                <a:latin typeface="Arial" pitchFamily="34" charset="0"/>
                <a:cs typeface="Arial" pitchFamily="34" charset="0"/>
              </a:rPr>
              <a:t>По </a:t>
            </a:r>
            <a:r>
              <a:rPr lang="ru-RU" sz="1600" dirty="0">
                <a:solidFill>
                  <a:prstClr val="black"/>
                </a:solidFill>
                <a:latin typeface="Arial" pitchFamily="34" charset="0"/>
                <a:cs typeface="Arial" pitchFamily="34" charset="0"/>
              </a:rPr>
              <a:t>результатам аттестации педагогического работника </a:t>
            </a:r>
            <a:endParaRPr lang="ru-RU" sz="1600" dirty="0" smtClean="0">
              <a:solidFill>
                <a:prstClr val="black"/>
              </a:solidFill>
              <a:latin typeface="Arial" pitchFamily="34" charset="0"/>
              <a:cs typeface="Arial" pitchFamily="34" charset="0"/>
            </a:endParaRPr>
          </a:p>
          <a:p>
            <a:pPr algn="ctr" fontAlgn="base">
              <a:spcBef>
                <a:spcPct val="0"/>
              </a:spcBef>
              <a:spcAft>
                <a:spcPct val="0"/>
              </a:spcAft>
              <a:defRPr/>
            </a:pPr>
            <a:r>
              <a:rPr lang="ru-RU" sz="1600" dirty="0" smtClean="0">
                <a:solidFill>
                  <a:prstClr val="black"/>
                </a:solidFill>
                <a:latin typeface="Arial" pitchFamily="34" charset="0"/>
                <a:cs typeface="Arial" pitchFamily="34" charset="0"/>
              </a:rPr>
              <a:t>АК принимает одно из </a:t>
            </a:r>
            <a:r>
              <a:rPr lang="ru-RU" sz="1600" dirty="0">
                <a:solidFill>
                  <a:prstClr val="black"/>
                </a:solidFill>
                <a:latin typeface="Arial" pitchFamily="34" charset="0"/>
                <a:cs typeface="Arial" pitchFamily="34" charset="0"/>
              </a:rPr>
              <a:t>решений</a:t>
            </a:r>
            <a:r>
              <a:rPr lang="ru-RU" sz="1600" dirty="0" smtClean="0">
                <a:solidFill>
                  <a:prstClr val="black"/>
                </a:solidFill>
                <a:latin typeface="Arial" pitchFamily="34" charset="0"/>
                <a:cs typeface="Arial" pitchFamily="34" charset="0"/>
              </a:rPr>
              <a:t>:</a:t>
            </a:r>
          </a:p>
          <a:p>
            <a:pPr algn="ctr" fontAlgn="base">
              <a:spcBef>
                <a:spcPct val="0"/>
              </a:spcBef>
              <a:spcAft>
                <a:spcPct val="0"/>
              </a:spcAft>
              <a:defRPr/>
            </a:pPr>
            <a:endParaRPr lang="ru-RU" sz="1600" dirty="0">
              <a:solidFill>
                <a:prstClr val="black"/>
              </a:solidFill>
              <a:latin typeface="Arial" pitchFamily="34" charset="0"/>
              <a:cs typeface="Arial" pitchFamily="34" charset="0"/>
            </a:endParaRPr>
          </a:p>
          <a:p>
            <a:pPr marL="171450" indent="-171450" algn="ctr" fontAlgn="base">
              <a:spcBef>
                <a:spcPct val="0"/>
              </a:spcBef>
              <a:spcAft>
                <a:spcPct val="0"/>
              </a:spcAft>
              <a:buFont typeface="Wingdings" pitchFamily="2" charset="2"/>
              <a:buChar char="ü"/>
              <a:defRPr/>
            </a:pPr>
            <a:r>
              <a:rPr lang="ru-RU" sz="1600" dirty="0">
                <a:solidFill>
                  <a:prstClr val="black"/>
                </a:solidFill>
                <a:latin typeface="Arial" pitchFamily="34" charset="0"/>
                <a:cs typeface="Arial" pitchFamily="34" charset="0"/>
              </a:rPr>
              <a:t>соответствует занимаемой должности</a:t>
            </a:r>
            <a:r>
              <a:rPr lang="ru-RU" sz="1600" dirty="0" smtClean="0">
                <a:solidFill>
                  <a:prstClr val="black"/>
                </a:solidFill>
                <a:latin typeface="Arial" pitchFamily="34" charset="0"/>
                <a:cs typeface="Arial" pitchFamily="34" charset="0"/>
              </a:rPr>
              <a:t>;</a:t>
            </a:r>
          </a:p>
          <a:p>
            <a:pPr marL="171450" indent="-171450" algn="ctr" fontAlgn="base">
              <a:spcBef>
                <a:spcPct val="0"/>
              </a:spcBef>
              <a:spcAft>
                <a:spcPct val="0"/>
              </a:spcAft>
              <a:buFont typeface="Wingdings" pitchFamily="2" charset="2"/>
              <a:buChar char="ü"/>
              <a:defRPr/>
            </a:pPr>
            <a:endParaRPr lang="ru-RU" sz="1600" dirty="0">
              <a:solidFill>
                <a:prstClr val="black"/>
              </a:solidFill>
              <a:latin typeface="Arial" pitchFamily="34" charset="0"/>
              <a:cs typeface="Arial" pitchFamily="34" charset="0"/>
            </a:endParaRPr>
          </a:p>
          <a:p>
            <a:pPr marL="171450" indent="-171450" algn="ctr" fontAlgn="base">
              <a:spcBef>
                <a:spcPct val="0"/>
              </a:spcBef>
              <a:spcAft>
                <a:spcPct val="0"/>
              </a:spcAft>
              <a:buFont typeface="Wingdings" pitchFamily="2" charset="2"/>
              <a:buChar char="ü"/>
              <a:defRPr/>
            </a:pPr>
            <a:r>
              <a:rPr lang="ru-RU" sz="1600" dirty="0">
                <a:solidFill>
                  <a:prstClr val="black"/>
                </a:solidFill>
                <a:latin typeface="Arial" pitchFamily="34" charset="0"/>
                <a:cs typeface="Arial" pitchFamily="34" charset="0"/>
              </a:rPr>
              <a:t>соответствует занимаемой должности при условии прохождения дополнительного профобразования по профилю педагогической деятельности</a:t>
            </a:r>
            <a:r>
              <a:rPr lang="ru-RU" sz="1600" dirty="0" smtClean="0">
                <a:solidFill>
                  <a:prstClr val="black"/>
                </a:solidFill>
                <a:latin typeface="Arial" pitchFamily="34" charset="0"/>
                <a:cs typeface="Arial" pitchFamily="34" charset="0"/>
              </a:rPr>
              <a:t>;</a:t>
            </a:r>
          </a:p>
          <a:p>
            <a:pPr marL="171450" indent="-171450" algn="ctr" fontAlgn="base">
              <a:spcBef>
                <a:spcPct val="0"/>
              </a:spcBef>
              <a:spcAft>
                <a:spcPct val="0"/>
              </a:spcAft>
              <a:buFont typeface="Wingdings" pitchFamily="2" charset="2"/>
              <a:buChar char="ü"/>
              <a:defRPr/>
            </a:pPr>
            <a:endParaRPr lang="ru-RU" sz="1600" dirty="0">
              <a:solidFill>
                <a:prstClr val="black"/>
              </a:solidFill>
              <a:latin typeface="Arial" pitchFamily="34" charset="0"/>
              <a:cs typeface="Arial" pitchFamily="34" charset="0"/>
            </a:endParaRPr>
          </a:p>
          <a:p>
            <a:pPr algn="ctr" fontAlgn="base">
              <a:spcBef>
                <a:spcPct val="0"/>
              </a:spcBef>
              <a:spcAft>
                <a:spcPct val="0"/>
              </a:spcAft>
              <a:buFont typeface="Wingdings" pitchFamily="2" charset="2"/>
              <a:buChar char="ü"/>
              <a:defRPr/>
            </a:pPr>
            <a:r>
              <a:rPr lang="ru-RU" sz="1600" dirty="0" smtClean="0">
                <a:solidFill>
                  <a:prstClr val="black"/>
                </a:solidFill>
                <a:latin typeface="Arial" pitchFamily="34" charset="0"/>
                <a:cs typeface="Arial" pitchFamily="34" charset="0"/>
              </a:rPr>
              <a:t>не </a:t>
            </a:r>
            <a:r>
              <a:rPr lang="ru-RU" sz="1600" dirty="0">
                <a:solidFill>
                  <a:prstClr val="black"/>
                </a:solidFill>
                <a:latin typeface="Arial" pitchFamily="34" charset="0"/>
                <a:cs typeface="Arial" pitchFamily="34" charset="0"/>
              </a:rPr>
              <a:t>соответствует занимаемой должности</a:t>
            </a:r>
            <a:endParaRPr lang="ru-RU" sz="1200" dirty="0">
              <a:solidFill>
                <a:prstClr val="black"/>
              </a:solidFill>
              <a:latin typeface="Arial" pitchFamily="34" charset="0"/>
              <a:cs typeface="Arial" pitchFamily="34" charset="0"/>
            </a:endParaRPr>
          </a:p>
          <a:p>
            <a:pPr algn="ctr" fontAlgn="base">
              <a:spcBef>
                <a:spcPct val="0"/>
              </a:spcBef>
              <a:spcAft>
                <a:spcPct val="0"/>
              </a:spcAft>
              <a:defRPr/>
            </a:pPr>
            <a:endParaRPr lang="ru-RU" sz="1200" dirty="0">
              <a:solidFill>
                <a:prstClr val="black"/>
              </a:solidFill>
              <a:latin typeface="Arial" pitchFamily="34" charset="0"/>
              <a:cs typeface="Arial" pitchFamily="34" charset="0"/>
            </a:endParaRPr>
          </a:p>
        </p:txBody>
      </p:sp>
      <p:sp>
        <p:nvSpPr>
          <p:cNvPr id="9222" name="Прямоугольник 16"/>
          <p:cNvSpPr>
            <a:spLocks noChangeArrowheads="1"/>
          </p:cNvSpPr>
          <p:nvPr/>
        </p:nvSpPr>
        <p:spPr bwMode="auto">
          <a:xfrm>
            <a:off x="0" y="0"/>
            <a:ext cx="91440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b="1" dirty="0" smtClean="0">
                <a:solidFill>
                  <a:srgbClr val="6A2300"/>
                </a:solidFill>
                <a:latin typeface="Arial" charset="0"/>
              </a:rPr>
              <a:t>III</a:t>
            </a:r>
            <a:r>
              <a:rPr lang="ru-RU" b="1" dirty="0" smtClean="0">
                <a:solidFill>
                  <a:srgbClr val="6A2300"/>
                </a:solidFill>
                <a:latin typeface="Arial" charset="0"/>
              </a:rPr>
              <a:t> </a:t>
            </a:r>
            <a:r>
              <a:rPr lang="ru-RU" b="1" dirty="0">
                <a:solidFill>
                  <a:srgbClr val="6A2300"/>
                </a:solidFill>
                <a:latin typeface="Arial" charset="0"/>
              </a:rPr>
              <a:t>этап проведения аттестации педагогических работников на СЗД  : </a:t>
            </a:r>
            <a:r>
              <a:rPr lang="ru-RU" b="1" dirty="0" smtClean="0">
                <a:solidFill>
                  <a:srgbClr val="6A2300"/>
                </a:solidFill>
                <a:latin typeface="Arial" charset="0"/>
              </a:rPr>
              <a:t>«Принятие решений АК»</a:t>
            </a:r>
            <a:endParaRPr lang="ru-RU" b="1" dirty="0">
              <a:solidFill>
                <a:srgbClr val="6A2300"/>
              </a:solidFill>
              <a:latin typeface="Arial" charset="0"/>
            </a:endParaRPr>
          </a:p>
        </p:txBody>
      </p:sp>
      <p:sp>
        <p:nvSpPr>
          <p:cNvPr id="6" name="Rectangle 22"/>
          <p:cNvSpPr>
            <a:spLocks noChangeArrowheads="1"/>
          </p:cNvSpPr>
          <p:nvPr/>
        </p:nvSpPr>
        <p:spPr bwMode="auto">
          <a:xfrm>
            <a:off x="937189" y="980728"/>
            <a:ext cx="7084793" cy="711696"/>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ctr" fontAlgn="base">
              <a:spcBef>
                <a:spcPct val="0"/>
              </a:spcBef>
              <a:spcAft>
                <a:spcPct val="0"/>
              </a:spcAft>
              <a:defRPr/>
            </a:pPr>
            <a:r>
              <a:rPr lang="ru-RU" sz="1600" dirty="0">
                <a:solidFill>
                  <a:prstClr val="black"/>
                </a:solidFill>
                <a:latin typeface="Arial" pitchFamily="34" charset="0"/>
                <a:cs typeface="Arial" pitchFamily="34" charset="0"/>
              </a:rPr>
              <a:t>Аттестация проводится на заседании аттестационной комиссии организации с участием педагогического работника.</a:t>
            </a:r>
          </a:p>
        </p:txBody>
      </p:sp>
    </p:spTree>
    <p:extLst>
      <p:ext uri="{BB962C8B-B14F-4D97-AF65-F5344CB8AC3E}">
        <p14:creationId xmlns="" xmlns:p14="http://schemas.microsoft.com/office/powerpoint/2010/main" val="1251758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166BE8BD-E5BB-4E5D-8DCE-BF4912676D00}" type="slidenum">
              <a:rPr lang="ru-RU" sz="1000">
                <a:solidFill>
                  <a:srgbClr val="B13F9A">
                    <a:shade val="50000"/>
                  </a:srgbClr>
                </a:solidFill>
              </a:rPr>
              <a:pPr algn="r" fontAlgn="base">
                <a:spcBef>
                  <a:spcPct val="0"/>
                </a:spcBef>
                <a:spcAft>
                  <a:spcPct val="0"/>
                </a:spcAft>
                <a:defRPr/>
              </a:pPr>
              <a:t>11</a:t>
            </a:fld>
            <a:endParaRPr lang="ru-RU" sz="1000">
              <a:solidFill>
                <a:srgbClr val="B13F9A">
                  <a:shade val="50000"/>
                </a:srgbClr>
              </a:solidFill>
            </a:endParaRPr>
          </a:p>
        </p:txBody>
      </p:sp>
      <p:sp>
        <p:nvSpPr>
          <p:cNvPr id="14" name="Rectangle 22"/>
          <p:cNvSpPr>
            <a:spLocks noChangeArrowheads="1"/>
          </p:cNvSpPr>
          <p:nvPr/>
        </p:nvSpPr>
        <p:spPr bwMode="auto">
          <a:xfrm>
            <a:off x="395536" y="908720"/>
            <a:ext cx="8352928" cy="3528392"/>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just" fontAlgn="base">
              <a:lnSpc>
                <a:spcPct val="150000"/>
              </a:lnSpc>
              <a:spcBef>
                <a:spcPct val="0"/>
              </a:spcBef>
              <a:spcAft>
                <a:spcPct val="0"/>
              </a:spcAft>
              <a:defRPr/>
            </a:pPr>
            <a:r>
              <a:rPr lang="ru-RU" sz="1400" dirty="0" smtClean="0">
                <a:solidFill>
                  <a:schemeClr val="tx1"/>
                </a:solidFill>
                <a:latin typeface="Arial" pitchFamily="34" charset="0"/>
                <a:cs typeface="Arial" pitchFamily="34" charset="0"/>
              </a:rPr>
              <a:t>Не могут быть уволены за несоответствие </a:t>
            </a:r>
            <a:r>
              <a:rPr lang="ru-RU" sz="1400" dirty="0">
                <a:solidFill>
                  <a:schemeClr val="tx1"/>
                </a:solidFill>
                <a:latin typeface="Arial" pitchFamily="34" charset="0"/>
                <a:cs typeface="Arial" pitchFamily="34" charset="0"/>
              </a:rPr>
              <a:t>занимаемой </a:t>
            </a:r>
            <a:r>
              <a:rPr lang="ru-RU" sz="1400" dirty="0" smtClean="0">
                <a:solidFill>
                  <a:schemeClr val="tx1"/>
                </a:solidFill>
                <a:latin typeface="Arial" pitchFamily="34" charset="0"/>
                <a:cs typeface="Arial" pitchFamily="34" charset="0"/>
              </a:rPr>
              <a:t>должности (ч</a:t>
            </a:r>
            <a:r>
              <a:rPr lang="ru-RU" sz="1400" dirty="0">
                <a:solidFill>
                  <a:schemeClr val="tx1"/>
                </a:solidFill>
                <a:latin typeface="Arial" pitchFamily="34" charset="0"/>
                <a:cs typeface="Arial" pitchFamily="34" charset="0"/>
              </a:rPr>
              <a:t>. 4 ст. 261 ТК </a:t>
            </a:r>
            <a:r>
              <a:rPr lang="ru-RU" sz="1400" dirty="0" smtClean="0">
                <a:solidFill>
                  <a:schemeClr val="tx1"/>
                </a:solidFill>
                <a:latin typeface="Arial" pitchFamily="34" charset="0"/>
                <a:cs typeface="Arial" pitchFamily="34" charset="0"/>
              </a:rPr>
              <a:t>РФ): </a:t>
            </a:r>
          </a:p>
          <a:p>
            <a:pPr marL="285750" indent="-285750" algn="just" fontAlgn="base">
              <a:lnSpc>
                <a:spcPct val="150000"/>
              </a:lnSpc>
              <a:spcBef>
                <a:spcPct val="0"/>
              </a:spcBef>
              <a:spcAft>
                <a:spcPct val="0"/>
              </a:spcAft>
              <a:buFont typeface="Wingdings" pitchFamily="2" charset="2"/>
              <a:buChar char="ü"/>
              <a:defRPr/>
            </a:pPr>
            <a:r>
              <a:rPr lang="ru-RU" sz="1400" dirty="0" smtClean="0">
                <a:solidFill>
                  <a:schemeClr val="tx1"/>
                </a:solidFill>
                <a:latin typeface="Arial" pitchFamily="34" charset="0"/>
                <a:cs typeface="Arial" pitchFamily="34" charset="0"/>
              </a:rPr>
              <a:t>беременные женщины;</a:t>
            </a:r>
          </a:p>
          <a:p>
            <a:pPr marL="285750" indent="-285750" algn="just" fontAlgn="base">
              <a:lnSpc>
                <a:spcPct val="150000"/>
              </a:lnSpc>
              <a:spcBef>
                <a:spcPct val="0"/>
              </a:spcBef>
              <a:spcAft>
                <a:spcPct val="0"/>
              </a:spcAft>
              <a:buFont typeface="Wingdings" pitchFamily="2" charset="2"/>
              <a:buChar char="ü"/>
              <a:defRPr/>
            </a:pPr>
            <a:r>
              <a:rPr lang="ru-RU" sz="1400" dirty="0" smtClean="0">
                <a:solidFill>
                  <a:schemeClr val="tx1"/>
                </a:solidFill>
                <a:latin typeface="Arial" pitchFamily="34" charset="0"/>
                <a:cs typeface="Arial" pitchFamily="34" charset="0"/>
              </a:rPr>
              <a:t>женщины, имеющие детей в возрасте до трех лет;</a:t>
            </a:r>
          </a:p>
          <a:p>
            <a:pPr marL="285750" indent="-285750" algn="just" fontAlgn="base">
              <a:lnSpc>
                <a:spcPct val="150000"/>
              </a:lnSpc>
              <a:spcBef>
                <a:spcPct val="0"/>
              </a:spcBef>
              <a:spcAft>
                <a:spcPct val="0"/>
              </a:spcAft>
              <a:buFont typeface="Wingdings" pitchFamily="2" charset="2"/>
              <a:buChar char="ü"/>
              <a:defRPr/>
            </a:pPr>
            <a:r>
              <a:rPr lang="ru-RU" sz="1400" dirty="0" smtClean="0">
                <a:solidFill>
                  <a:schemeClr val="tx1"/>
                </a:solidFill>
                <a:latin typeface="Arial" pitchFamily="34" charset="0"/>
                <a:cs typeface="Arial" pitchFamily="34" charset="0"/>
              </a:rPr>
              <a:t>одинокие матери, воспитывающие ребенка в возрасте до 18 лет или ребенка в возрасте до 14 лет, а также иные лица, воспитывающие ребенка-инвалида в возрасте до 18 лет или ребенка в возрасте до 14 лет без матери;</a:t>
            </a:r>
          </a:p>
          <a:p>
            <a:pPr marL="285750" lvl="0" indent="-285750" algn="just" fontAlgn="base">
              <a:lnSpc>
                <a:spcPct val="150000"/>
              </a:lnSpc>
              <a:spcBef>
                <a:spcPct val="0"/>
              </a:spcBef>
              <a:spcAft>
                <a:spcPct val="0"/>
              </a:spcAft>
              <a:buFont typeface="Wingdings" pitchFamily="2" charset="2"/>
              <a:buChar char="ü"/>
              <a:defRPr/>
            </a:pPr>
            <a:r>
              <a:rPr lang="ru-RU" sz="1400" dirty="0">
                <a:solidFill>
                  <a:schemeClr val="tx1"/>
                </a:solidFill>
                <a:latin typeface="Arial" pitchFamily="34" charset="0"/>
                <a:cs typeface="Arial" pitchFamily="34" charset="0"/>
              </a:rPr>
              <a:t>родители (иные законные представители ребенка), являющиеся един­ственными кормильцами ребенка-инвалида в возрасте до 18 лет либо единственными кормильцами ребенка в возрасте до трех лет в семье, воспитывающей трех и более малолетних детей, если другой родитель (иной законный представитель ребенка) не состоит в трудовых </a:t>
            </a:r>
            <a:r>
              <a:rPr lang="ru-RU" sz="1400" dirty="0" smtClean="0">
                <a:solidFill>
                  <a:schemeClr val="tx1"/>
                </a:solidFill>
                <a:latin typeface="Arial" pitchFamily="34" charset="0"/>
                <a:cs typeface="Arial" pitchFamily="34" charset="0"/>
              </a:rPr>
              <a:t>отноше­ниях .</a:t>
            </a:r>
          </a:p>
        </p:txBody>
      </p:sp>
      <p:sp>
        <p:nvSpPr>
          <p:cNvPr id="9222" name="Прямоугольник 16"/>
          <p:cNvSpPr>
            <a:spLocks noChangeArrowheads="1"/>
          </p:cNvSpPr>
          <p:nvPr/>
        </p:nvSpPr>
        <p:spPr bwMode="auto">
          <a:xfrm>
            <a:off x="0" y="0"/>
            <a:ext cx="914400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indent="450850" algn="ctr" fontAlgn="base">
              <a:spcBef>
                <a:spcPct val="0"/>
              </a:spcBef>
              <a:spcAft>
                <a:spcPct val="0"/>
              </a:spcAft>
              <a:defRPr/>
            </a:pPr>
            <a:r>
              <a:rPr lang="ru-RU" b="1" dirty="0" smtClean="0">
                <a:solidFill>
                  <a:srgbClr val="6A2300"/>
                </a:solidFill>
                <a:latin typeface="Arial" charset="0"/>
              </a:rPr>
              <a:t>Ограничения </a:t>
            </a:r>
            <a:r>
              <a:rPr lang="ru-RU" b="1" dirty="0">
                <a:solidFill>
                  <a:srgbClr val="6A2300"/>
                </a:solidFill>
                <a:latin typeface="Arial" charset="0"/>
              </a:rPr>
              <a:t>на увольнение </a:t>
            </a:r>
            <a:endParaRPr lang="ru-RU" b="1" dirty="0" smtClean="0">
              <a:solidFill>
                <a:srgbClr val="6A2300"/>
              </a:solidFill>
              <a:latin typeface="Arial" charset="0"/>
            </a:endParaRPr>
          </a:p>
          <a:p>
            <a:pPr indent="450850" algn="ctr" fontAlgn="base">
              <a:spcBef>
                <a:spcPct val="0"/>
              </a:spcBef>
              <a:spcAft>
                <a:spcPct val="0"/>
              </a:spcAft>
              <a:defRPr/>
            </a:pPr>
            <a:r>
              <a:rPr lang="ru-RU" b="1" dirty="0" smtClean="0">
                <a:solidFill>
                  <a:srgbClr val="6A2300"/>
                </a:solidFill>
                <a:latin typeface="Arial" charset="0"/>
              </a:rPr>
              <a:t>за </a:t>
            </a:r>
            <a:r>
              <a:rPr lang="ru-RU" b="1" dirty="0">
                <a:solidFill>
                  <a:srgbClr val="6A2300"/>
                </a:solidFill>
                <a:latin typeface="Arial" charset="0"/>
              </a:rPr>
              <a:t>несоответствие занимаемой должности</a:t>
            </a:r>
          </a:p>
        </p:txBody>
      </p:sp>
    </p:spTree>
    <p:extLst>
      <p:ext uri="{BB962C8B-B14F-4D97-AF65-F5344CB8AC3E}">
        <p14:creationId xmlns="" xmlns:p14="http://schemas.microsoft.com/office/powerpoint/2010/main" val="54633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A1FB812C-684E-4480-80A6-91612DDA27D5}" type="slidenum">
              <a:rPr lang="ru-RU" sz="1000">
                <a:solidFill>
                  <a:srgbClr val="B13F9A">
                    <a:shade val="50000"/>
                  </a:srgbClr>
                </a:solidFill>
              </a:rPr>
              <a:pPr algn="r" fontAlgn="base">
                <a:spcBef>
                  <a:spcPct val="0"/>
                </a:spcBef>
                <a:spcAft>
                  <a:spcPct val="0"/>
                </a:spcAft>
                <a:defRPr/>
              </a:pPr>
              <a:t>12</a:t>
            </a:fld>
            <a:endParaRPr lang="ru-RU" sz="1000">
              <a:solidFill>
                <a:srgbClr val="B13F9A">
                  <a:shade val="50000"/>
                </a:srgbClr>
              </a:solidFill>
            </a:endParaRPr>
          </a:p>
        </p:txBody>
      </p:sp>
      <p:sp>
        <p:nvSpPr>
          <p:cNvPr id="9221" name="Прямоугольник 16"/>
          <p:cNvSpPr>
            <a:spLocks noChangeArrowheads="1"/>
          </p:cNvSpPr>
          <p:nvPr/>
        </p:nvSpPr>
        <p:spPr bwMode="auto">
          <a:xfrm>
            <a:off x="-4128" y="188640"/>
            <a:ext cx="91440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ru-RU" b="1" dirty="0" smtClean="0">
                <a:solidFill>
                  <a:srgbClr val="6A2300"/>
                </a:solidFill>
                <a:latin typeface="Arial" charset="0"/>
              </a:rPr>
              <a:t>Дополнительные полномочия аттестационных комиссий организаций</a:t>
            </a:r>
          </a:p>
        </p:txBody>
      </p:sp>
      <p:sp>
        <p:nvSpPr>
          <p:cNvPr id="7" name="Rectangle 22"/>
          <p:cNvSpPr>
            <a:spLocks noChangeArrowheads="1"/>
          </p:cNvSpPr>
          <p:nvPr/>
        </p:nvSpPr>
        <p:spPr bwMode="auto">
          <a:xfrm>
            <a:off x="473075" y="980728"/>
            <a:ext cx="8061325" cy="2520280"/>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just" fontAlgn="base">
              <a:spcBef>
                <a:spcPct val="0"/>
              </a:spcBef>
              <a:spcAft>
                <a:spcPct val="0"/>
              </a:spcAft>
              <a:defRPr/>
            </a:pPr>
            <a:endParaRPr lang="ru-RU" sz="1500" dirty="0">
              <a:solidFill>
                <a:srgbClr val="F4E7ED">
                  <a:lumMod val="10000"/>
                </a:srgbClr>
              </a:solidFill>
              <a:latin typeface="Arial" pitchFamily="34" charset="0"/>
              <a:cs typeface="Arial" pitchFamily="34" charset="0"/>
            </a:endParaRPr>
          </a:p>
          <a:p>
            <a:pPr algn="just" fontAlgn="base">
              <a:spcBef>
                <a:spcPct val="0"/>
              </a:spcBef>
              <a:spcAft>
                <a:spcPct val="0"/>
              </a:spcAft>
              <a:defRPr/>
            </a:pPr>
            <a:r>
              <a:rPr lang="ru-RU" dirty="0">
                <a:solidFill>
                  <a:srgbClr val="F4E7ED">
                    <a:lumMod val="10000"/>
                  </a:srgbClr>
                </a:solidFill>
                <a:latin typeface="Arial" pitchFamily="34" charset="0"/>
                <a:cs typeface="Arial" pitchFamily="34" charset="0"/>
              </a:rPr>
              <a:t>Аттестационные комиссии организаций дают </a:t>
            </a:r>
            <a:r>
              <a:rPr lang="ru-RU" b="1" dirty="0">
                <a:solidFill>
                  <a:srgbClr val="F4E7ED">
                    <a:lumMod val="10000"/>
                  </a:srgbClr>
                </a:solidFill>
                <a:latin typeface="Arial" pitchFamily="34" charset="0"/>
                <a:cs typeface="Arial" pitchFamily="34" charset="0"/>
              </a:rPr>
              <a:t>рекомендации работодателю о возможности назначения на соответствующие должности </a:t>
            </a:r>
            <a:r>
              <a:rPr lang="ru-RU" dirty="0">
                <a:solidFill>
                  <a:srgbClr val="F4E7ED">
                    <a:lumMod val="10000"/>
                  </a:srgbClr>
                </a:solidFill>
                <a:latin typeface="Arial" pitchFamily="34" charset="0"/>
                <a:cs typeface="Arial" pitchFamily="34" charset="0"/>
              </a:rPr>
              <a:t>педагогических работников </a:t>
            </a:r>
            <a:r>
              <a:rPr lang="ru-RU" b="1" dirty="0">
                <a:solidFill>
                  <a:srgbClr val="F4E7ED">
                    <a:lumMod val="10000"/>
                  </a:srgbClr>
                </a:solidFill>
                <a:latin typeface="Arial" pitchFamily="34" charset="0"/>
                <a:cs typeface="Arial" pitchFamily="34" charset="0"/>
              </a:rPr>
              <a:t>лиц, не имеющих специальной подготовки или стажа работы</a:t>
            </a:r>
            <a:r>
              <a:rPr lang="ru-RU" dirty="0">
                <a:solidFill>
                  <a:srgbClr val="F4E7ED">
                    <a:lumMod val="10000"/>
                  </a:srgbClr>
                </a:solidFill>
                <a:latin typeface="Arial" pitchFamily="34" charset="0"/>
                <a:cs typeface="Arial" pitchFamily="34" charset="0"/>
              </a:rPr>
              <a:t>, установленных Единым квалификационным справочником, но обладающих достаточным практическим опытом и компетентностью, выполняющих качественно и в полном объеме возложенные на них должностные обязанности  (п.23 Порядка)</a:t>
            </a:r>
          </a:p>
          <a:p>
            <a:pPr fontAlgn="base">
              <a:spcBef>
                <a:spcPct val="0"/>
              </a:spcBef>
              <a:spcAft>
                <a:spcPct val="0"/>
              </a:spcAft>
              <a:defRPr/>
            </a:pPr>
            <a:endParaRPr lang="ru-RU" sz="1600" dirty="0">
              <a:solidFill>
                <a:srgbClr val="F4E7ED">
                  <a:lumMod val="10000"/>
                </a:srgbClr>
              </a:solidFill>
            </a:endParaRPr>
          </a:p>
        </p:txBody>
      </p:sp>
      <p:sp>
        <p:nvSpPr>
          <p:cNvPr id="5" name="Rectangle 22"/>
          <p:cNvSpPr>
            <a:spLocks noChangeArrowheads="1"/>
          </p:cNvSpPr>
          <p:nvPr/>
        </p:nvSpPr>
        <p:spPr bwMode="auto">
          <a:xfrm>
            <a:off x="483037" y="3920090"/>
            <a:ext cx="8061325" cy="1085850"/>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just"/>
            <a:r>
              <a:rPr lang="ru-RU" dirty="0">
                <a:solidFill>
                  <a:srgbClr val="F4E7ED">
                    <a:lumMod val="10000"/>
                  </a:srgbClr>
                </a:solidFill>
                <a:latin typeface="Arial" pitchFamily="34" charset="0"/>
                <a:cs typeface="Arial" pitchFamily="34" charset="0"/>
              </a:rPr>
              <a:t>Аттестационные комиссии организаций </a:t>
            </a:r>
            <a:r>
              <a:rPr lang="ru-RU" b="1" dirty="0">
                <a:solidFill>
                  <a:srgbClr val="F4E7ED">
                    <a:lumMod val="10000"/>
                  </a:srgbClr>
                </a:solidFill>
                <a:latin typeface="Arial" pitchFamily="34" charset="0"/>
                <a:cs typeface="Arial" pitchFamily="34" charset="0"/>
              </a:rPr>
              <a:t>могут включать предложения </a:t>
            </a:r>
            <a:r>
              <a:rPr lang="ru-RU" dirty="0">
                <a:solidFill>
                  <a:srgbClr val="F4E7ED">
                    <a:lumMod val="10000"/>
                  </a:srgbClr>
                </a:solidFill>
                <a:latin typeface="Arial" pitchFamily="34" charset="0"/>
                <a:cs typeface="Arial" pitchFamily="34" charset="0"/>
              </a:rPr>
              <a:t>об установлении при заключении трудового договора  </a:t>
            </a:r>
            <a:r>
              <a:rPr lang="ru-RU" b="1" dirty="0">
                <a:solidFill>
                  <a:srgbClr val="F4E7ED">
                    <a:lumMod val="10000"/>
                  </a:srgbClr>
                </a:solidFill>
                <a:latin typeface="Arial" pitchFamily="34" charset="0"/>
                <a:cs typeface="Arial" pitchFamily="34" charset="0"/>
              </a:rPr>
              <a:t>испытательного срока </a:t>
            </a:r>
            <a:r>
              <a:rPr lang="ru-RU" dirty="0">
                <a:solidFill>
                  <a:srgbClr val="F4E7ED">
                    <a:lumMod val="10000"/>
                  </a:srgbClr>
                </a:solidFill>
                <a:latin typeface="Arial" pitchFamily="34" charset="0"/>
                <a:cs typeface="Arial" pitchFamily="34" charset="0"/>
              </a:rPr>
              <a:t>в порядке и на условиях, установленных статьей 70 ТК РФ.</a:t>
            </a:r>
          </a:p>
        </p:txBody>
      </p:sp>
    </p:spTree>
    <p:extLst>
      <p:ext uri="{BB962C8B-B14F-4D97-AF65-F5344CB8AC3E}">
        <p14:creationId xmlns="" xmlns:p14="http://schemas.microsoft.com/office/powerpoint/2010/main" val="10506099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92D7FCD2-2BCD-4488-B0E9-1F7AC5545E55}" type="slidenum">
              <a:rPr lang="ru-RU" sz="1000">
                <a:solidFill>
                  <a:srgbClr val="B13F9A">
                    <a:shade val="50000"/>
                  </a:srgbClr>
                </a:solidFill>
              </a:rPr>
              <a:pPr algn="r" fontAlgn="base">
                <a:spcBef>
                  <a:spcPct val="0"/>
                </a:spcBef>
                <a:spcAft>
                  <a:spcPct val="0"/>
                </a:spcAft>
                <a:defRPr/>
              </a:pPr>
              <a:t>13</a:t>
            </a:fld>
            <a:endParaRPr lang="ru-RU" sz="1000">
              <a:solidFill>
                <a:srgbClr val="B13F9A">
                  <a:shade val="50000"/>
                </a:srgbClr>
              </a:solidFill>
            </a:endParaRPr>
          </a:p>
        </p:txBody>
      </p:sp>
      <p:sp>
        <p:nvSpPr>
          <p:cNvPr id="12" name="Rectangle 22"/>
          <p:cNvSpPr>
            <a:spLocks noChangeArrowheads="1"/>
          </p:cNvSpPr>
          <p:nvPr/>
        </p:nvSpPr>
        <p:spPr bwMode="auto">
          <a:xfrm>
            <a:off x="323850" y="2420888"/>
            <a:ext cx="8496300" cy="1656184"/>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fontAlgn="base">
              <a:spcBef>
                <a:spcPct val="0"/>
              </a:spcBef>
              <a:spcAft>
                <a:spcPct val="0"/>
              </a:spcAft>
              <a:defRPr/>
            </a:pPr>
            <a:r>
              <a:rPr lang="ru-RU" sz="1600" dirty="0">
                <a:solidFill>
                  <a:prstClr val="black"/>
                </a:solidFill>
                <a:latin typeface="Arial" pitchFamily="34" charset="0"/>
                <a:cs typeface="Arial" pitchFamily="34" charset="0"/>
              </a:rPr>
              <a:t>Аттестация в целях установления квалификационной категории:</a:t>
            </a:r>
          </a:p>
          <a:p>
            <a:pPr fontAlgn="base">
              <a:spcBef>
                <a:spcPct val="0"/>
              </a:spcBef>
              <a:spcAft>
                <a:spcPct val="0"/>
              </a:spcAft>
              <a:defRPr/>
            </a:pPr>
            <a:r>
              <a:rPr lang="ru-RU" sz="1600" dirty="0">
                <a:solidFill>
                  <a:prstClr val="black"/>
                </a:solidFill>
                <a:latin typeface="Arial" pitchFamily="34" charset="0"/>
                <a:cs typeface="Arial" pitchFamily="34" charset="0"/>
              </a:rPr>
              <a:t>     - предусматривает установление первой или высшей КК (п. 24 Порядка);</a:t>
            </a:r>
          </a:p>
          <a:p>
            <a:pPr fontAlgn="base">
              <a:spcBef>
                <a:spcPct val="0"/>
              </a:spcBef>
              <a:spcAft>
                <a:spcPct val="0"/>
              </a:spcAft>
              <a:defRPr/>
            </a:pPr>
            <a:r>
              <a:rPr lang="ru-RU" sz="1600" dirty="0">
                <a:solidFill>
                  <a:prstClr val="black"/>
                </a:solidFill>
                <a:latin typeface="Arial" pitchFamily="34" charset="0"/>
                <a:cs typeface="Arial" pitchFamily="34" charset="0"/>
              </a:rPr>
              <a:t>     - проводится по желанию педагогических работников; </a:t>
            </a:r>
          </a:p>
          <a:p>
            <a:pPr fontAlgn="base">
              <a:spcBef>
                <a:spcPct val="0"/>
              </a:spcBef>
              <a:spcAft>
                <a:spcPct val="0"/>
              </a:spcAft>
              <a:defRPr/>
            </a:pPr>
            <a:r>
              <a:rPr lang="ru-RU" sz="1600" dirty="0">
                <a:solidFill>
                  <a:prstClr val="black"/>
                </a:solidFill>
                <a:latin typeface="Arial" pitchFamily="34" charset="0"/>
                <a:cs typeface="Arial" pitchFamily="34" charset="0"/>
              </a:rPr>
              <a:t>     - срок действия </a:t>
            </a:r>
            <a:r>
              <a:rPr lang="ru-RU" sz="1600" dirty="0" smtClean="0">
                <a:solidFill>
                  <a:prstClr val="black"/>
                </a:solidFill>
                <a:latin typeface="Arial" pitchFamily="34" charset="0"/>
                <a:cs typeface="Arial" pitchFamily="34" charset="0"/>
              </a:rPr>
              <a:t> -  </a:t>
            </a:r>
            <a:r>
              <a:rPr lang="ru-RU" sz="1600" dirty="0">
                <a:solidFill>
                  <a:prstClr val="black"/>
                </a:solidFill>
                <a:latin typeface="Arial" pitchFamily="34" charset="0"/>
                <a:cs typeface="Arial" pitchFamily="34" charset="0"/>
              </a:rPr>
              <a:t>5 лет;</a:t>
            </a:r>
          </a:p>
          <a:p>
            <a:pPr fontAlgn="base">
              <a:spcBef>
                <a:spcPct val="0"/>
              </a:spcBef>
              <a:spcAft>
                <a:spcPct val="0"/>
              </a:spcAft>
              <a:defRPr/>
            </a:pPr>
            <a:r>
              <a:rPr lang="ru-RU" sz="1600" dirty="0">
                <a:solidFill>
                  <a:prstClr val="black"/>
                </a:solidFill>
                <a:latin typeface="Arial" pitchFamily="34" charset="0"/>
                <a:cs typeface="Arial" pitchFamily="34" charset="0"/>
              </a:rPr>
              <a:t>     - срок действия квалификационной категории </a:t>
            </a:r>
            <a:r>
              <a:rPr lang="ru-RU" sz="1600" b="1" u="sng" dirty="0">
                <a:solidFill>
                  <a:prstClr val="black"/>
                </a:solidFill>
                <a:latin typeface="Arial" pitchFamily="34" charset="0"/>
                <a:cs typeface="Arial" pitchFamily="34" charset="0"/>
              </a:rPr>
              <a:t>продлению не </a:t>
            </a:r>
            <a:r>
              <a:rPr lang="ru-RU" sz="1600" b="1" u="sng" dirty="0" smtClean="0">
                <a:solidFill>
                  <a:prstClr val="black"/>
                </a:solidFill>
                <a:latin typeface="Arial" pitchFamily="34" charset="0"/>
                <a:cs typeface="Arial" pitchFamily="34" charset="0"/>
              </a:rPr>
              <a:t>подлежит</a:t>
            </a:r>
          </a:p>
        </p:txBody>
      </p:sp>
      <p:sp>
        <p:nvSpPr>
          <p:cNvPr id="14" name="Rectangle 22"/>
          <p:cNvSpPr>
            <a:spLocks noChangeArrowheads="1"/>
          </p:cNvSpPr>
          <p:nvPr/>
        </p:nvSpPr>
        <p:spPr bwMode="auto">
          <a:xfrm>
            <a:off x="323528" y="4437113"/>
            <a:ext cx="8496300" cy="648072"/>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just" fontAlgn="base">
              <a:spcBef>
                <a:spcPct val="0"/>
              </a:spcBef>
              <a:spcAft>
                <a:spcPct val="0"/>
              </a:spcAft>
              <a:defRPr/>
            </a:pPr>
            <a:r>
              <a:rPr lang="ru-RU" sz="1600" dirty="0" smtClean="0">
                <a:solidFill>
                  <a:prstClr val="black"/>
                </a:solidFill>
                <a:latin typeface="Arial" pitchFamily="34" charset="0"/>
                <a:cs typeface="Arial" pitchFamily="34" charset="0"/>
              </a:rPr>
              <a:t>Для </a:t>
            </a:r>
            <a:r>
              <a:rPr lang="ru-RU" sz="1600" dirty="0">
                <a:solidFill>
                  <a:prstClr val="black"/>
                </a:solidFill>
                <a:latin typeface="Arial" pitchFamily="34" charset="0"/>
                <a:cs typeface="Arial" pitchFamily="34" charset="0"/>
              </a:rPr>
              <a:t>претендующих на 1 квалификационную категорию </a:t>
            </a:r>
            <a:r>
              <a:rPr lang="ru-RU" sz="1600" b="1" dirty="0">
                <a:solidFill>
                  <a:prstClr val="black"/>
                </a:solidFill>
                <a:latin typeface="Arial" pitchFamily="34" charset="0"/>
                <a:cs typeface="Arial" pitchFamily="34" charset="0"/>
              </a:rPr>
              <a:t>предварительного прохождения </a:t>
            </a:r>
            <a:r>
              <a:rPr lang="ru-RU" sz="1600" dirty="0">
                <a:solidFill>
                  <a:prstClr val="black"/>
                </a:solidFill>
                <a:latin typeface="Arial" pitchFamily="34" charset="0"/>
                <a:cs typeface="Arial" pitchFamily="34" charset="0"/>
              </a:rPr>
              <a:t>аттестации на соответствие занимаемой должности не </a:t>
            </a:r>
            <a:r>
              <a:rPr lang="ru-RU" sz="1600" dirty="0" smtClean="0">
                <a:solidFill>
                  <a:prstClr val="black"/>
                </a:solidFill>
                <a:latin typeface="Arial" pitchFamily="34" charset="0"/>
                <a:cs typeface="Arial" pitchFamily="34" charset="0"/>
              </a:rPr>
              <a:t>требуется</a:t>
            </a:r>
            <a:endParaRPr lang="ru-RU" sz="1500" dirty="0">
              <a:solidFill>
                <a:srgbClr val="F4E7ED">
                  <a:lumMod val="10000"/>
                </a:srgbClr>
              </a:solidFill>
              <a:latin typeface="Arial" charset="0"/>
              <a:cs typeface="Arial" charset="0"/>
            </a:endParaRPr>
          </a:p>
        </p:txBody>
      </p:sp>
      <p:sp>
        <p:nvSpPr>
          <p:cNvPr id="10245" name="Прямоугольник 16"/>
          <p:cNvSpPr>
            <a:spLocks noChangeArrowheads="1"/>
          </p:cNvSpPr>
          <p:nvPr/>
        </p:nvSpPr>
        <p:spPr bwMode="auto">
          <a:xfrm>
            <a:off x="0" y="184944"/>
            <a:ext cx="91440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ru-RU" b="1" dirty="0" smtClean="0">
                <a:solidFill>
                  <a:srgbClr val="6A2300"/>
                </a:solidFill>
                <a:latin typeface="Arial" charset="0"/>
              </a:rPr>
              <a:t>Аттестация педагогических работников на квалификационные категории</a:t>
            </a:r>
          </a:p>
        </p:txBody>
      </p:sp>
      <p:sp>
        <p:nvSpPr>
          <p:cNvPr id="7" name="Rectangle 22"/>
          <p:cNvSpPr>
            <a:spLocks noChangeArrowheads="1"/>
          </p:cNvSpPr>
          <p:nvPr/>
        </p:nvSpPr>
        <p:spPr bwMode="auto">
          <a:xfrm>
            <a:off x="309191" y="908720"/>
            <a:ext cx="8496300" cy="1152128"/>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just" fontAlgn="base">
              <a:spcBef>
                <a:spcPct val="0"/>
              </a:spcBef>
              <a:spcAft>
                <a:spcPct val="0"/>
              </a:spcAft>
              <a:defRPr/>
            </a:pPr>
            <a:r>
              <a:rPr lang="ru-RU" sz="1600" dirty="0" smtClean="0">
                <a:solidFill>
                  <a:schemeClr val="tx1"/>
                </a:solidFill>
                <a:latin typeface="Arial" pitchFamily="34" charset="0"/>
                <a:cs typeface="Arial" pitchFamily="34" charset="0"/>
              </a:rPr>
              <a:t>Аттестация </a:t>
            </a:r>
            <a:r>
              <a:rPr lang="ru-RU" sz="1600" dirty="0">
                <a:solidFill>
                  <a:schemeClr val="tx1"/>
                </a:solidFill>
                <a:latin typeface="Arial" pitchFamily="34" charset="0"/>
                <a:cs typeface="Arial" pitchFamily="34" charset="0"/>
              </a:rPr>
              <a:t>педагогических работников в целях установления квалификационной категории (первая или высшая) </a:t>
            </a:r>
            <a:r>
              <a:rPr lang="ru-RU" sz="1600" dirty="0" smtClean="0">
                <a:solidFill>
                  <a:schemeClr val="tx1"/>
                </a:solidFill>
                <a:latin typeface="Arial" pitchFamily="34" charset="0"/>
                <a:cs typeface="Arial" pitchFamily="34" charset="0"/>
              </a:rPr>
              <a:t>осуществляется </a:t>
            </a:r>
            <a:r>
              <a:rPr lang="ru-RU" sz="1600" dirty="0">
                <a:solidFill>
                  <a:schemeClr val="tx1"/>
                </a:solidFill>
                <a:latin typeface="Arial" pitchFamily="34" charset="0"/>
                <a:cs typeface="Arial" pitchFamily="34" charset="0"/>
              </a:rPr>
              <a:t>Аттестационной комиссией Департамента образования и науки Тюменской области (Аттестационная комиссия), утвержденной  приказом № 183/ОД от </a:t>
            </a:r>
            <a:r>
              <a:rPr lang="ru-RU" sz="1600" dirty="0" smtClean="0">
                <a:solidFill>
                  <a:schemeClr val="tx1"/>
                </a:solidFill>
                <a:latin typeface="Arial" pitchFamily="34" charset="0"/>
                <a:cs typeface="Arial" pitchFamily="34" charset="0"/>
              </a:rPr>
              <a:t>11.06.2014 (приложение к презентации)</a:t>
            </a:r>
            <a:endParaRPr lang="ru-RU" sz="1500" dirty="0">
              <a:solidFill>
                <a:schemeClr val="tx1"/>
              </a:solidFill>
              <a:latin typeface="Arial" charset="0"/>
              <a:cs typeface="Arial" charset="0"/>
            </a:endParaRPr>
          </a:p>
        </p:txBody>
      </p:sp>
    </p:spTree>
    <p:extLst>
      <p:ext uri="{BB962C8B-B14F-4D97-AF65-F5344CB8AC3E}">
        <p14:creationId xmlns="" xmlns:p14="http://schemas.microsoft.com/office/powerpoint/2010/main" val="29617469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774BBF53-0EFC-4CF8-9664-5D3B609069FB}" type="slidenum">
              <a:rPr lang="ru-RU" sz="1000">
                <a:solidFill>
                  <a:srgbClr val="B13F9A">
                    <a:shade val="50000"/>
                  </a:srgbClr>
                </a:solidFill>
              </a:rPr>
              <a:pPr algn="r" fontAlgn="base">
                <a:spcBef>
                  <a:spcPct val="0"/>
                </a:spcBef>
                <a:spcAft>
                  <a:spcPct val="0"/>
                </a:spcAft>
                <a:defRPr/>
              </a:pPr>
              <a:t>14</a:t>
            </a:fld>
            <a:endParaRPr lang="ru-RU" sz="1000">
              <a:solidFill>
                <a:srgbClr val="B13F9A">
                  <a:shade val="50000"/>
                </a:srgbClr>
              </a:solidFill>
            </a:endParaRPr>
          </a:p>
        </p:txBody>
      </p:sp>
      <p:sp>
        <p:nvSpPr>
          <p:cNvPr id="12" name="Rectangle 22"/>
          <p:cNvSpPr>
            <a:spLocks noChangeArrowheads="1"/>
          </p:cNvSpPr>
          <p:nvPr/>
        </p:nvSpPr>
        <p:spPr bwMode="auto">
          <a:xfrm>
            <a:off x="1042988" y="836613"/>
            <a:ext cx="7386637" cy="720725"/>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ctr" fontAlgn="base">
              <a:spcBef>
                <a:spcPct val="0"/>
              </a:spcBef>
              <a:spcAft>
                <a:spcPct val="0"/>
              </a:spcAft>
              <a:defRPr/>
            </a:pPr>
            <a:r>
              <a:rPr lang="en-US" sz="1200" dirty="0">
                <a:solidFill>
                  <a:prstClr val="black"/>
                </a:solidFill>
                <a:latin typeface="Arial" pitchFamily="34" charset="0"/>
                <a:cs typeface="Arial" pitchFamily="34" charset="0"/>
              </a:rPr>
              <a:t>I</a:t>
            </a:r>
            <a:r>
              <a:rPr lang="ru-RU" sz="1200" dirty="0">
                <a:solidFill>
                  <a:prstClr val="black"/>
                </a:solidFill>
                <a:latin typeface="Arial" pitchFamily="34" charset="0"/>
                <a:cs typeface="Arial" pitchFamily="34" charset="0"/>
              </a:rPr>
              <a:t> этап</a:t>
            </a:r>
          </a:p>
          <a:p>
            <a:pPr algn="ctr" fontAlgn="base">
              <a:spcBef>
                <a:spcPct val="0"/>
              </a:spcBef>
              <a:spcAft>
                <a:spcPct val="0"/>
              </a:spcAft>
              <a:defRPr/>
            </a:pPr>
            <a:r>
              <a:rPr lang="ru-RU" sz="1200" dirty="0">
                <a:solidFill>
                  <a:prstClr val="black"/>
                </a:solidFill>
                <a:latin typeface="Arial" pitchFamily="34" charset="0"/>
                <a:cs typeface="Arial" pitchFamily="34" charset="0"/>
              </a:rPr>
              <a:t> Подача заявления</a:t>
            </a:r>
          </a:p>
        </p:txBody>
      </p:sp>
      <p:sp>
        <p:nvSpPr>
          <p:cNvPr id="13" name="Rectangle 22"/>
          <p:cNvSpPr>
            <a:spLocks noChangeArrowheads="1"/>
          </p:cNvSpPr>
          <p:nvPr/>
        </p:nvSpPr>
        <p:spPr bwMode="auto">
          <a:xfrm>
            <a:off x="1042988" y="1652588"/>
            <a:ext cx="7386637" cy="912812"/>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ctr" fontAlgn="base">
              <a:spcBef>
                <a:spcPct val="0"/>
              </a:spcBef>
              <a:spcAft>
                <a:spcPct val="0"/>
              </a:spcAft>
              <a:defRPr/>
            </a:pPr>
            <a:r>
              <a:rPr lang="en-US" sz="1200" dirty="0">
                <a:solidFill>
                  <a:prstClr val="black"/>
                </a:solidFill>
                <a:latin typeface="Arial" pitchFamily="34" charset="0"/>
                <a:cs typeface="Arial" pitchFamily="34" charset="0"/>
              </a:rPr>
              <a:t>II</a:t>
            </a:r>
            <a:r>
              <a:rPr lang="ru-RU" sz="1200" dirty="0">
                <a:solidFill>
                  <a:prstClr val="black"/>
                </a:solidFill>
                <a:latin typeface="Arial" pitchFamily="34" charset="0"/>
                <a:cs typeface="Arial" pitchFamily="34" charset="0"/>
              </a:rPr>
              <a:t> этап </a:t>
            </a:r>
          </a:p>
          <a:p>
            <a:pPr algn="ctr" fontAlgn="base">
              <a:spcBef>
                <a:spcPct val="0"/>
              </a:spcBef>
              <a:spcAft>
                <a:spcPct val="0"/>
              </a:spcAft>
              <a:defRPr/>
            </a:pPr>
            <a:r>
              <a:rPr lang="ru-RU" sz="1200" dirty="0">
                <a:solidFill>
                  <a:prstClr val="black"/>
                </a:solidFill>
                <a:latin typeface="Arial" pitchFamily="34" charset="0"/>
                <a:cs typeface="Arial" pitchFamily="34" charset="0"/>
              </a:rPr>
              <a:t>Проведение всестороннего анализа профессиональной  деятельности педагогического работника</a:t>
            </a:r>
          </a:p>
        </p:txBody>
      </p:sp>
      <p:sp>
        <p:nvSpPr>
          <p:cNvPr id="14" name="Rectangle 22"/>
          <p:cNvSpPr>
            <a:spLocks noChangeArrowheads="1"/>
          </p:cNvSpPr>
          <p:nvPr/>
        </p:nvSpPr>
        <p:spPr bwMode="auto">
          <a:xfrm>
            <a:off x="1042988" y="2708275"/>
            <a:ext cx="7386637" cy="720725"/>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ctr" fontAlgn="base">
              <a:spcBef>
                <a:spcPct val="0"/>
              </a:spcBef>
              <a:spcAft>
                <a:spcPct val="0"/>
              </a:spcAft>
              <a:defRPr/>
            </a:pPr>
            <a:r>
              <a:rPr lang="en-US" sz="1200" dirty="0">
                <a:solidFill>
                  <a:prstClr val="black"/>
                </a:solidFill>
                <a:latin typeface="Arial" pitchFamily="34" charset="0"/>
                <a:cs typeface="Arial" pitchFamily="34" charset="0"/>
              </a:rPr>
              <a:t>III</a:t>
            </a:r>
            <a:r>
              <a:rPr lang="ru-RU" sz="1200" dirty="0">
                <a:solidFill>
                  <a:prstClr val="black"/>
                </a:solidFill>
                <a:latin typeface="Arial" pitchFamily="34" charset="0"/>
                <a:cs typeface="Arial" pitchFamily="34" charset="0"/>
              </a:rPr>
              <a:t> этап</a:t>
            </a:r>
          </a:p>
          <a:p>
            <a:pPr algn="ctr" fontAlgn="base">
              <a:spcBef>
                <a:spcPct val="0"/>
              </a:spcBef>
              <a:spcAft>
                <a:spcPct val="0"/>
              </a:spcAft>
              <a:defRPr/>
            </a:pPr>
            <a:r>
              <a:rPr lang="ru-RU" sz="1200" dirty="0">
                <a:solidFill>
                  <a:prstClr val="black"/>
                </a:solidFill>
                <a:latin typeface="Arial" pitchFamily="34" charset="0"/>
                <a:cs typeface="Arial" pitchFamily="34" charset="0"/>
              </a:rPr>
              <a:t> Обработка результатов деятельности, подготовка заключения</a:t>
            </a:r>
          </a:p>
        </p:txBody>
      </p:sp>
      <p:sp>
        <p:nvSpPr>
          <p:cNvPr id="15" name="Rectangle 22"/>
          <p:cNvSpPr>
            <a:spLocks noChangeArrowheads="1"/>
          </p:cNvSpPr>
          <p:nvPr/>
        </p:nvSpPr>
        <p:spPr bwMode="auto">
          <a:xfrm>
            <a:off x="1042988" y="4508501"/>
            <a:ext cx="7410450" cy="576684"/>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ctr" fontAlgn="base">
              <a:spcBef>
                <a:spcPct val="0"/>
              </a:spcBef>
              <a:spcAft>
                <a:spcPct val="0"/>
              </a:spcAft>
              <a:defRPr/>
            </a:pPr>
            <a:endParaRPr lang="ru-RU" sz="1200" dirty="0">
              <a:solidFill>
                <a:prstClr val="black"/>
              </a:solidFill>
              <a:latin typeface="Arial" pitchFamily="34" charset="0"/>
              <a:cs typeface="Arial" pitchFamily="34" charset="0"/>
            </a:endParaRPr>
          </a:p>
          <a:p>
            <a:pPr algn="ctr" fontAlgn="base">
              <a:spcBef>
                <a:spcPct val="0"/>
              </a:spcBef>
              <a:spcAft>
                <a:spcPct val="0"/>
              </a:spcAft>
              <a:defRPr/>
            </a:pPr>
            <a:r>
              <a:rPr lang="en-US" sz="1200" dirty="0">
                <a:solidFill>
                  <a:prstClr val="black"/>
                </a:solidFill>
                <a:latin typeface="Arial" pitchFamily="34" charset="0"/>
                <a:cs typeface="Arial" pitchFamily="34" charset="0"/>
              </a:rPr>
              <a:t>V</a:t>
            </a:r>
            <a:r>
              <a:rPr lang="ru-RU" sz="1200" dirty="0">
                <a:solidFill>
                  <a:prstClr val="black"/>
                </a:solidFill>
                <a:latin typeface="Arial" pitchFamily="34" charset="0"/>
                <a:cs typeface="Arial" pitchFamily="34" charset="0"/>
              </a:rPr>
              <a:t> этап</a:t>
            </a:r>
          </a:p>
          <a:p>
            <a:pPr algn="ctr" fontAlgn="base">
              <a:spcBef>
                <a:spcPct val="0"/>
              </a:spcBef>
              <a:spcAft>
                <a:spcPct val="0"/>
              </a:spcAft>
              <a:defRPr/>
            </a:pPr>
            <a:r>
              <a:rPr lang="ru-RU" sz="1200" dirty="0">
                <a:solidFill>
                  <a:prstClr val="black"/>
                </a:solidFill>
                <a:latin typeface="Arial" pitchFamily="34" charset="0"/>
                <a:cs typeface="Arial" pitchFamily="34" charset="0"/>
              </a:rPr>
              <a:t>Принятие из </a:t>
            </a:r>
            <a:r>
              <a:rPr lang="ru-RU" sz="1200" dirty="0" smtClean="0">
                <a:solidFill>
                  <a:prstClr val="black"/>
                </a:solidFill>
                <a:latin typeface="Arial" pitchFamily="34" charset="0"/>
                <a:cs typeface="Arial" pitchFamily="34" charset="0"/>
              </a:rPr>
              <a:t>решений аттестационной комиссией.</a:t>
            </a:r>
            <a:endParaRPr lang="ru-RU" sz="1200" dirty="0">
              <a:solidFill>
                <a:prstClr val="black"/>
              </a:solidFill>
              <a:latin typeface="Arial" pitchFamily="34" charset="0"/>
              <a:cs typeface="Arial" pitchFamily="34" charset="0"/>
            </a:endParaRPr>
          </a:p>
        </p:txBody>
      </p:sp>
      <p:sp>
        <p:nvSpPr>
          <p:cNvPr id="16" name="Rectangle 22"/>
          <p:cNvSpPr>
            <a:spLocks noChangeArrowheads="1"/>
          </p:cNvSpPr>
          <p:nvPr/>
        </p:nvSpPr>
        <p:spPr bwMode="auto">
          <a:xfrm>
            <a:off x="1042988" y="3644900"/>
            <a:ext cx="7399337" cy="641350"/>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ctr" fontAlgn="base">
              <a:spcBef>
                <a:spcPct val="0"/>
              </a:spcBef>
              <a:spcAft>
                <a:spcPct val="0"/>
              </a:spcAft>
              <a:defRPr/>
            </a:pPr>
            <a:r>
              <a:rPr lang="en-US" sz="1200" dirty="0">
                <a:solidFill>
                  <a:prstClr val="black"/>
                </a:solidFill>
                <a:latin typeface="Arial" pitchFamily="34" charset="0"/>
                <a:cs typeface="Arial" pitchFamily="34" charset="0"/>
              </a:rPr>
              <a:t>IV</a:t>
            </a:r>
            <a:r>
              <a:rPr lang="ru-RU" sz="1200" dirty="0">
                <a:solidFill>
                  <a:prstClr val="black"/>
                </a:solidFill>
                <a:latin typeface="Arial" pitchFamily="34" charset="0"/>
                <a:cs typeface="Arial" pitchFamily="34" charset="0"/>
              </a:rPr>
              <a:t> этап</a:t>
            </a:r>
          </a:p>
          <a:p>
            <a:pPr algn="ctr" fontAlgn="base">
              <a:spcBef>
                <a:spcPct val="0"/>
              </a:spcBef>
              <a:spcAft>
                <a:spcPct val="0"/>
              </a:spcAft>
              <a:defRPr/>
            </a:pPr>
            <a:r>
              <a:rPr lang="ru-RU" sz="1200" dirty="0">
                <a:solidFill>
                  <a:prstClr val="black"/>
                </a:solidFill>
                <a:latin typeface="Arial" pitchFamily="34" charset="0"/>
                <a:cs typeface="Arial" pitchFamily="34" charset="0"/>
              </a:rPr>
              <a:t>Передача документов в аттестационную комиссию</a:t>
            </a:r>
          </a:p>
        </p:txBody>
      </p:sp>
      <p:sp>
        <p:nvSpPr>
          <p:cNvPr id="10248" name="Прямоугольник 16"/>
          <p:cNvSpPr>
            <a:spLocks noChangeArrowheads="1"/>
          </p:cNvSpPr>
          <p:nvPr/>
        </p:nvSpPr>
        <p:spPr bwMode="auto">
          <a:xfrm>
            <a:off x="0" y="0"/>
            <a:ext cx="91440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ru-RU" b="1" dirty="0" smtClean="0">
                <a:solidFill>
                  <a:srgbClr val="6A2300"/>
                </a:solidFill>
                <a:latin typeface="Arial" charset="0"/>
              </a:rPr>
              <a:t>Этапы проведения аттестации педагогических работников на квалификационные категории (КК)</a:t>
            </a:r>
          </a:p>
        </p:txBody>
      </p:sp>
    </p:spTree>
    <p:extLst>
      <p:ext uri="{BB962C8B-B14F-4D97-AF65-F5344CB8AC3E}">
        <p14:creationId xmlns="" xmlns:p14="http://schemas.microsoft.com/office/powerpoint/2010/main" val="4180112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774BBF53-0EFC-4CF8-9664-5D3B609069FB}" type="slidenum">
              <a:rPr lang="ru-RU" sz="1000">
                <a:solidFill>
                  <a:srgbClr val="B13F9A">
                    <a:shade val="50000"/>
                  </a:srgbClr>
                </a:solidFill>
              </a:rPr>
              <a:pPr algn="r" fontAlgn="base">
                <a:spcBef>
                  <a:spcPct val="0"/>
                </a:spcBef>
                <a:spcAft>
                  <a:spcPct val="0"/>
                </a:spcAft>
                <a:defRPr/>
              </a:pPr>
              <a:t>15</a:t>
            </a:fld>
            <a:endParaRPr lang="ru-RU" sz="1000">
              <a:solidFill>
                <a:srgbClr val="B13F9A">
                  <a:shade val="50000"/>
                </a:srgbClr>
              </a:solidFill>
            </a:endParaRPr>
          </a:p>
        </p:txBody>
      </p:sp>
      <p:sp>
        <p:nvSpPr>
          <p:cNvPr id="12" name="Rectangle 22"/>
          <p:cNvSpPr>
            <a:spLocks noChangeArrowheads="1"/>
          </p:cNvSpPr>
          <p:nvPr/>
        </p:nvSpPr>
        <p:spPr bwMode="auto">
          <a:xfrm>
            <a:off x="313282" y="970367"/>
            <a:ext cx="8424936" cy="2098593"/>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just"/>
            <a:r>
              <a:rPr lang="ru-RU" sz="1600" b="1" dirty="0">
                <a:solidFill>
                  <a:schemeClr val="tx1"/>
                </a:solidFill>
                <a:latin typeface="Arial" pitchFamily="34" charset="0"/>
                <a:cs typeface="Arial" pitchFamily="34" charset="0"/>
              </a:rPr>
              <a:t>Аттестация</a:t>
            </a:r>
            <a:r>
              <a:rPr lang="ru-RU" sz="1600" dirty="0">
                <a:solidFill>
                  <a:schemeClr val="tx1"/>
                </a:solidFill>
                <a:latin typeface="Arial" pitchFamily="34" charset="0"/>
                <a:cs typeface="Arial" pitchFamily="34" charset="0"/>
              </a:rPr>
              <a:t> </a:t>
            </a:r>
            <a:r>
              <a:rPr lang="ru-RU" sz="1600" dirty="0" smtClean="0">
                <a:solidFill>
                  <a:schemeClr val="tx1"/>
                </a:solidFill>
                <a:latin typeface="Arial" pitchFamily="34" charset="0"/>
                <a:cs typeface="Arial" pitchFamily="34" charset="0"/>
              </a:rPr>
              <a:t>проводится </a:t>
            </a:r>
            <a:r>
              <a:rPr lang="ru-RU" sz="1600" b="1" dirty="0" smtClean="0">
                <a:solidFill>
                  <a:schemeClr val="tx1"/>
                </a:solidFill>
                <a:latin typeface="Arial" pitchFamily="34" charset="0"/>
                <a:cs typeface="Arial" pitchFamily="34" charset="0"/>
              </a:rPr>
              <a:t>на основании заявлений (новый бланк заявления), подаваемых</a:t>
            </a:r>
            <a:r>
              <a:rPr lang="ru-RU" sz="1600" dirty="0" smtClean="0">
                <a:solidFill>
                  <a:schemeClr val="tx1"/>
                </a:solidFill>
                <a:latin typeface="Arial" pitchFamily="34" charset="0"/>
                <a:cs typeface="Arial" pitchFamily="34" charset="0"/>
              </a:rPr>
              <a:t> </a:t>
            </a:r>
            <a:r>
              <a:rPr lang="ru-RU" sz="1600" dirty="0">
                <a:solidFill>
                  <a:schemeClr val="tx1"/>
                </a:solidFill>
                <a:latin typeface="Arial" pitchFamily="34" charset="0"/>
                <a:cs typeface="Arial" pitchFamily="34" charset="0"/>
              </a:rPr>
              <a:t>непосредственно </a:t>
            </a:r>
            <a:r>
              <a:rPr lang="ru-RU" sz="1600" b="1" dirty="0">
                <a:solidFill>
                  <a:schemeClr val="tx1"/>
                </a:solidFill>
                <a:latin typeface="Arial" pitchFamily="34" charset="0"/>
                <a:cs typeface="Arial" pitchFamily="34" charset="0"/>
              </a:rPr>
              <a:t>в аттестационную комиссию</a:t>
            </a:r>
            <a:r>
              <a:rPr lang="ru-RU" sz="1600" dirty="0">
                <a:solidFill>
                  <a:schemeClr val="tx1"/>
                </a:solidFill>
                <a:latin typeface="Arial" pitchFamily="34" charset="0"/>
                <a:cs typeface="Arial" pitchFamily="34" charset="0"/>
              </a:rPr>
              <a:t> </a:t>
            </a:r>
            <a:r>
              <a:rPr lang="ru-RU" sz="1600" dirty="0" smtClean="0">
                <a:solidFill>
                  <a:schemeClr val="tx1"/>
                </a:solidFill>
                <a:latin typeface="Arial" pitchFamily="34" charset="0"/>
                <a:cs typeface="Arial" pitchFamily="34" charset="0"/>
              </a:rPr>
              <a:t>или направляемых </a:t>
            </a:r>
            <a:r>
              <a:rPr lang="ru-RU" sz="1600" dirty="0">
                <a:solidFill>
                  <a:schemeClr val="tx1"/>
                </a:solidFill>
                <a:latin typeface="Arial" pitchFamily="34" charset="0"/>
                <a:cs typeface="Arial" pitchFamily="34" charset="0"/>
              </a:rPr>
              <a:t>педагогическими </a:t>
            </a:r>
            <a:r>
              <a:rPr lang="ru-RU" sz="1600" dirty="0" smtClean="0">
                <a:solidFill>
                  <a:schemeClr val="tx1"/>
                </a:solidFill>
                <a:latin typeface="Arial" pitchFamily="34" charset="0"/>
                <a:cs typeface="Arial" pitchFamily="34" charset="0"/>
              </a:rPr>
              <a:t>работниками: </a:t>
            </a:r>
          </a:p>
          <a:p>
            <a:pPr marL="285750" indent="-285750" algn="just">
              <a:buFontTx/>
              <a:buChar char="-"/>
            </a:pPr>
            <a:r>
              <a:rPr lang="ru-RU" sz="1600" dirty="0" smtClean="0">
                <a:solidFill>
                  <a:schemeClr val="tx1"/>
                </a:solidFill>
                <a:latin typeface="Arial" pitchFamily="34" charset="0"/>
                <a:cs typeface="Arial" pitchFamily="34" charset="0"/>
              </a:rPr>
              <a:t>по </a:t>
            </a:r>
            <a:r>
              <a:rPr lang="ru-RU" sz="1600" dirty="0">
                <a:solidFill>
                  <a:schemeClr val="tx1"/>
                </a:solidFill>
                <a:latin typeface="Arial" pitchFamily="34" charset="0"/>
                <a:cs typeface="Arial" pitchFamily="34" charset="0"/>
              </a:rPr>
              <a:t>почте письмом с уведомлением о </a:t>
            </a:r>
            <a:r>
              <a:rPr lang="ru-RU" sz="1600" dirty="0" smtClean="0">
                <a:solidFill>
                  <a:schemeClr val="tx1"/>
                </a:solidFill>
                <a:latin typeface="Arial" pitchFamily="34" charset="0"/>
                <a:cs typeface="Arial" pitchFamily="34" charset="0"/>
              </a:rPr>
              <a:t>вручении (</a:t>
            </a:r>
            <a:r>
              <a:rPr lang="ru-RU" sz="1600" dirty="0">
                <a:solidFill>
                  <a:schemeClr val="tx1"/>
                </a:solidFill>
                <a:latin typeface="Arial" pitchFamily="34" charset="0"/>
                <a:cs typeface="Arial" pitchFamily="34" charset="0"/>
              </a:rPr>
              <a:t>625000, г. Тюмень, ул. Володарского 49, кабинет 401</a:t>
            </a:r>
            <a:r>
              <a:rPr lang="ru-RU" sz="1600" dirty="0" smtClean="0">
                <a:solidFill>
                  <a:schemeClr val="tx1"/>
                </a:solidFill>
                <a:latin typeface="Arial" pitchFamily="34" charset="0"/>
                <a:cs typeface="Arial" pitchFamily="34" charset="0"/>
              </a:rPr>
              <a:t>); </a:t>
            </a:r>
          </a:p>
          <a:p>
            <a:pPr marL="285750" indent="-285750" algn="just">
              <a:buFontTx/>
              <a:buChar char="-"/>
            </a:pPr>
            <a:r>
              <a:rPr lang="ru-RU" sz="1600" dirty="0" smtClean="0">
                <a:solidFill>
                  <a:schemeClr val="tx1"/>
                </a:solidFill>
                <a:latin typeface="Arial" pitchFamily="34" charset="0"/>
                <a:cs typeface="Arial" pitchFamily="34" charset="0"/>
              </a:rPr>
              <a:t>в </a:t>
            </a:r>
            <a:r>
              <a:rPr lang="ru-RU" sz="1600" dirty="0">
                <a:solidFill>
                  <a:schemeClr val="tx1"/>
                </a:solidFill>
                <a:latin typeface="Arial" pitchFamily="34" charset="0"/>
                <a:cs typeface="Arial" pitchFamily="34" charset="0"/>
              </a:rPr>
              <a:t>форме электронного </a:t>
            </a:r>
            <a:r>
              <a:rPr lang="ru-RU" sz="1600" dirty="0" smtClean="0">
                <a:solidFill>
                  <a:schemeClr val="tx1"/>
                </a:solidFill>
                <a:latin typeface="Arial" pitchFamily="34" charset="0"/>
                <a:cs typeface="Arial" pitchFamily="34" charset="0"/>
              </a:rPr>
              <a:t>документа с уведомлением </a:t>
            </a:r>
            <a:r>
              <a:rPr lang="en-US" sz="1600" dirty="0" smtClean="0">
                <a:solidFill>
                  <a:schemeClr val="tx1"/>
                </a:solidFill>
                <a:latin typeface="Arial" pitchFamily="34" charset="0"/>
                <a:cs typeface="Arial" pitchFamily="34" charset="0"/>
              </a:rPr>
              <a:t>(e</a:t>
            </a:r>
            <a:r>
              <a:rPr lang="ru-RU" sz="1600" dirty="0">
                <a:solidFill>
                  <a:schemeClr val="tx1"/>
                </a:solidFill>
                <a:latin typeface="Arial" pitchFamily="34" charset="0"/>
                <a:cs typeface="Arial" pitchFamily="34" charset="0"/>
              </a:rPr>
              <a:t>-</a:t>
            </a:r>
            <a:r>
              <a:rPr lang="en-US" sz="1600" dirty="0" smtClean="0">
                <a:solidFill>
                  <a:schemeClr val="tx1"/>
                </a:solidFill>
                <a:latin typeface="Arial" pitchFamily="34" charset="0"/>
                <a:cs typeface="Arial" pitchFamily="34" charset="0"/>
              </a:rPr>
              <a:t>mail: attestped@mail.ru)</a:t>
            </a:r>
            <a:r>
              <a:rPr lang="ru-RU" sz="1600" dirty="0" smtClean="0">
                <a:solidFill>
                  <a:schemeClr val="tx1"/>
                </a:solidFill>
                <a:latin typeface="Arial" pitchFamily="34" charset="0"/>
                <a:cs typeface="Arial" pitchFamily="34" charset="0"/>
              </a:rPr>
              <a:t>;</a:t>
            </a:r>
            <a:endParaRPr lang="ru-RU" sz="1600" dirty="0">
              <a:solidFill>
                <a:schemeClr val="tx1"/>
              </a:solidFill>
              <a:latin typeface="Arial" pitchFamily="34" charset="0"/>
              <a:cs typeface="Arial" pitchFamily="34" charset="0"/>
            </a:endParaRPr>
          </a:p>
          <a:p>
            <a:pPr marL="285750" indent="-285750" algn="just">
              <a:buFontTx/>
              <a:buChar char="-"/>
            </a:pPr>
            <a:r>
              <a:rPr lang="ru-RU" sz="1600" dirty="0" smtClean="0">
                <a:solidFill>
                  <a:schemeClr val="tx1"/>
                </a:solidFill>
                <a:latin typeface="Arial" pitchFamily="34" charset="0"/>
                <a:cs typeface="Arial" pitchFamily="34" charset="0"/>
              </a:rPr>
              <a:t>на Портале государственных и муниципальных услуг в сфере образования Тюменской области</a:t>
            </a:r>
            <a:r>
              <a:rPr lang="en-US" sz="1600" dirty="0" smtClean="0">
                <a:solidFill>
                  <a:schemeClr val="tx1"/>
                </a:solidFill>
                <a:latin typeface="Arial" pitchFamily="34" charset="0"/>
                <a:cs typeface="Arial" pitchFamily="34" charset="0"/>
              </a:rPr>
              <a:t> (</a:t>
            </a:r>
            <a:r>
              <a:rPr lang="en-US" sz="1600" dirty="0">
                <a:solidFill>
                  <a:schemeClr val="tx1"/>
                </a:solidFill>
                <a:hlinkClick r:id="rId3"/>
              </a:rPr>
              <a:t>http</a:t>
            </a:r>
            <a:r>
              <a:rPr lang="ru-RU" sz="1600" dirty="0">
                <a:solidFill>
                  <a:schemeClr val="tx1"/>
                </a:solidFill>
                <a:hlinkClick r:id="rId3"/>
              </a:rPr>
              <a:t>://</a:t>
            </a:r>
            <a:r>
              <a:rPr lang="en-US" sz="1600" dirty="0">
                <a:solidFill>
                  <a:schemeClr val="tx1"/>
                </a:solidFill>
                <a:hlinkClick r:id="rId3"/>
              </a:rPr>
              <a:t>education</a:t>
            </a:r>
            <a:r>
              <a:rPr lang="ru-RU" sz="1600" dirty="0">
                <a:solidFill>
                  <a:schemeClr val="tx1"/>
                </a:solidFill>
                <a:hlinkClick r:id="rId3"/>
              </a:rPr>
              <a:t>.</a:t>
            </a:r>
            <a:r>
              <a:rPr lang="en-US" sz="1600" dirty="0" err="1">
                <a:solidFill>
                  <a:schemeClr val="tx1"/>
                </a:solidFill>
                <a:hlinkClick r:id="rId3"/>
              </a:rPr>
              <a:t>admtyumen</a:t>
            </a:r>
            <a:r>
              <a:rPr lang="ru-RU" sz="1600" dirty="0">
                <a:solidFill>
                  <a:schemeClr val="tx1"/>
                </a:solidFill>
                <a:hlinkClick r:id="rId3"/>
              </a:rPr>
              <a:t>.</a:t>
            </a:r>
            <a:r>
              <a:rPr lang="en-US" sz="1600" dirty="0" err="1">
                <a:solidFill>
                  <a:schemeClr val="tx1"/>
                </a:solidFill>
                <a:hlinkClick r:id="rId3"/>
              </a:rPr>
              <a:t>ru</a:t>
            </a:r>
            <a:r>
              <a:rPr lang="ru-RU" sz="1600" dirty="0">
                <a:solidFill>
                  <a:schemeClr val="tx1"/>
                </a:solidFill>
                <a:hlinkClick r:id="rId3"/>
              </a:rPr>
              <a:t>/</a:t>
            </a:r>
            <a:r>
              <a:rPr lang="en-US" sz="1600" dirty="0" err="1">
                <a:solidFill>
                  <a:schemeClr val="tx1"/>
                </a:solidFill>
                <a:hlinkClick r:id="rId3"/>
              </a:rPr>
              <a:t>attestaciya</a:t>
            </a:r>
            <a:r>
              <a:rPr lang="ru-RU" sz="1600" dirty="0">
                <a:solidFill>
                  <a:schemeClr val="tx1"/>
                </a:solidFill>
                <a:hlinkClick r:id="rId3"/>
              </a:rPr>
              <a:t>-</a:t>
            </a:r>
            <a:r>
              <a:rPr lang="en-US" sz="1600" dirty="0" err="1">
                <a:solidFill>
                  <a:schemeClr val="tx1"/>
                </a:solidFill>
                <a:hlinkClick r:id="rId3"/>
              </a:rPr>
              <a:t>pedrabotnika</a:t>
            </a:r>
            <a:r>
              <a:rPr lang="ru-RU" sz="1600" dirty="0">
                <a:solidFill>
                  <a:schemeClr val="tx1"/>
                </a:solidFill>
                <a:hlinkClick r:id="rId3"/>
              </a:rPr>
              <a:t>/</a:t>
            </a:r>
            <a:r>
              <a:rPr lang="en-US" sz="1600" dirty="0" smtClean="0">
                <a:solidFill>
                  <a:schemeClr val="tx1"/>
                </a:solidFill>
                <a:latin typeface="Arial" pitchFamily="34" charset="0"/>
                <a:cs typeface="Arial" pitchFamily="34" charset="0"/>
              </a:rPr>
              <a:t>)</a:t>
            </a:r>
            <a:r>
              <a:rPr lang="ru-RU" sz="1600" dirty="0" smtClean="0">
                <a:solidFill>
                  <a:schemeClr val="tx1"/>
                </a:solidFill>
                <a:latin typeface="Arial" pitchFamily="34" charset="0"/>
                <a:cs typeface="Arial" pitchFamily="34" charset="0"/>
              </a:rPr>
              <a:t>.</a:t>
            </a:r>
            <a:endParaRPr lang="ru-RU" sz="1600" dirty="0">
              <a:solidFill>
                <a:schemeClr val="tx1"/>
              </a:solidFill>
              <a:latin typeface="Arial" pitchFamily="34" charset="0"/>
              <a:cs typeface="Arial" pitchFamily="34" charset="0"/>
            </a:endParaRPr>
          </a:p>
        </p:txBody>
      </p:sp>
      <p:sp>
        <p:nvSpPr>
          <p:cNvPr id="14" name="Rectangle 22"/>
          <p:cNvSpPr>
            <a:spLocks noChangeArrowheads="1"/>
          </p:cNvSpPr>
          <p:nvPr/>
        </p:nvSpPr>
        <p:spPr bwMode="auto">
          <a:xfrm>
            <a:off x="313282" y="3212976"/>
            <a:ext cx="8424936" cy="3096344"/>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just"/>
            <a:r>
              <a:rPr lang="ru-RU" sz="1600" b="1" dirty="0" smtClean="0">
                <a:solidFill>
                  <a:schemeClr val="tx1"/>
                </a:solidFill>
                <a:latin typeface="Arial" pitchFamily="34" charset="0"/>
                <a:cs typeface="Arial" pitchFamily="34" charset="0"/>
              </a:rPr>
              <a:t>Сроки, предусмотренные положением:</a:t>
            </a:r>
          </a:p>
          <a:p>
            <a:pPr marL="171450" indent="-171450" algn="just">
              <a:buFont typeface="Wingdings" pitchFamily="2" charset="2"/>
              <a:buChar char="ü"/>
            </a:pPr>
            <a:r>
              <a:rPr lang="ru-RU" sz="1600" b="1" dirty="0" smtClean="0">
                <a:solidFill>
                  <a:schemeClr val="tx1"/>
                </a:solidFill>
                <a:latin typeface="Arial" pitchFamily="34" charset="0"/>
                <a:cs typeface="Arial" pitchFamily="34" charset="0"/>
              </a:rPr>
              <a:t>Заявление</a:t>
            </a:r>
            <a:r>
              <a:rPr lang="ru-RU" sz="1600" dirty="0" smtClean="0">
                <a:solidFill>
                  <a:schemeClr val="tx1"/>
                </a:solidFill>
                <a:latin typeface="Arial" pitchFamily="34" charset="0"/>
                <a:cs typeface="Arial" pitchFamily="34" charset="0"/>
              </a:rPr>
              <a:t> </a:t>
            </a:r>
            <a:r>
              <a:rPr lang="ru-RU" sz="1600" dirty="0">
                <a:solidFill>
                  <a:schemeClr val="tx1"/>
                </a:solidFill>
                <a:latin typeface="Arial" pitchFamily="34" charset="0"/>
                <a:cs typeface="Arial" pitchFamily="34" charset="0"/>
              </a:rPr>
              <a:t>может быть подано </a:t>
            </a:r>
            <a:r>
              <a:rPr lang="ru-RU" sz="1600" b="1" dirty="0">
                <a:solidFill>
                  <a:schemeClr val="tx1"/>
                </a:solidFill>
                <a:latin typeface="Arial" pitchFamily="34" charset="0"/>
                <a:cs typeface="Arial" pitchFamily="34" charset="0"/>
              </a:rPr>
              <a:t>в любое время </a:t>
            </a:r>
            <a:r>
              <a:rPr lang="ru-RU" sz="1600" dirty="0">
                <a:solidFill>
                  <a:schemeClr val="tx1"/>
                </a:solidFill>
                <a:latin typeface="Arial" pitchFamily="34" charset="0"/>
                <a:cs typeface="Arial" pitchFamily="34" charset="0"/>
              </a:rPr>
              <a:t>и должно быть </a:t>
            </a:r>
            <a:r>
              <a:rPr lang="ru-RU" sz="1600" b="1" dirty="0">
                <a:solidFill>
                  <a:schemeClr val="tx1"/>
                </a:solidFill>
                <a:latin typeface="Arial" pitchFamily="34" charset="0"/>
                <a:cs typeface="Arial" pitchFamily="34" charset="0"/>
              </a:rPr>
              <a:t>рассмотрено в</a:t>
            </a:r>
            <a:r>
              <a:rPr lang="ru-RU" sz="1600" dirty="0">
                <a:solidFill>
                  <a:schemeClr val="tx1"/>
                </a:solidFill>
                <a:latin typeface="Arial" pitchFamily="34" charset="0"/>
                <a:cs typeface="Arial" pitchFamily="34" charset="0"/>
              </a:rPr>
              <a:t> течение </a:t>
            </a:r>
            <a:r>
              <a:rPr lang="ru-RU" sz="1600" b="1" dirty="0">
                <a:solidFill>
                  <a:schemeClr val="tx1"/>
                </a:solidFill>
                <a:latin typeface="Arial" pitchFamily="34" charset="0"/>
                <a:cs typeface="Arial" pitchFamily="34" charset="0"/>
              </a:rPr>
              <a:t>30 календарных дней  </a:t>
            </a:r>
            <a:r>
              <a:rPr lang="ru-RU" sz="1600" dirty="0">
                <a:solidFill>
                  <a:schemeClr val="tx1"/>
                </a:solidFill>
                <a:latin typeface="Arial" pitchFamily="34" charset="0"/>
                <a:cs typeface="Arial" pitchFamily="34" charset="0"/>
              </a:rPr>
              <a:t>(п. 32 Порядка) (приложение </a:t>
            </a:r>
            <a:r>
              <a:rPr lang="ru-RU" sz="1600" dirty="0" smtClean="0">
                <a:solidFill>
                  <a:schemeClr val="tx1"/>
                </a:solidFill>
                <a:latin typeface="Arial" pitchFamily="34" charset="0"/>
                <a:cs typeface="Arial" pitchFamily="34" charset="0"/>
              </a:rPr>
              <a:t>2 к приказу Департамента образования и науки ТО </a:t>
            </a:r>
            <a:r>
              <a:rPr lang="ru-RU" sz="1600" dirty="0">
                <a:solidFill>
                  <a:schemeClr val="tx1"/>
                </a:solidFill>
                <a:latin typeface="Arial" pitchFamily="34" charset="0"/>
                <a:cs typeface="Arial" pitchFamily="34" charset="0"/>
              </a:rPr>
              <a:t>№ 183/ОД от 11.06.2014 </a:t>
            </a:r>
            <a:r>
              <a:rPr lang="ru-RU" sz="1600" dirty="0" smtClean="0">
                <a:solidFill>
                  <a:schemeClr val="tx1"/>
                </a:solidFill>
                <a:latin typeface="Arial" pitchFamily="34" charset="0"/>
                <a:cs typeface="Arial" pitchFamily="34" charset="0"/>
              </a:rPr>
              <a:t>). </a:t>
            </a:r>
          </a:p>
          <a:p>
            <a:pPr algn="just"/>
            <a:r>
              <a:rPr lang="ru-RU" sz="1600" dirty="0" smtClean="0">
                <a:solidFill>
                  <a:schemeClr val="tx1"/>
                </a:solidFill>
                <a:latin typeface="Arial" pitchFamily="34" charset="0"/>
                <a:cs typeface="Arial" pitchFamily="34" charset="0"/>
              </a:rPr>
              <a:t>   Конкретные </a:t>
            </a:r>
            <a:r>
              <a:rPr lang="ru-RU" sz="1600" dirty="0">
                <a:solidFill>
                  <a:schemeClr val="tx1"/>
                </a:solidFill>
                <a:latin typeface="Arial" pitchFamily="34" charset="0"/>
                <a:cs typeface="Arial" pitchFamily="34" charset="0"/>
              </a:rPr>
              <a:t>периоды  аттестации в течение года не установлены</a:t>
            </a:r>
            <a:r>
              <a:rPr lang="ru-RU" sz="1600" dirty="0" smtClean="0">
                <a:solidFill>
                  <a:schemeClr val="tx1"/>
                </a:solidFill>
                <a:latin typeface="Arial" pitchFamily="34" charset="0"/>
                <a:cs typeface="Arial" pitchFamily="34" charset="0"/>
              </a:rPr>
              <a:t>.</a:t>
            </a:r>
            <a:endParaRPr lang="ru-RU" sz="1600" dirty="0">
              <a:solidFill>
                <a:schemeClr val="tx1"/>
              </a:solidFill>
              <a:latin typeface="Arial" pitchFamily="34" charset="0"/>
              <a:cs typeface="Arial" pitchFamily="34" charset="0"/>
            </a:endParaRPr>
          </a:p>
          <a:p>
            <a:pPr marL="171450" indent="-171450" algn="just">
              <a:buFont typeface="Wingdings" pitchFamily="2" charset="2"/>
              <a:buChar char="ü"/>
            </a:pPr>
            <a:r>
              <a:rPr lang="ru-RU" sz="1600" b="1" dirty="0">
                <a:solidFill>
                  <a:schemeClr val="tx1"/>
                </a:solidFill>
                <a:latin typeface="Arial" pitchFamily="34" charset="0"/>
                <a:cs typeface="Arial" pitchFamily="34" charset="0"/>
              </a:rPr>
              <a:t>В течение этого же срока</a:t>
            </a:r>
            <a:r>
              <a:rPr lang="ru-RU" sz="1600" dirty="0">
                <a:solidFill>
                  <a:schemeClr val="tx1"/>
                </a:solidFill>
                <a:latin typeface="Arial" pitchFamily="34" charset="0"/>
                <a:cs typeface="Arial" pitchFamily="34" charset="0"/>
              </a:rPr>
              <a:t> осуществляется письменное </a:t>
            </a:r>
            <a:r>
              <a:rPr lang="ru-RU" sz="1600" b="1" dirty="0">
                <a:solidFill>
                  <a:schemeClr val="tx1"/>
                </a:solidFill>
                <a:latin typeface="Arial" pitchFamily="34" charset="0"/>
                <a:cs typeface="Arial" pitchFamily="34" charset="0"/>
              </a:rPr>
              <a:t>уведомление</a:t>
            </a:r>
            <a:r>
              <a:rPr lang="ru-RU" sz="1600" dirty="0">
                <a:solidFill>
                  <a:schemeClr val="tx1"/>
                </a:solidFill>
                <a:latin typeface="Arial" pitchFamily="34" charset="0"/>
                <a:cs typeface="Arial" pitchFamily="34" charset="0"/>
              </a:rPr>
              <a:t> педагогических работников </a:t>
            </a:r>
            <a:r>
              <a:rPr lang="ru-RU" sz="1600" b="1" dirty="0">
                <a:solidFill>
                  <a:schemeClr val="tx1"/>
                </a:solidFill>
                <a:latin typeface="Arial" pitchFamily="34" charset="0"/>
                <a:cs typeface="Arial" pitchFamily="34" charset="0"/>
              </a:rPr>
              <a:t>о сроке и месте проведения их аттестации</a:t>
            </a:r>
            <a:r>
              <a:rPr lang="ru-RU" sz="1600" dirty="0">
                <a:solidFill>
                  <a:schemeClr val="tx1"/>
                </a:solidFill>
                <a:latin typeface="Arial" pitchFamily="34" charset="0"/>
                <a:cs typeface="Arial" pitchFamily="34" charset="0"/>
              </a:rPr>
              <a:t>. </a:t>
            </a:r>
          </a:p>
          <a:p>
            <a:pPr marL="171450" indent="-171450" algn="just">
              <a:buFont typeface="Wingdings" pitchFamily="2" charset="2"/>
              <a:buChar char="ü"/>
            </a:pPr>
            <a:r>
              <a:rPr lang="ru-RU" sz="1600" dirty="0">
                <a:solidFill>
                  <a:schemeClr val="tx1"/>
                </a:solidFill>
                <a:latin typeface="Arial" pitchFamily="34" charset="0"/>
                <a:cs typeface="Arial" pitchFamily="34" charset="0"/>
              </a:rPr>
              <a:t>Срок </a:t>
            </a:r>
            <a:r>
              <a:rPr lang="ru-RU" sz="1600" b="1" dirty="0">
                <a:solidFill>
                  <a:schemeClr val="tx1"/>
                </a:solidFill>
                <a:latin typeface="Arial" pitchFamily="34" charset="0"/>
                <a:cs typeface="Arial" pitchFamily="34" charset="0"/>
              </a:rPr>
              <a:t>проведения аттестации </a:t>
            </a:r>
            <a:r>
              <a:rPr lang="ru-RU" sz="1600" dirty="0">
                <a:solidFill>
                  <a:schemeClr val="tx1"/>
                </a:solidFill>
                <a:latin typeface="Arial" pitchFamily="34" charset="0"/>
                <a:cs typeface="Arial" pitchFamily="34" charset="0"/>
              </a:rPr>
              <a:t>для каждого  устанавливается индивидуально, составляет не более </a:t>
            </a:r>
            <a:r>
              <a:rPr lang="ru-RU" sz="1600" b="1" dirty="0">
                <a:solidFill>
                  <a:schemeClr val="tx1"/>
                </a:solidFill>
                <a:latin typeface="Arial" pitchFamily="34" charset="0"/>
                <a:cs typeface="Arial" pitchFamily="34" charset="0"/>
              </a:rPr>
              <a:t>60 календарных дней</a:t>
            </a:r>
            <a:r>
              <a:rPr lang="ru-RU" sz="1600" dirty="0">
                <a:solidFill>
                  <a:schemeClr val="tx1"/>
                </a:solidFill>
                <a:latin typeface="Arial" pitchFamily="34" charset="0"/>
                <a:cs typeface="Arial" pitchFamily="34" charset="0"/>
              </a:rPr>
              <a:t>, учитывает действие ранее установленных квалификационных  категорий  до принятия решения (п. 32 Порядка).</a:t>
            </a:r>
          </a:p>
        </p:txBody>
      </p:sp>
      <p:sp>
        <p:nvSpPr>
          <p:cNvPr id="10248" name="Прямоугольник 16"/>
          <p:cNvSpPr>
            <a:spLocks noChangeArrowheads="1"/>
          </p:cNvSpPr>
          <p:nvPr/>
        </p:nvSpPr>
        <p:spPr bwMode="auto">
          <a:xfrm>
            <a:off x="0" y="0"/>
            <a:ext cx="914400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b="1" dirty="0" smtClean="0">
                <a:solidFill>
                  <a:srgbClr val="6A2300"/>
                </a:solidFill>
                <a:latin typeface="Arial" charset="0"/>
              </a:rPr>
              <a:t>I </a:t>
            </a:r>
            <a:r>
              <a:rPr lang="ru-RU" b="1" dirty="0" smtClean="0">
                <a:solidFill>
                  <a:srgbClr val="6A2300"/>
                </a:solidFill>
                <a:latin typeface="Arial" charset="0"/>
              </a:rPr>
              <a:t>этап проведения аттестации педагогических работников на КК: </a:t>
            </a:r>
          </a:p>
          <a:p>
            <a:pPr algn="ctr" fontAlgn="base">
              <a:spcBef>
                <a:spcPct val="0"/>
              </a:spcBef>
              <a:spcAft>
                <a:spcPct val="0"/>
              </a:spcAft>
            </a:pPr>
            <a:r>
              <a:rPr lang="ru-RU" b="1" dirty="0" smtClean="0">
                <a:solidFill>
                  <a:srgbClr val="6A2300"/>
                </a:solidFill>
                <a:latin typeface="Arial" charset="0"/>
              </a:rPr>
              <a:t>«Подача заявления»</a:t>
            </a:r>
          </a:p>
        </p:txBody>
      </p:sp>
    </p:spTree>
    <p:extLst>
      <p:ext uri="{BB962C8B-B14F-4D97-AF65-F5344CB8AC3E}">
        <p14:creationId xmlns="" xmlns:p14="http://schemas.microsoft.com/office/powerpoint/2010/main" val="5393528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92D7FCD2-2BCD-4488-B0E9-1F7AC5545E55}" type="slidenum">
              <a:rPr lang="ru-RU" sz="1000">
                <a:solidFill>
                  <a:srgbClr val="B13F9A">
                    <a:shade val="50000"/>
                  </a:srgbClr>
                </a:solidFill>
              </a:rPr>
              <a:pPr algn="r" fontAlgn="base">
                <a:spcBef>
                  <a:spcPct val="0"/>
                </a:spcBef>
                <a:spcAft>
                  <a:spcPct val="0"/>
                </a:spcAft>
                <a:defRPr/>
              </a:pPr>
              <a:t>16</a:t>
            </a:fld>
            <a:endParaRPr lang="ru-RU" sz="1000">
              <a:solidFill>
                <a:srgbClr val="B13F9A">
                  <a:shade val="50000"/>
                </a:srgbClr>
              </a:solidFill>
            </a:endParaRPr>
          </a:p>
        </p:txBody>
      </p:sp>
      <p:sp>
        <p:nvSpPr>
          <p:cNvPr id="10" name="Rectangle 22"/>
          <p:cNvSpPr>
            <a:spLocks noChangeArrowheads="1"/>
          </p:cNvSpPr>
          <p:nvPr/>
        </p:nvSpPr>
        <p:spPr bwMode="auto">
          <a:xfrm>
            <a:off x="240796" y="908720"/>
            <a:ext cx="8496300" cy="2087562"/>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fontAlgn="base">
              <a:spcBef>
                <a:spcPct val="0"/>
              </a:spcBef>
              <a:spcAft>
                <a:spcPct val="0"/>
              </a:spcAft>
              <a:defRPr/>
            </a:pPr>
            <a:r>
              <a:rPr lang="ru-RU" sz="1600" b="1" dirty="0">
                <a:solidFill>
                  <a:srgbClr val="F4E7ED">
                    <a:lumMod val="10000"/>
                  </a:srgbClr>
                </a:solidFill>
                <a:latin typeface="Arial" charset="0"/>
                <a:cs typeface="Arial" charset="0"/>
              </a:rPr>
              <a:t>Не может быть отказано в приеме заявления </a:t>
            </a:r>
            <a:r>
              <a:rPr lang="ru-RU" sz="1600" dirty="0">
                <a:solidFill>
                  <a:srgbClr val="F4E7ED">
                    <a:lumMod val="10000"/>
                  </a:srgbClr>
                </a:solidFill>
                <a:latin typeface="Arial" charset="0"/>
                <a:cs typeface="Arial" charset="0"/>
              </a:rPr>
              <a:t>о прохождении аттестации для установления квалификационной категории  по причине:</a:t>
            </a:r>
          </a:p>
          <a:p>
            <a:pPr marL="285750" indent="-285750" fontAlgn="base">
              <a:spcBef>
                <a:spcPct val="0"/>
              </a:spcBef>
              <a:spcAft>
                <a:spcPct val="0"/>
              </a:spcAft>
              <a:buFont typeface="Wingdings" pitchFamily="2" charset="2"/>
              <a:buChar char="ü"/>
              <a:defRPr/>
            </a:pPr>
            <a:r>
              <a:rPr lang="ru-RU" sz="1600" dirty="0" smtClean="0">
                <a:solidFill>
                  <a:srgbClr val="F4E7ED">
                    <a:lumMod val="10000"/>
                  </a:srgbClr>
                </a:solidFill>
                <a:latin typeface="Arial" charset="0"/>
                <a:cs typeface="Arial" charset="0"/>
              </a:rPr>
              <a:t> </a:t>
            </a:r>
            <a:r>
              <a:rPr lang="ru-RU" sz="1600" dirty="0">
                <a:solidFill>
                  <a:srgbClr val="F4E7ED">
                    <a:lumMod val="10000"/>
                  </a:srgbClr>
                </a:solidFill>
                <a:latin typeface="Arial" charset="0"/>
                <a:cs typeface="Arial" charset="0"/>
              </a:rPr>
              <a:t>несовпадения у педагогического работника высшего или среднего профессионального образования с направлением подготовки, предъявляемым КХ;</a:t>
            </a:r>
          </a:p>
          <a:p>
            <a:pPr marL="285750" indent="-285750" fontAlgn="base">
              <a:spcBef>
                <a:spcPct val="0"/>
              </a:spcBef>
              <a:spcAft>
                <a:spcPct val="0"/>
              </a:spcAft>
              <a:buFont typeface="Wingdings" pitchFamily="2" charset="2"/>
              <a:buChar char="ü"/>
              <a:defRPr/>
            </a:pPr>
            <a:r>
              <a:rPr lang="ru-RU" sz="1600" dirty="0" smtClean="0">
                <a:solidFill>
                  <a:srgbClr val="F4E7ED">
                    <a:lumMod val="10000"/>
                  </a:srgbClr>
                </a:solidFill>
                <a:latin typeface="Arial" charset="0"/>
                <a:cs typeface="Arial" charset="0"/>
              </a:rPr>
              <a:t>истечения </a:t>
            </a:r>
            <a:r>
              <a:rPr lang="ru-RU" sz="1600" dirty="0">
                <a:solidFill>
                  <a:srgbClr val="F4E7ED">
                    <a:lumMod val="10000"/>
                  </a:srgbClr>
                </a:solidFill>
                <a:latin typeface="Arial" charset="0"/>
                <a:cs typeface="Arial" charset="0"/>
              </a:rPr>
              <a:t>срока действия квалификационной категории (первой или высшей) на день подачи заявления;</a:t>
            </a:r>
          </a:p>
          <a:p>
            <a:pPr marL="285750" indent="-285750" fontAlgn="base">
              <a:spcBef>
                <a:spcPct val="0"/>
              </a:spcBef>
              <a:spcAft>
                <a:spcPct val="0"/>
              </a:spcAft>
              <a:buFont typeface="Wingdings" pitchFamily="2" charset="2"/>
              <a:buChar char="ü"/>
              <a:defRPr/>
            </a:pPr>
            <a:r>
              <a:rPr lang="ru-RU" sz="1600" dirty="0" smtClean="0">
                <a:solidFill>
                  <a:srgbClr val="F4E7ED">
                    <a:lumMod val="10000"/>
                  </a:srgbClr>
                </a:solidFill>
                <a:latin typeface="Arial" charset="0"/>
                <a:cs typeface="Arial" charset="0"/>
              </a:rPr>
              <a:t>наличия </a:t>
            </a:r>
            <a:r>
              <a:rPr lang="ru-RU" sz="1600" dirty="0">
                <a:solidFill>
                  <a:srgbClr val="F4E7ED">
                    <a:lumMod val="10000"/>
                  </a:srgbClr>
                </a:solidFill>
                <a:latin typeface="Arial" charset="0"/>
                <a:cs typeface="Arial" charset="0"/>
              </a:rPr>
              <a:t>перерыва в работе; </a:t>
            </a:r>
          </a:p>
          <a:p>
            <a:pPr marL="285750" indent="-285750" fontAlgn="base">
              <a:spcBef>
                <a:spcPct val="0"/>
              </a:spcBef>
              <a:spcAft>
                <a:spcPct val="0"/>
              </a:spcAft>
              <a:buFont typeface="Wingdings" pitchFamily="2" charset="2"/>
              <a:buChar char="ü"/>
              <a:defRPr/>
            </a:pPr>
            <a:r>
              <a:rPr lang="ru-RU" sz="1600" dirty="0" smtClean="0">
                <a:solidFill>
                  <a:srgbClr val="F4E7ED">
                    <a:lumMod val="10000"/>
                  </a:srgbClr>
                </a:solidFill>
                <a:latin typeface="Arial" charset="0"/>
                <a:cs typeface="Arial" charset="0"/>
              </a:rPr>
              <a:t>незначительной </a:t>
            </a:r>
            <a:r>
              <a:rPr lang="ru-RU" sz="1600" dirty="0">
                <a:solidFill>
                  <a:srgbClr val="F4E7ED">
                    <a:lumMod val="10000"/>
                  </a:srgbClr>
                </a:solidFill>
                <a:latin typeface="Arial" charset="0"/>
                <a:cs typeface="Arial" charset="0"/>
              </a:rPr>
              <a:t>продолжительности работы в </a:t>
            </a:r>
            <a:r>
              <a:rPr lang="ru-RU" sz="1600" dirty="0" smtClean="0">
                <a:solidFill>
                  <a:srgbClr val="F4E7ED">
                    <a:lumMod val="10000"/>
                  </a:srgbClr>
                </a:solidFill>
                <a:latin typeface="Arial" charset="0"/>
                <a:cs typeface="Arial" charset="0"/>
              </a:rPr>
              <a:t>организации.</a:t>
            </a:r>
            <a:endParaRPr lang="ru-RU" sz="1600" dirty="0">
              <a:solidFill>
                <a:srgbClr val="F4E7ED">
                  <a:lumMod val="10000"/>
                </a:srgbClr>
              </a:solidFill>
              <a:latin typeface="Arial" charset="0"/>
              <a:cs typeface="Arial" charset="0"/>
            </a:endParaRPr>
          </a:p>
        </p:txBody>
      </p:sp>
      <p:sp>
        <p:nvSpPr>
          <p:cNvPr id="8" name="Rectangle 22"/>
          <p:cNvSpPr>
            <a:spLocks noChangeArrowheads="1"/>
          </p:cNvSpPr>
          <p:nvPr/>
        </p:nvSpPr>
        <p:spPr bwMode="auto">
          <a:xfrm>
            <a:off x="239208" y="3429000"/>
            <a:ext cx="8497887" cy="2520280"/>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r>
              <a:rPr lang="ru-RU" sz="1600" b="1" dirty="0">
                <a:solidFill>
                  <a:srgbClr val="F4E7ED">
                    <a:lumMod val="10000"/>
                  </a:srgbClr>
                </a:solidFill>
                <a:latin typeface="Arial" charset="0"/>
                <a:cs typeface="Arial" charset="0"/>
              </a:rPr>
              <a:t>В приеме заявления может быть отказано</a:t>
            </a:r>
            <a:r>
              <a:rPr lang="ru-RU" sz="1600" dirty="0">
                <a:solidFill>
                  <a:srgbClr val="F4E7ED">
                    <a:lumMod val="10000"/>
                  </a:srgbClr>
                </a:solidFill>
                <a:latin typeface="Arial" charset="0"/>
                <a:cs typeface="Arial" charset="0"/>
              </a:rPr>
              <a:t>:</a:t>
            </a:r>
          </a:p>
          <a:p>
            <a:pPr marL="269875" indent="-269875">
              <a:buFont typeface="Wingdings" pitchFamily="2" charset="2"/>
              <a:buChar char="ü"/>
            </a:pPr>
            <a:r>
              <a:rPr lang="ru-RU" sz="1600" dirty="0">
                <a:solidFill>
                  <a:srgbClr val="F4E7ED">
                    <a:lumMod val="10000"/>
                  </a:srgbClr>
                </a:solidFill>
                <a:latin typeface="Arial" charset="0"/>
                <a:cs typeface="Arial" charset="0"/>
              </a:rPr>
              <a:t>  если педагогический работник обращается за установлением  высшей квалификационной категорией впервые, не имея первой квалификационной категории;</a:t>
            </a:r>
          </a:p>
          <a:p>
            <a:pPr marL="269875" indent="-269875">
              <a:buFont typeface="Wingdings" pitchFamily="2" charset="2"/>
              <a:buChar char="ü"/>
            </a:pPr>
            <a:r>
              <a:rPr lang="ru-RU" sz="1600" dirty="0">
                <a:solidFill>
                  <a:srgbClr val="F4E7ED">
                    <a:lumMod val="10000"/>
                  </a:srgbClr>
                </a:solidFill>
                <a:latin typeface="Arial" charset="0"/>
                <a:cs typeface="Arial" charset="0"/>
              </a:rPr>
              <a:t>  если обращение за установлением высшей квалификационной категории следует  ранее чем через два года после установления первой квалификационной категории;</a:t>
            </a:r>
          </a:p>
          <a:p>
            <a:pPr marL="269875" indent="-269875">
              <a:buFont typeface="Wingdings" pitchFamily="2" charset="2"/>
              <a:buChar char="ü"/>
            </a:pPr>
            <a:r>
              <a:rPr lang="ru-RU" sz="1600" dirty="0">
                <a:solidFill>
                  <a:srgbClr val="F4E7ED">
                    <a:lumMod val="10000"/>
                  </a:srgbClr>
                </a:solidFill>
                <a:latin typeface="Arial" charset="0"/>
                <a:cs typeface="Arial" charset="0"/>
              </a:rPr>
              <a:t> если обращение за установлением первой либо высшей квалификационной категории следует до истечения одного года со дня принятия аттестационной комиссией решения  об отказе в их установлении. </a:t>
            </a:r>
          </a:p>
        </p:txBody>
      </p:sp>
      <p:sp>
        <p:nvSpPr>
          <p:cNvPr id="7" name="Rectangle 22"/>
          <p:cNvSpPr>
            <a:spLocks noChangeArrowheads="1"/>
          </p:cNvSpPr>
          <p:nvPr/>
        </p:nvSpPr>
        <p:spPr bwMode="auto">
          <a:xfrm>
            <a:off x="239209" y="116632"/>
            <a:ext cx="8497887" cy="432048"/>
          </a:xfrm>
          <a:prstGeom prst="rect">
            <a:avLst/>
          </a:prstGeom>
          <a:noFill/>
          <a:ln w="19050">
            <a:noFill/>
            <a:headEnd/>
            <a:tailEnd/>
          </a:ln>
        </p:spPr>
        <p:style>
          <a:lnRef idx="3">
            <a:schemeClr val="lt1"/>
          </a:lnRef>
          <a:fillRef idx="1">
            <a:schemeClr val="accent2"/>
          </a:fillRef>
          <a:effectRef idx="1">
            <a:schemeClr val="accent2"/>
          </a:effectRef>
          <a:fontRef idx="minor">
            <a:schemeClr val="lt1"/>
          </a:fontRef>
        </p:style>
        <p:txBody>
          <a:bodyPr anchor="ctr"/>
          <a:lstStyle/>
          <a:p>
            <a:pPr algn="ctr"/>
            <a:r>
              <a:rPr lang="ru-RU" b="1" dirty="0">
                <a:solidFill>
                  <a:srgbClr val="6A2300"/>
                </a:solidFill>
                <a:latin typeface="Arial" charset="0"/>
              </a:rPr>
              <a:t>Условия ограничения в прохождении аттестации: </a:t>
            </a:r>
          </a:p>
        </p:txBody>
      </p:sp>
    </p:spTree>
    <p:extLst>
      <p:ext uri="{BB962C8B-B14F-4D97-AF65-F5344CB8AC3E}">
        <p14:creationId xmlns="" xmlns:p14="http://schemas.microsoft.com/office/powerpoint/2010/main" val="129222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774BBF53-0EFC-4CF8-9664-5D3B609069FB}" type="slidenum">
              <a:rPr lang="ru-RU" sz="1000">
                <a:solidFill>
                  <a:srgbClr val="B13F9A">
                    <a:shade val="50000"/>
                  </a:srgbClr>
                </a:solidFill>
              </a:rPr>
              <a:pPr algn="r" fontAlgn="base">
                <a:spcBef>
                  <a:spcPct val="0"/>
                </a:spcBef>
                <a:spcAft>
                  <a:spcPct val="0"/>
                </a:spcAft>
                <a:defRPr/>
              </a:pPr>
              <a:t>17</a:t>
            </a:fld>
            <a:endParaRPr lang="ru-RU" sz="1000">
              <a:solidFill>
                <a:srgbClr val="B13F9A">
                  <a:shade val="50000"/>
                </a:srgbClr>
              </a:solidFill>
            </a:endParaRPr>
          </a:p>
        </p:txBody>
      </p:sp>
      <p:sp>
        <p:nvSpPr>
          <p:cNvPr id="13" name="Rectangle 22"/>
          <p:cNvSpPr>
            <a:spLocks noChangeArrowheads="1"/>
          </p:cNvSpPr>
          <p:nvPr/>
        </p:nvSpPr>
        <p:spPr bwMode="auto">
          <a:xfrm>
            <a:off x="467544" y="1200329"/>
            <a:ext cx="8280920" cy="4820959"/>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marL="285750" indent="-285750">
              <a:lnSpc>
                <a:spcPct val="150000"/>
              </a:lnSpc>
              <a:buFont typeface="Wingdings" pitchFamily="2" charset="2"/>
              <a:buChar char="Ø"/>
            </a:pPr>
            <a:r>
              <a:rPr lang="ru-RU" sz="1600" dirty="0">
                <a:solidFill>
                  <a:schemeClr val="tx1"/>
                </a:solidFill>
                <a:latin typeface="Arial" pitchFamily="34" charset="0"/>
                <a:cs typeface="Arial" pitchFamily="34" charset="0"/>
              </a:rPr>
              <a:t>Всесторонний </a:t>
            </a:r>
            <a:r>
              <a:rPr lang="ru-RU" sz="1600" b="1" u="sng" dirty="0">
                <a:solidFill>
                  <a:schemeClr val="tx1"/>
                </a:solidFill>
                <a:latin typeface="Arial" pitchFamily="34" charset="0"/>
                <a:cs typeface="Arial" pitchFamily="34" charset="0"/>
              </a:rPr>
              <a:t>анализ профессиональной деятельности </a:t>
            </a:r>
            <a:r>
              <a:rPr lang="ru-RU" sz="1600" dirty="0">
                <a:solidFill>
                  <a:schemeClr val="tx1"/>
                </a:solidFill>
                <a:latin typeface="Arial" pitchFamily="34" charset="0"/>
                <a:cs typeface="Arial" pitchFamily="34" charset="0"/>
              </a:rPr>
              <a:t>проводится специалистами </a:t>
            </a:r>
            <a:r>
              <a:rPr lang="ru-RU" sz="1600" b="1" u="sng" dirty="0">
                <a:solidFill>
                  <a:schemeClr val="tx1"/>
                </a:solidFill>
                <a:latin typeface="Arial" pitchFamily="34" charset="0"/>
                <a:cs typeface="Arial" pitchFamily="34" charset="0"/>
              </a:rPr>
              <a:t>не менее 3 человек </a:t>
            </a:r>
            <a:r>
              <a:rPr lang="ru-RU" sz="1600" dirty="0">
                <a:solidFill>
                  <a:schemeClr val="tx1"/>
                </a:solidFill>
                <a:latin typeface="Arial" pitchFamily="34" charset="0"/>
                <a:cs typeface="Arial" pitchFamily="34" charset="0"/>
              </a:rPr>
              <a:t>(один внешний и два внутренних). Список специалистов городского и муниципального уровня утверждается Аттестационной комиссией.</a:t>
            </a:r>
          </a:p>
          <a:p>
            <a:pPr marL="285750" indent="-285750">
              <a:lnSpc>
                <a:spcPct val="150000"/>
              </a:lnSpc>
              <a:buFont typeface="Wingdings" pitchFamily="2" charset="2"/>
              <a:buChar char="Ø"/>
            </a:pPr>
            <a:r>
              <a:rPr lang="ru-RU" sz="1600" dirty="0">
                <a:solidFill>
                  <a:schemeClr val="tx1"/>
                </a:solidFill>
                <a:latin typeface="Arial" pitchFamily="34" charset="0"/>
                <a:cs typeface="Arial" pitchFamily="34" charset="0"/>
              </a:rPr>
              <a:t>За 60 дней до  заседания Аттестационной комиссии </a:t>
            </a:r>
            <a:r>
              <a:rPr lang="ru-RU" sz="1600" b="1" dirty="0">
                <a:solidFill>
                  <a:schemeClr val="tx1"/>
                </a:solidFill>
                <a:latin typeface="Arial" pitchFamily="34" charset="0"/>
                <a:cs typeface="Arial" pitchFamily="34" charset="0"/>
              </a:rPr>
              <a:t>педагогу вручается график </a:t>
            </a:r>
            <a:r>
              <a:rPr lang="ru-RU" sz="1600" dirty="0">
                <a:solidFill>
                  <a:schemeClr val="tx1"/>
                </a:solidFill>
                <a:latin typeface="Arial" pitchFamily="34" charset="0"/>
                <a:cs typeface="Arial" pitchFamily="34" charset="0"/>
              </a:rPr>
              <a:t>его аттестации </a:t>
            </a:r>
            <a:r>
              <a:rPr lang="ru-RU" sz="1600" b="1" dirty="0">
                <a:solidFill>
                  <a:schemeClr val="tx1"/>
                </a:solidFill>
                <a:latin typeface="Arial" pitchFamily="34" charset="0"/>
                <a:cs typeface="Arial" pitchFamily="34" charset="0"/>
              </a:rPr>
              <a:t>с указанием: даты , времени, </a:t>
            </a:r>
            <a:r>
              <a:rPr lang="ru-RU" sz="1600" dirty="0">
                <a:solidFill>
                  <a:schemeClr val="tx1"/>
                </a:solidFill>
                <a:latin typeface="Arial" pitchFamily="34" charset="0"/>
                <a:cs typeface="Arial" pitchFamily="34" charset="0"/>
              </a:rPr>
              <a:t>мероприятия и фамилий специалистов осуществляющих анализ деятельности. Форма проведения анализа деятельности может быть различная на усмотрение администрации учреждения. </a:t>
            </a:r>
            <a:r>
              <a:rPr lang="ru-RU" sz="1600" dirty="0" smtClean="0">
                <a:solidFill>
                  <a:schemeClr val="tx1"/>
                </a:solidFill>
                <a:latin typeface="Arial" pitchFamily="34" charset="0"/>
                <a:cs typeface="Arial" pitchFamily="34" charset="0"/>
              </a:rPr>
              <a:t>В </a:t>
            </a:r>
            <a:r>
              <a:rPr lang="ru-RU" sz="1600" dirty="0">
                <a:solidFill>
                  <a:schemeClr val="tx1"/>
                </a:solidFill>
                <a:latin typeface="Arial" pitchFamily="34" charset="0"/>
                <a:cs typeface="Arial" pitchFamily="34" charset="0"/>
              </a:rPr>
              <a:t>анализ деятельности необходимо включать также и  самооценку деятельности  педагога. </a:t>
            </a:r>
          </a:p>
          <a:p>
            <a:pPr marL="285750" indent="-285750">
              <a:lnSpc>
                <a:spcPct val="150000"/>
              </a:lnSpc>
              <a:buFont typeface="Wingdings" pitchFamily="2" charset="2"/>
              <a:buChar char="Ø"/>
            </a:pPr>
            <a:r>
              <a:rPr lang="ru-RU" sz="1600" b="1" dirty="0">
                <a:solidFill>
                  <a:schemeClr val="tx1"/>
                </a:solidFill>
                <a:latin typeface="Arial" pitchFamily="34" charset="0"/>
                <a:cs typeface="Arial" pitchFamily="34" charset="0"/>
              </a:rPr>
              <a:t>После</a:t>
            </a:r>
            <a:r>
              <a:rPr lang="ru-RU" sz="1600" dirty="0">
                <a:solidFill>
                  <a:schemeClr val="tx1"/>
                </a:solidFill>
                <a:latin typeface="Arial" pitchFamily="34" charset="0"/>
                <a:cs typeface="Arial" pitchFamily="34" charset="0"/>
              </a:rPr>
              <a:t> всестороннего </a:t>
            </a:r>
            <a:r>
              <a:rPr lang="ru-RU" sz="1600" b="1" dirty="0">
                <a:solidFill>
                  <a:schemeClr val="tx1"/>
                </a:solidFill>
                <a:latin typeface="Arial" pitchFamily="34" charset="0"/>
                <a:cs typeface="Arial" pitchFamily="34" charset="0"/>
              </a:rPr>
              <a:t>анализа делается заключение </a:t>
            </a:r>
            <a:r>
              <a:rPr lang="ru-RU" sz="1600" dirty="0">
                <a:solidFill>
                  <a:schemeClr val="tx1"/>
                </a:solidFill>
                <a:latin typeface="Arial" pitchFamily="34" charset="0"/>
                <a:cs typeface="Arial" pitchFamily="34" charset="0"/>
              </a:rPr>
              <a:t>специалистов о рекомендации аттестовать ( не аттестовать) педагога на первую или высшую квалификационную категорию. </a:t>
            </a:r>
          </a:p>
        </p:txBody>
      </p:sp>
      <p:sp>
        <p:nvSpPr>
          <p:cNvPr id="10248" name="Прямоугольник 16"/>
          <p:cNvSpPr>
            <a:spLocks noChangeArrowheads="1"/>
          </p:cNvSpPr>
          <p:nvPr/>
        </p:nvSpPr>
        <p:spPr bwMode="auto">
          <a:xfrm>
            <a:off x="0" y="0"/>
            <a:ext cx="91440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b="1" dirty="0" smtClean="0">
                <a:solidFill>
                  <a:srgbClr val="6A2300"/>
                </a:solidFill>
                <a:latin typeface="Arial" charset="0"/>
              </a:rPr>
              <a:t>II – III </a:t>
            </a:r>
            <a:r>
              <a:rPr lang="ru-RU" b="1" dirty="0" smtClean="0">
                <a:solidFill>
                  <a:srgbClr val="6A2300"/>
                </a:solidFill>
                <a:latin typeface="Arial" charset="0"/>
              </a:rPr>
              <a:t>этап </a:t>
            </a:r>
            <a:r>
              <a:rPr lang="ru-RU" b="1" dirty="0">
                <a:solidFill>
                  <a:srgbClr val="6A2300"/>
                </a:solidFill>
                <a:latin typeface="Arial" charset="0"/>
              </a:rPr>
              <a:t>проведения аттестации педагогических работников на КК: </a:t>
            </a:r>
          </a:p>
          <a:p>
            <a:pPr algn="ctr" fontAlgn="base">
              <a:spcBef>
                <a:spcPct val="0"/>
              </a:spcBef>
              <a:spcAft>
                <a:spcPct val="0"/>
              </a:spcAft>
            </a:pPr>
            <a:r>
              <a:rPr lang="ru-RU" b="1" dirty="0" smtClean="0">
                <a:solidFill>
                  <a:srgbClr val="6A2300"/>
                </a:solidFill>
                <a:latin typeface="Arial" charset="0"/>
              </a:rPr>
              <a:t>«</a:t>
            </a:r>
            <a:r>
              <a:rPr lang="ru-RU" b="1" dirty="0">
                <a:solidFill>
                  <a:srgbClr val="6A2300"/>
                </a:solidFill>
                <a:latin typeface="Arial" charset="0"/>
              </a:rPr>
              <a:t>Проведение всестороннего анализа профессиональной  деятельности педагогического работника</a:t>
            </a:r>
            <a:r>
              <a:rPr lang="ru-RU" b="1" dirty="0" smtClean="0">
                <a:solidFill>
                  <a:srgbClr val="6A2300"/>
                </a:solidFill>
                <a:latin typeface="Arial" charset="0"/>
              </a:rPr>
              <a:t>», «</a:t>
            </a:r>
            <a:r>
              <a:rPr lang="ru-RU" b="1" dirty="0">
                <a:solidFill>
                  <a:srgbClr val="6A2300"/>
                </a:solidFill>
                <a:latin typeface="Arial" charset="0"/>
              </a:rPr>
              <a:t>Обработка результатов деятельности, подготовка заключения»</a:t>
            </a:r>
          </a:p>
        </p:txBody>
      </p:sp>
    </p:spTree>
    <p:extLst>
      <p:ext uri="{BB962C8B-B14F-4D97-AF65-F5344CB8AC3E}">
        <p14:creationId xmlns="" xmlns:p14="http://schemas.microsoft.com/office/powerpoint/2010/main" val="5393528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774BBF53-0EFC-4CF8-9664-5D3B609069FB}" type="slidenum">
              <a:rPr lang="ru-RU" sz="1000">
                <a:solidFill>
                  <a:srgbClr val="B13F9A">
                    <a:shade val="50000"/>
                  </a:srgbClr>
                </a:solidFill>
              </a:rPr>
              <a:pPr algn="r" fontAlgn="base">
                <a:spcBef>
                  <a:spcPct val="0"/>
                </a:spcBef>
                <a:spcAft>
                  <a:spcPct val="0"/>
                </a:spcAft>
                <a:defRPr/>
              </a:pPr>
              <a:t>18</a:t>
            </a:fld>
            <a:endParaRPr lang="ru-RU" sz="1000">
              <a:solidFill>
                <a:srgbClr val="B13F9A">
                  <a:shade val="50000"/>
                </a:srgbClr>
              </a:solidFill>
            </a:endParaRPr>
          </a:p>
        </p:txBody>
      </p:sp>
      <p:sp>
        <p:nvSpPr>
          <p:cNvPr id="12" name="Rectangle 22"/>
          <p:cNvSpPr>
            <a:spLocks noChangeArrowheads="1"/>
          </p:cNvSpPr>
          <p:nvPr/>
        </p:nvSpPr>
        <p:spPr bwMode="auto">
          <a:xfrm>
            <a:off x="395536" y="1052736"/>
            <a:ext cx="8519864" cy="3672408"/>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nSpc>
                <a:spcPct val="150000"/>
              </a:lnSpc>
            </a:pPr>
            <a:r>
              <a:rPr lang="ru-RU" sz="1600" b="1" dirty="0">
                <a:solidFill>
                  <a:schemeClr val="tx1"/>
                </a:solidFill>
                <a:latin typeface="Arial" pitchFamily="34" charset="0"/>
                <a:cs typeface="Arial" pitchFamily="34" charset="0"/>
              </a:rPr>
              <a:t>Перечень документов</a:t>
            </a:r>
            <a:r>
              <a:rPr lang="ru-RU" sz="1600" dirty="0">
                <a:solidFill>
                  <a:schemeClr val="tx1"/>
                </a:solidFill>
                <a:latin typeface="Arial" pitchFamily="34" charset="0"/>
                <a:cs typeface="Arial" pitchFamily="34" charset="0"/>
              </a:rPr>
              <a:t>, </a:t>
            </a:r>
            <a:r>
              <a:rPr lang="ru-RU" sz="1600" b="1" dirty="0">
                <a:solidFill>
                  <a:schemeClr val="tx1"/>
                </a:solidFill>
                <a:latin typeface="Arial" pitchFamily="34" charset="0"/>
                <a:cs typeface="Arial" pitchFamily="34" charset="0"/>
              </a:rPr>
              <a:t>предоставляемых </a:t>
            </a:r>
            <a:r>
              <a:rPr lang="ru-RU" sz="1600" dirty="0">
                <a:solidFill>
                  <a:schemeClr val="tx1"/>
                </a:solidFill>
                <a:latin typeface="Arial" pitchFamily="34" charset="0"/>
                <a:cs typeface="Arial" pitchFamily="34" charset="0"/>
              </a:rPr>
              <a:t>в аттестационную </a:t>
            </a:r>
            <a:r>
              <a:rPr lang="ru-RU" sz="1600" dirty="0" smtClean="0">
                <a:solidFill>
                  <a:schemeClr val="tx1"/>
                </a:solidFill>
                <a:latin typeface="Arial" pitchFamily="34" charset="0"/>
                <a:cs typeface="Arial" pitchFamily="34" charset="0"/>
              </a:rPr>
              <a:t>комиссию:</a:t>
            </a:r>
            <a:endParaRPr lang="en-US" sz="1600" dirty="0">
              <a:solidFill>
                <a:schemeClr val="tx1"/>
              </a:solidFill>
              <a:latin typeface="Arial" pitchFamily="34" charset="0"/>
              <a:cs typeface="Arial" pitchFamily="34" charset="0"/>
            </a:endParaRPr>
          </a:p>
          <a:p>
            <a:pPr marL="992188" indent="-360363">
              <a:lnSpc>
                <a:spcPct val="150000"/>
              </a:lnSpc>
              <a:buFont typeface="Wingdings" pitchFamily="2" charset="2"/>
              <a:buChar char="ü"/>
            </a:pPr>
            <a:r>
              <a:rPr lang="ru-RU" sz="1600" dirty="0" smtClean="0">
                <a:solidFill>
                  <a:schemeClr val="tx1"/>
                </a:solidFill>
                <a:latin typeface="Arial" pitchFamily="34" charset="0"/>
                <a:cs typeface="Arial" pitchFamily="34" charset="0"/>
              </a:rPr>
              <a:t>копия </a:t>
            </a:r>
            <a:r>
              <a:rPr lang="ru-RU" sz="1600" dirty="0">
                <a:solidFill>
                  <a:schemeClr val="tx1"/>
                </a:solidFill>
                <a:latin typeface="Arial" pitchFamily="34" charset="0"/>
                <a:cs typeface="Arial" pitchFamily="34" charset="0"/>
              </a:rPr>
              <a:t>аттестационного листа предыдущей аттестации (при наличии</a:t>
            </a:r>
            <a:r>
              <a:rPr lang="ru-RU" sz="1600" dirty="0" smtClean="0">
                <a:solidFill>
                  <a:schemeClr val="tx1"/>
                </a:solidFill>
                <a:latin typeface="Arial" pitchFamily="34" charset="0"/>
                <a:cs typeface="Arial" pitchFamily="34" charset="0"/>
              </a:rPr>
              <a:t>);</a:t>
            </a:r>
            <a:endParaRPr lang="ru-RU" sz="1600" dirty="0">
              <a:solidFill>
                <a:schemeClr val="tx1"/>
              </a:solidFill>
              <a:latin typeface="Arial" pitchFamily="34" charset="0"/>
              <a:cs typeface="Arial" pitchFamily="34" charset="0"/>
            </a:endParaRPr>
          </a:p>
          <a:p>
            <a:pPr marL="992188" indent="-360363">
              <a:lnSpc>
                <a:spcPct val="150000"/>
              </a:lnSpc>
              <a:buFont typeface="Wingdings" pitchFamily="2" charset="2"/>
              <a:buChar char="ü"/>
            </a:pPr>
            <a:r>
              <a:rPr lang="ru-RU" sz="1600" dirty="0" smtClean="0">
                <a:solidFill>
                  <a:schemeClr val="tx1"/>
                </a:solidFill>
                <a:latin typeface="Arial" pitchFamily="34" charset="0"/>
                <a:cs typeface="Arial" pitchFamily="34" charset="0"/>
              </a:rPr>
              <a:t>копия </a:t>
            </a:r>
            <a:r>
              <a:rPr lang="ru-RU" sz="1600" dirty="0">
                <a:solidFill>
                  <a:schemeClr val="tx1"/>
                </a:solidFill>
                <a:latin typeface="Arial" pitchFamily="34" charset="0"/>
                <a:cs typeface="Arial" pitchFamily="34" charset="0"/>
              </a:rPr>
              <a:t>документа об образовании</a:t>
            </a:r>
            <a:r>
              <a:rPr lang="ru-RU" sz="1600" dirty="0" smtClean="0">
                <a:solidFill>
                  <a:schemeClr val="tx1"/>
                </a:solidFill>
                <a:latin typeface="Arial" pitchFamily="34" charset="0"/>
                <a:cs typeface="Arial" pitchFamily="34" charset="0"/>
              </a:rPr>
              <a:t>;</a:t>
            </a:r>
            <a:endParaRPr lang="ru-RU" sz="1600" dirty="0">
              <a:solidFill>
                <a:schemeClr val="tx1"/>
              </a:solidFill>
              <a:latin typeface="Arial" pitchFamily="34" charset="0"/>
              <a:cs typeface="Arial" pitchFamily="34" charset="0"/>
            </a:endParaRPr>
          </a:p>
          <a:p>
            <a:pPr marL="992188" indent="-360363">
              <a:lnSpc>
                <a:spcPct val="150000"/>
              </a:lnSpc>
              <a:buFont typeface="Wingdings" pitchFamily="2" charset="2"/>
              <a:buChar char="ü"/>
            </a:pPr>
            <a:r>
              <a:rPr lang="ru-RU" sz="1600" dirty="0" smtClean="0">
                <a:solidFill>
                  <a:schemeClr val="tx1"/>
                </a:solidFill>
                <a:latin typeface="Arial" pitchFamily="34" charset="0"/>
                <a:cs typeface="Arial" pitchFamily="34" charset="0"/>
              </a:rPr>
              <a:t>копия </a:t>
            </a:r>
            <a:r>
              <a:rPr lang="ru-RU" sz="1600" dirty="0">
                <a:solidFill>
                  <a:schemeClr val="tx1"/>
                </a:solidFill>
                <a:latin typeface="Arial" pitchFamily="34" charset="0"/>
                <a:cs typeface="Arial" pitchFamily="34" charset="0"/>
              </a:rPr>
              <a:t>удостоверения о повышении квалификации работника в течение 3 лет, предшествующих аттестации или справку об учебе в ВУЗе;</a:t>
            </a:r>
          </a:p>
          <a:p>
            <a:pPr marL="992188" indent="-360363">
              <a:lnSpc>
                <a:spcPct val="150000"/>
              </a:lnSpc>
              <a:buFont typeface="Wingdings" pitchFamily="2" charset="2"/>
              <a:buChar char="ü"/>
            </a:pPr>
            <a:r>
              <a:rPr lang="ru-RU" sz="1600" dirty="0" smtClean="0">
                <a:solidFill>
                  <a:schemeClr val="tx1"/>
                </a:solidFill>
                <a:latin typeface="Arial" pitchFamily="34" charset="0"/>
                <a:cs typeface="Arial" pitchFamily="34" charset="0"/>
              </a:rPr>
              <a:t>копия </a:t>
            </a:r>
            <a:r>
              <a:rPr lang="ru-RU" sz="1600" dirty="0">
                <a:solidFill>
                  <a:schemeClr val="tx1"/>
                </a:solidFill>
                <a:latin typeface="Arial" pitchFamily="34" charset="0"/>
                <a:cs typeface="Arial" pitchFamily="34" charset="0"/>
              </a:rPr>
              <a:t>удостоверения о наградах за педагогический труд;</a:t>
            </a:r>
          </a:p>
          <a:p>
            <a:pPr marL="992188" indent="-360363">
              <a:lnSpc>
                <a:spcPct val="150000"/>
              </a:lnSpc>
              <a:buFont typeface="Wingdings" pitchFamily="2" charset="2"/>
              <a:buChar char="ü"/>
            </a:pPr>
            <a:r>
              <a:rPr lang="ru-RU" sz="1600" dirty="0">
                <a:solidFill>
                  <a:schemeClr val="tx1"/>
                </a:solidFill>
                <a:latin typeface="Arial" pitchFamily="34" charset="0"/>
                <a:cs typeface="Arial" pitchFamily="34" charset="0"/>
              </a:rPr>
              <a:t>согласие на обработку персональных </a:t>
            </a:r>
            <a:r>
              <a:rPr lang="ru-RU" sz="1600" dirty="0" smtClean="0">
                <a:solidFill>
                  <a:schemeClr val="tx1"/>
                </a:solidFill>
                <a:latin typeface="Arial" pitchFamily="34" charset="0"/>
                <a:cs typeface="Arial" pitchFamily="34" charset="0"/>
              </a:rPr>
              <a:t>данных;</a:t>
            </a:r>
            <a:endParaRPr lang="ru-RU" sz="1600" dirty="0">
              <a:solidFill>
                <a:schemeClr val="tx1"/>
              </a:solidFill>
              <a:latin typeface="Arial" pitchFamily="34" charset="0"/>
              <a:cs typeface="Arial" pitchFamily="34" charset="0"/>
            </a:endParaRPr>
          </a:p>
          <a:p>
            <a:pPr marL="992188" indent="-360363">
              <a:lnSpc>
                <a:spcPct val="150000"/>
              </a:lnSpc>
              <a:buFont typeface="Wingdings" pitchFamily="2" charset="2"/>
              <a:buChar char="ü"/>
            </a:pPr>
            <a:r>
              <a:rPr lang="ru-RU" sz="1600" dirty="0">
                <a:solidFill>
                  <a:schemeClr val="tx1"/>
                </a:solidFill>
                <a:latin typeface="Arial" pitchFamily="34" charset="0"/>
                <a:cs typeface="Arial" pitchFamily="34" charset="0"/>
              </a:rPr>
              <a:t>заключение (подписывает 3 специалиста и сам аттестуемый);</a:t>
            </a:r>
          </a:p>
          <a:p>
            <a:pPr marL="992188" indent="-360363">
              <a:lnSpc>
                <a:spcPct val="150000"/>
              </a:lnSpc>
              <a:buFont typeface="Wingdings" pitchFamily="2" charset="2"/>
              <a:buChar char="ü"/>
            </a:pPr>
            <a:r>
              <a:rPr lang="ru-RU" sz="1600" dirty="0" smtClean="0">
                <a:solidFill>
                  <a:schemeClr val="tx1"/>
                </a:solidFill>
                <a:latin typeface="Arial" pitchFamily="34" charset="0"/>
                <a:cs typeface="Arial" pitchFamily="34" charset="0"/>
              </a:rPr>
              <a:t>информационная карта.</a:t>
            </a:r>
            <a:endParaRPr lang="ru-RU" sz="1600" b="1" dirty="0">
              <a:solidFill>
                <a:schemeClr val="tx1"/>
              </a:solidFill>
              <a:latin typeface="Arial" pitchFamily="34" charset="0"/>
              <a:cs typeface="Arial" pitchFamily="34" charset="0"/>
            </a:endParaRPr>
          </a:p>
        </p:txBody>
      </p:sp>
      <p:sp>
        <p:nvSpPr>
          <p:cNvPr id="10248" name="Прямоугольник 16"/>
          <p:cNvSpPr>
            <a:spLocks noChangeArrowheads="1"/>
          </p:cNvSpPr>
          <p:nvPr/>
        </p:nvSpPr>
        <p:spPr bwMode="auto">
          <a:xfrm>
            <a:off x="36512" y="46365"/>
            <a:ext cx="914400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b="1" dirty="0" smtClean="0">
                <a:solidFill>
                  <a:srgbClr val="6A2300"/>
                </a:solidFill>
                <a:latin typeface="Arial" charset="0"/>
              </a:rPr>
              <a:t>IV </a:t>
            </a:r>
            <a:r>
              <a:rPr lang="ru-RU" b="1" dirty="0">
                <a:solidFill>
                  <a:srgbClr val="6A2300"/>
                </a:solidFill>
                <a:latin typeface="Arial" charset="0"/>
              </a:rPr>
              <a:t>этап проведения аттестации педагогических работников на КК: </a:t>
            </a:r>
          </a:p>
          <a:p>
            <a:pPr algn="ctr" fontAlgn="base">
              <a:spcBef>
                <a:spcPct val="0"/>
              </a:spcBef>
              <a:spcAft>
                <a:spcPct val="0"/>
              </a:spcAft>
            </a:pPr>
            <a:r>
              <a:rPr lang="ru-RU" b="1" dirty="0">
                <a:solidFill>
                  <a:srgbClr val="6A2300"/>
                </a:solidFill>
                <a:latin typeface="Arial" charset="0"/>
              </a:rPr>
              <a:t>«Передача документов в аттестационную комиссию»</a:t>
            </a:r>
          </a:p>
        </p:txBody>
      </p:sp>
    </p:spTree>
    <p:extLst>
      <p:ext uri="{BB962C8B-B14F-4D97-AF65-F5344CB8AC3E}">
        <p14:creationId xmlns="" xmlns:p14="http://schemas.microsoft.com/office/powerpoint/2010/main" val="5393528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774BBF53-0EFC-4CF8-9664-5D3B609069FB}" type="slidenum">
              <a:rPr lang="ru-RU" sz="1000">
                <a:solidFill>
                  <a:srgbClr val="B13F9A">
                    <a:shade val="50000"/>
                  </a:srgbClr>
                </a:solidFill>
              </a:rPr>
              <a:pPr algn="r" fontAlgn="base">
                <a:spcBef>
                  <a:spcPct val="0"/>
                </a:spcBef>
                <a:spcAft>
                  <a:spcPct val="0"/>
                </a:spcAft>
                <a:defRPr/>
              </a:pPr>
              <a:t>19</a:t>
            </a:fld>
            <a:endParaRPr lang="ru-RU" sz="1000">
              <a:solidFill>
                <a:srgbClr val="B13F9A">
                  <a:shade val="50000"/>
                </a:srgbClr>
              </a:solidFill>
            </a:endParaRPr>
          </a:p>
        </p:txBody>
      </p:sp>
      <p:sp>
        <p:nvSpPr>
          <p:cNvPr id="15" name="Rectangle 22"/>
          <p:cNvSpPr>
            <a:spLocks noChangeArrowheads="1"/>
          </p:cNvSpPr>
          <p:nvPr/>
        </p:nvSpPr>
        <p:spPr bwMode="auto">
          <a:xfrm>
            <a:off x="827584" y="1340768"/>
            <a:ext cx="7957484" cy="2520280"/>
          </a:xfrm>
          <a:prstGeom prst="rect">
            <a:avLst/>
          </a:prstGeom>
          <a:solidFill>
            <a:schemeClr val="bg1">
              <a:lumMod val="95000"/>
            </a:schemeClr>
          </a:solidFill>
          <a:ln>
            <a:solidFill>
              <a:schemeClr val="bg1">
                <a:lumMod val="95000"/>
              </a:schemeClr>
            </a:solidFill>
            <a:headEnd/>
            <a:tailEnd/>
          </a:ln>
        </p:spPr>
        <p:style>
          <a:lnRef idx="1">
            <a:schemeClr val="accent5"/>
          </a:lnRef>
          <a:fillRef idx="2">
            <a:schemeClr val="accent5"/>
          </a:fillRef>
          <a:effectRef idx="1">
            <a:schemeClr val="accent5"/>
          </a:effectRef>
          <a:fontRef idx="minor">
            <a:schemeClr val="dk1"/>
          </a:fontRef>
        </p:style>
        <p:txBody>
          <a:bodyPr anchor="ctr"/>
          <a:lstStyle/>
          <a:p>
            <a:pPr marL="269875" algn="just"/>
            <a:r>
              <a:rPr lang="ru-RU" sz="1600" b="1" dirty="0">
                <a:solidFill>
                  <a:schemeClr val="tx1"/>
                </a:solidFill>
                <a:latin typeface="Arial" pitchFamily="34" charset="0"/>
                <a:cs typeface="Arial" pitchFamily="34" charset="0"/>
              </a:rPr>
              <a:t>Р</a:t>
            </a:r>
            <a:r>
              <a:rPr lang="ru-RU" sz="1600" b="1" dirty="0" smtClean="0">
                <a:solidFill>
                  <a:schemeClr val="tx1"/>
                </a:solidFill>
                <a:latin typeface="Arial" pitchFamily="34" charset="0"/>
                <a:cs typeface="Arial" pitchFamily="34" charset="0"/>
              </a:rPr>
              <a:t>ешение</a:t>
            </a:r>
            <a:r>
              <a:rPr lang="ru-RU" sz="1600" dirty="0" smtClean="0">
                <a:solidFill>
                  <a:schemeClr val="tx1"/>
                </a:solidFill>
                <a:latin typeface="Arial" pitchFamily="34" charset="0"/>
                <a:cs typeface="Arial" pitchFamily="34" charset="0"/>
              </a:rPr>
              <a:t> </a:t>
            </a:r>
            <a:r>
              <a:rPr lang="ru-RU" sz="1600" dirty="0">
                <a:solidFill>
                  <a:schemeClr val="tx1"/>
                </a:solidFill>
                <a:latin typeface="Arial" pitchFamily="34" charset="0"/>
                <a:cs typeface="Arial" pitchFamily="34" charset="0"/>
              </a:rPr>
              <a:t>аттестационной </a:t>
            </a:r>
            <a:r>
              <a:rPr lang="ru-RU" sz="1600" dirty="0" smtClean="0">
                <a:solidFill>
                  <a:schemeClr val="tx1"/>
                </a:solidFill>
                <a:latin typeface="Arial" pitchFamily="34" charset="0"/>
                <a:cs typeface="Arial" pitchFamily="34" charset="0"/>
              </a:rPr>
              <a:t>комиссии: </a:t>
            </a:r>
            <a:endParaRPr lang="ru-RU" sz="1600" b="1" dirty="0">
              <a:solidFill>
                <a:schemeClr val="tx1"/>
              </a:solidFill>
              <a:latin typeface="Arial" pitchFamily="34" charset="0"/>
              <a:cs typeface="Arial" pitchFamily="34" charset="0"/>
            </a:endParaRPr>
          </a:p>
          <a:p>
            <a:pPr marL="720725" indent="-450850" algn="just">
              <a:buFont typeface="Wingdings" pitchFamily="2" charset="2"/>
              <a:buChar char="ü"/>
            </a:pPr>
            <a:r>
              <a:rPr lang="ru-RU" sz="1600" b="1" dirty="0" smtClean="0">
                <a:solidFill>
                  <a:schemeClr val="tx1"/>
                </a:solidFill>
                <a:latin typeface="Arial" pitchFamily="34" charset="0"/>
                <a:cs typeface="Arial" pitchFamily="34" charset="0"/>
              </a:rPr>
              <a:t>оформляется </a:t>
            </a:r>
            <a:r>
              <a:rPr lang="ru-RU" sz="1600" b="1" dirty="0">
                <a:solidFill>
                  <a:schemeClr val="tx1"/>
                </a:solidFill>
                <a:latin typeface="Arial" pitchFamily="34" charset="0"/>
                <a:cs typeface="Arial" pitchFamily="34" charset="0"/>
              </a:rPr>
              <a:t>протоколом</a:t>
            </a:r>
            <a:r>
              <a:rPr lang="ru-RU" sz="1600" dirty="0" smtClean="0">
                <a:solidFill>
                  <a:schemeClr val="tx1"/>
                </a:solidFill>
                <a:latin typeface="Arial" pitchFamily="34" charset="0"/>
                <a:cs typeface="Arial" pitchFamily="34" charset="0"/>
              </a:rPr>
              <a:t>;</a:t>
            </a:r>
            <a:endParaRPr lang="ru-RU" sz="1600" dirty="0">
              <a:solidFill>
                <a:schemeClr val="tx1"/>
              </a:solidFill>
              <a:latin typeface="Arial" pitchFamily="34" charset="0"/>
              <a:cs typeface="Arial" pitchFamily="34" charset="0"/>
            </a:endParaRPr>
          </a:p>
          <a:p>
            <a:pPr marL="720725" indent="-450850" algn="just">
              <a:buFont typeface="Wingdings" pitchFamily="2" charset="2"/>
              <a:buChar char="ü"/>
            </a:pPr>
            <a:r>
              <a:rPr lang="ru-RU" sz="1600" dirty="0">
                <a:solidFill>
                  <a:schemeClr val="tx1"/>
                </a:solidFill>
                <a:latin typeface="Arial" pitchFamily="34" charset="0"/>
                <a:cs typeface="Arial" pitchFamily="34" charset="0"/>
              </a:rPr>
              <a:t>протокол подписывается председателем, заместителем председателя, секретарем и членами аттестационной комиссии, принимавшими участие в голосовании</a:t>
            </a:r>
            <a:r>
              <a:rPr lang="ru-RU" sz="1600" dirty="0" smtClean="0">
                <a:solidFill>
                  <a:schemeClr val="tx1"/>
                </a:solidFill>
                <a:latin typeface="Arial" pitchFamily="34" charset="0"/>
                <a:cs typeface="Arial" pitchFamily="34" charset="0"/>
              </a:rPr>
              <a:t>;</a:t>
            </a:r>
            <a:endParaRPr lang="ru-RU" sz="1600" dirty="0">
              <a:solidFill>
                <a:schemeClr val="tx1"/>
              </a:solidFill>
              <a:latin typeface="Arial" pitchFamily="34" charset="0"/>
              <a:cs typeface="Arial" pitchFamily="34" charset="0"/>
            </a:endParaRPr>
          </a:p>
          <a:p>
            <a:pPr marL="720725" lvl="0" indent="-450850" algn="just">
              <a:buFont typeface="Wingdings" pitchFamily="2" charset="2"/>
              <a:buChar char="ü"/>
              <a:defRPr/>
            </a:pPr>
            <a:r>
              <a:rPr lang="ru-RU" sz="1600" b="1" dirty="0" smtClean="0">
                <a:solidFill>
                  <a:schemeClr val="tx1"/>
                </a:solidFill>
                <a:latin typeface="Arial" pitchFamily="34" charset="0"/>
                <a:cs typeface="Arial" pitchFamily="34" charset="0"/>
              </a:rPr>
              <a:t>издается </a:t>
            </a:r>
            <a:r>
              <a:rPr lang="ru-RU" sz="1600" b="1" dirty="0">
                <a:solidFill>
                  <a:schemeClr val="tx1"/>
                </a:solidFill>
                <a:latin typeface="Arial" pitchFamily="34" charset="0"/>
                <a:cs typeface="Arial" pitchFamily="34" charset="0"/>
              </a:rPr>
              <a:t>приказ Департамента образования и науки ТО </a:t>
            </a:r>
            <a:r>
              <a:rPr lang="ru-RU" sz="1600" dirty="0">
                <a:solidFill>
                  <a:schemeClr val="tx1"/>
                </a:solidFill>
                <a:latin typeface="Arial" pitchFamily="34" charset="0"/>
                <a:cs typeface="Arial" pitchFamily="34" charset="0"/>
              </a:rPr>
              <a:t>об установлении педагогическим работникам первой или высшей квалификационной категории</a:t>
            </a:r>
            <a:r>
              <a:rPr lang="ru-RU" sz="1600" dirty="0" smtClean="0">
                <a:solidFill>
                  <a:schemeClr val="tx1"/>
                </a:solidFill>
                <a:latin typeface="Arial" pitchFamily="34" charset="0"/>
                <a:cs typeface="Arial" pitchFamily="34" charset="0"/>
              </a:rPr>
              <a:t>;</a:t>
            </a:r>
            <a:endParaRPr lang="ru-RU" sz="1600" dirty="0">
              <a:solidFill>
                <a:schemeClr val="tx1"/>
              </a:solidFill>
              <a:latin typeface="Arial" pitchFamily="34" charset="0"/>
              <a:cs typeface="Arial" pitchFamily="34" charset="0"/>
            </a:endParaRPr>
          </a:p>
          <a:p>
            <a:pPr marL="720725" indent="-450850" algn="just">
              <a:buFont typeface="Wingdings" pitchFamily="2" charset="2"/>
              <a:buChar char="ü"/>
            </a:pPr>
            <a:r>
              <a:rPr lang="ru-RU" sz="1600" b="1" dirty="0" smtClean="0">
                <a:solidFill>
                  <a:schemeClr val="tx1"/>
                </a:solidFill>
                <a:latin typeface="Arial" pitchFamily="34" charset="0"/>
                <a:cs typeface="Arial" pitchFamily="34" charset="0"/>
              </a:rPr>
              <a:t>вступает </a:t>
            </a:r>
            <a:r>
              <a:rPr lang="ru-RU" sz="1600" b="1" dirty="0">
                <a:solidFill>
                  <a:schemeClr val="tx1"/>
                </a:solidFill>
                <a:latin typeface="Arial" pitchFamily="34" charset="0"/>
                <a:cs typeface="Arial" pitchFamily="34" charset="0"/>
              </a:rPr>
              <a:t>силу со дня его </a:t>
            </a:r>
            <a:r>
              <a:rPr lang="ru-RU" sz="1600" b="1" dirty="0" smtClean="0">
                <a:solidFill>
                  <a:schemeClr val="tx1"/>
                </a:solidFill>
                <a:latin typeface="Arial" pitchFamily="34" charset="0"/>
                <a:cs typeface="Arial" pitchFamily="34" charset="0"/>
              </a:rPr>
              <a:t>вынесения.</a:t>
            </a:r>
            <a:endParaRPr lang="ru-RU" sz="1600" dirty="0">
              <a:solidFill>
                <a:schemeClr val="tx1"/>
              </a:solidFill>
              <a:latin typeface="Arial" pitchFamily="34" charset="0"/>
              <a:cs typeface="Arial" pitchFamily="34" charset="0"/>
            </a:endParaRPr>
          </a:p>
        </p:txBody>
      </p:sp>
      <p:sp>
        <p:nvSpPr>
          <p:cNvPr id="10248" name="Прямоугольник 16"/>
          <p:cNvSpPr>
            <a:spLocks noChangeArrowheads="1"/>
          </p:cNvSpPr>
          <p:nvPr/>
        </p:nvSpPr>
        <p:spPr bwMode="auto">
          <a:xfrm>
            <a:off x="0" y="68431"/>
            <a:ext cx="91440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b="1" dirty="0" smtClean="0">
                <a:solidFill>
                  <a:srgbClr val="6A2300"/>
                </a:solidFill>
                <a:latin typeface="Arial" charset="0"/>
              </a:rPr>
              <a:t>V </a:t>
            </a:r>
            <a:r>
              <a:rPr lang="ru-RU" b="1" dirty="0">
                <a:solidFill>
                  <a:srgbClr val="6A2300"/>
                </a:solidFill>
                <a:latin typeface="Arial" charset="0"/>
              </a:rPr>
              <a:t>этап проведения аттестации педагогических работников на КК: </a:t>
            </a:r>
          </a:p>
          <a:p>
            <a:pPr algn="ctr" fontAlgn="base">
              <a:spcBef>
                <a:spcPct val="0"/>
              </a:spcBef>
              <a:spcAft>
                <a:spcPct val="0"/>
              </a:spcAft>
              <a:defRPr/>
            </a:pPr>
            <a:r>
              <a:rPr lang="ru-RU" b="1" dirty="0" smtClean="0">
                <a:solidFill>
                  <a:srgbClr val="6A2300"/>
                </a:solidFill>
                <a:latin typeface="Arial" charset="0"/>
              </a:rPr>
              <a:t>«</a:t>
            </a:r>
            <a:r>
              <a:rPr lang="ru-RU" b="1" dirty="0">
                <a:solidFill>
                  <a:srgbClr val="6A2300"/>
                </a:solidFill>
                <a:latin typeface="Arial" charset="0"/>
              </a:rPr>
              <a:t>Принятие аттестационной комиссией одного из решений:</a:t>
            </a:r>
          </a:p>
          <a:p>
            <a:pPr marL="171450" indent="-171450" algn="ctr" fontAlgn="base">
              <a:spcBef>
                <a:spcPct val="0"/>
              </a:spcBef>
              <a:spcAft>
                <a:spcPct val="0"/>
              </a:spcAft>
              <a:buFontTx/>
              <a:buChar char="-"/>
              <a:defRPr/>
            </a:pPr>
            <a:r>
              <a:rPr lang="ru-RU" b="1" dirty="0">
                <a:solidFill>
                  <a:srgbClr val="6A2300"/>
                </a:solidFill>
                <a:latin typeface="Arial" charset="0"/>
              </a:rPr>
              <a:t>установить первую (высшую) квалификационную категорию;</a:t>
            </a:r>
          </a:p>
          <a:p>
            <a:pPr marL="171450" indent="-171450" algn="ctr" fontAlgn="base">
              <a:spcBef>
                <a:spcPct val="0"/>
              </a:spcBef>
              <a:spcAft>
                <a:spcPct val="0"/>
              </a:spcAft>
              <a:buFontTx/>
              <a:buChar char="-"/>
              <a:defRPr/>
            </a:pPr>
            <a:r>
              <a:rPr lang="ru-RU" b="1" dirty="0">
                <a:solidFill>
                  <a:srgbClr val="6A2300"/>
                </a:solidFill>
                <a:latin typeface="Arial" charset="0"/>
              </a:rPr>
              <a:t>отказать в установлении первой (высшей) квалификационной </a:t>
            </a:r>
            <a:r>
              <a:rPr lang="ru-RU" b="1" dirty="0" smtClean="0">
                <a:solidFill>
                  <a:srgbClr val="6A2300"/>
                </a:solidFill>
                <a:latin typeface="Arial" charset="0"/>
              </a:rPr>
              <a:t>категории»</a:t>
            </a:r>
            <a:endParaRPr lang="ru-RU" b="1" dirty="0">
              <a:solidFill>
                <a:srgbClr val="6A2300"/>
              </a:solidFill>
              <a:latin typeface="Arial" charset="0"/>
            </a:endParaRPr>
          </a:p>
        </p:txBody>
      </p:sp>
      <p:sp>
        <p:nvSpPr>
          <p:cNvPr id="5" name="TextBox 4"/>
          <p:cNvSpPr txBox="1"/>
          <p:nvPr/>
        </p:nvSpPr>
        <p:spPr>
          <a:xfrm>
            <a:off x="827584" y="5229200"/>
            <a:ext cx="8033147" cy="553998"/>
          </a:xfrm>
          <a:prstGeom prst="rect">
            <a:avLst/>
          </a:prstGeom>
          <a:solidFill>
            <a:schemeClr val="bg1">
              <a:lumMod val="95000"/>
            </a:schemeClr>
          </a:solidFill>
          <a:ln>
            <a:solidFill>
              <a:schemeClr val="bg1">
                <a:lumMod val="95000"/>
              </a:schemeClr>
            </a:solidFill>
          </a:ln>
        </p:spPr>
        <p:style>
          <a:lnRef idx="3">
            <a:schemeClr val="lt1"/>
          </a:lnRef>
          <a:fillRef idx="1">
            <a:schemeClr val="accent6"/>
          </a:fillRef>
          <a:effectRef idx="1">
            <a:schemeClr val="accent6"/>
          </a:effectRef>
          <a:fontRef idx="minor">
            <a:schemeClr val="lt1"/>
          </a:fontRef>
        </p:style>
        <p:txBody>
          <a:bodyPr wrap="square" anchor="ctr">
            <a:spAutoFit/>
          </a:bodyPr>
          <a:lstStyle/>
          <a:p>
            <a:pPr marL="269875" algn="just"/>
            <a:endParaRPr lang="ru-RU" sz="1400" b="1" dirty="0" smtClean="0">
              <a:solidFill>
                <a:schemeClr val="tx1"/>
              </a:solidFill>
              <a:latin typeface="Arial" pitchFamily="34" charset="0"/>
              <a:cs typeface="Arial" pitchFamily="34" charset="0"/>
            </a:endParaRPr>
          </a:p>
          <a:p>
            <a:pPr marL="269875" algn="just"/>
            <a:r>
              <a:rPr lang="ru-RU" sz="1600" b="1" dirty="0">
                <a:solidFill>
                  <a:schemeClr val="tx1"/>
                </a:solidFill>
                <a:latin typeface="Arial" pitchFamily="34" charset="0"/>
                <a:cs typeface="Arial" pitchFamily="34" charset="0"/>
              </a:rPr>
              <a:t>А</a:t>
            </a:r>
            <a:r>
              <a:rPr lang="ru-RU" sz="1600" b="1" dirty="0" smtClean="0">
                <a:solidFill>
                  <a:schemeClr val="tx1"/>
                </a:solidFill>
                <a:latin typeface="Arial" pitchFamily="34" charset="0"/>
                <a:cs typeface="Arial" pitchFamily="34" charset="0"/>
              </a:rPr>
              <a:t>ттестационный </a:t>
            </a:r>
            <a:r>
              <a:rPr lang="ru-RU" sz="1600" b="1" dirty="0">
                <a:solidFill>
                  <a:schemeClr val="tx1"/>
                </a:solidFill>
                <a:latin typeface="Arial" pitchFamily="34" charset="0"/>
                <a:cs typeface="Arial" pitchFamily="34" charset="0"/>
              </a:rPr>
              <a:t>лист </a:t>
            </a:r>
            <a:r>
              <a:rPr lang="ru-RU" sz="1600" dirty="0">
                <a:solidFill>
                  <a:schemeClr val="tx1"/>
                </a:solidFill>
                <a:latin typeface="Arial" pitchFamily="34" charset="0"/>
                <a:cs typeface="Arial" pitchFamily="34" charset="0"/>
              </a:rPr>
              <a:t>Порядком аттестации </a:t>
            </a:r>
            <a:r>
              <a:rPr lang="ru-RU" sz="1600" b="1" dirty="0">
                <a:solidFill>
                  <a:schemeClr val="tx1"/>
                </a:solidFill>
                <a:latin typeface="Arial" pitchFamily="34" charset="0"/>
                <a:cs typeface="Arial" pitchFamily="34" charset="0"/>
              </a:rPr>
              <a:t>не </a:t>
            </a:r>
            <a:r>
              <a:rPr lang="ru-RU" sz="1600" b="1" dirty="0" smtClean="0">
                <a:solidFill>
                  <a:schemeClr val="tx1"/>
                </a:solidFill>
                <a:latin typeface="Arial" pitchFamily="34" charset="0"/>
                <a:cs typeface="Arial" pitchFamily="34" charset="0"/>
              </a:rPr>
              <a:t>предусмотрен.</a:t>
            </a:r>
            <a:endParaRPr lang="ru-RU" sz="1600" dirty="0">
              <a:solidFill>
                <a:schemeClr val="tx1"/>
              </a:solidFill>
              <a:latin typeface="Arial" pitchFamily="34" charset="0"/>
              <a:cs typeface="Arial" pitchFamily="34" charset="0"/>
            </a:endParaRPr>
          </a:p>
        </p:txBody>
      </p:sp>
      <p:sp>
        <p:nvSpPr>
          <p:cNvPr id="6" name="TextBox 5"/>
          <p:cNvSpPr txBox="1"/>
          <p:nvPr/>
        </p:nvSpPr>
        <p:spPr>
          <a:xfrm>
            <a:off x="827584" y="4005064"/>
            <a:ext cx="7992888" cy="1077218"/>
          </a:xfrm>
          <a:prstGeom prst="rect">
            <a:avLst/>
          </a:prstGeom>
          <a:solidFill>
            <a:schemeClr val="bg1">
              <a:lumMod val="95000"/>
            </a:schemeClr>
          </a:solidFill>
          <a:ln>
            <a:solidFill>
              <a:schemeClr val="bg1">
                <a:lumMod val="95000"/>
              </a:schemeClr>
            </a:solidFill>
          </a:ln>
        </p:spPr>
        <p:style>
          <a:lnRef idx="3">
            <a:schemeClr val="lt1"/>
          </a:lnRef>
          <a:fillRef idx="1">
            <a:schemeClr val="accent6"/>
          </a:fillRef>
          <a:effectRef idx="1">
            <a:schemeClr val="accent6"/>
          </a:effectRef>
          <a:fontRef idx="minor">
            <a:schemeClr val="lt1"/>
          </a:fontRef>
        </p:style>
        <p:txBody>
          <a:bodyPr wrap="square" anchor="ctr">
            <a:spAutoFit/>
          </a:bodyPr>
          <a:lstStyle/>
          <a:p>
            <a:pPr marL="269875" algn="just"/>
            <a:r>
              <a:rPr lang="ru-RU" sz="1600" b="1" dirty="0" smtClean="0">
                <a:solidFill>
                  <a:schemeClr val="tx1"/>
                </a:solidFill>
                <a:latin typeface="Arial" pitchFamily="34" charset="0"/>
                <a:cs typeface="Arial" pitchFamily="34" charset="0"/>
              </a:rPr>
              <a:t>Результат:</a:t>
            </a:r>
          </a:p>
          <a:p>
            <a:pPr marL="720725" indent="-450850" algn="just">
              <a:buFont typeface="Wingdings" pitchFamily="2" charset="2"/>
              <a:buChar char="ü"/>
              <a:defRPr/>
            </a:pPr>
            <a:r>
              <a:rPr lang="ru-RU" sz="1600" b="1" dirty="0">
                <a:solidFill>
                  <a:schemeClr val="tx1"/>
                </a:solidFill>
                <a:latin typeface="Arial" pitchFamily="34" charset="0"/>
                <a:cs typeface="Arial" pitchFamily="34" charset="0"/>
              </a:rPr>
              <a:t>приказ размещается на Официальном портале </a:t>
            </a:r>
            <a:r>
              <a:rPr lang="ru-RU" sz="1600" dirty="0">
                <a:solidFill>
                  <a:schemeClr val="tx1"/>
                </a:solidFill>
                <a:latin typeface="Arial" pitchFamily="34" charset="0"/>
                <a:cs typeface="Arial" pitchFamily="34" charset="0"/>
              </a:rPr>
              <a:t>органов государственной власти Тюменской области (работодателю и   работнику  приказ не высылается).</a:t>
            </a:r>
          </a:p>
        </p:txBody>
      </p:sp>
    </p:spTree>
    <p:extLst>
      <p:ext uri="{BB962C8B-B14F-4D97-AF65-F5344CB8AC3E}">
        <p14:creationId xmlns="" xmlns:p14="http://schemas.microsoft.com/office/powerpoint/2010/main" val="1058003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txBox="1">
            <a:spLocks/>
          </p:cNvSpPr>
          <p:nvPr/>
        </p:nvSpPr>
        <p:spPr bwMode="auto">
          <a:xfrm>
            <a:off x="-12700" y="46038"/>
            <a:ext cx="9144000" cy="642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ru-RU" sz="4400" b="1" dirty="0" smtClean="0">
                <a:solidFill>
                  <a:prstClr val="black"/>
                </a:solidFill>
                <a:latin typeface="Arial" charset="0"/>
              </a:rPr>
              <a:t/>
            </a:r>
            <a:br>
              <a:rPr lang="ru-RU" sz="4400" b="1" dirty="0" smtClean="0">
                <a:solidFill>
                  <a:prstClr val="black"/>
                </a:solidFill>
                <a:latin typeface="Arial" charset="0"/>
              </a:rPr>
            </a:br>
            <a:r>
              <a:rPr lang="ru-RU" sz="4400" b="1" dirty="0" smtClean="0">
                <a:solidFill>
                  <a:prstClr val="black"/>
                </a:solidFill>
                <a:latin typeface="Arial" charset="0"/>
              </a:rPr>
              <a:t/>
            </a:r>
            <a:br>
              <a:rPr lang="ru-RU" sz="4400" b="1" dirty="0" smtClean="0">
                <a:solidFill>
                  <a:prstClr val="black"/>
                </a:solidFill>
                <a:latin typeface="Arial" charset="0"/>
              </a:rPr>
            </a:br>
            <a:r>
              <a:rPr lang="ru-RU" b="1" dirty="0" smtClean="0">
                <a:solidFill>
                  <a:srgbClr val="6A2300"/>
                </a:solidFill>
                <a:latin typeface="Arial" charset="0"/>
              </a:rPr>
              <a:t>Нормативная база, </a:t>
            </a:r>
          </a:p>
          <a:p>
            <a:pPr algn="ctr" fontAlgn="base">
              <a:spcBef>
                <a:spcPct val="0"/>
              </a:spcBef>
              <a:spcAft>
                <a:spcPct val="0"/>
              </a:spcAft>
            </a:pPr>
            <a:r>
              <a:rPr lang="ru-RU" b="1" dirty="0" smtClean="0">
                <a:solidFill>
                  <a:srgbClr val="6A2300"/>
                </a:solidFill>
                <a:latin typeface="Arial" charset="0"/>
              </a:rPr>
              <a:t>регламентирующая проведение аттестации педагогических работников</a:t>
            </a:r>
            <a:endParaRPr lang="ru-RU" b="1" dirty="0" smtClean="0">
              <a:solidFill>
                <a:srgbClr val="B13F9A"/>
              </a:solidFill>
              <a:latin typeface="Franklin Gothic Book" pitchFamily="34" charset="0"/>
            </a:endParaRPr>
          </a:p>
        </p:txBody>
      </p:sp>
      <p:sp>
        <p:nvSpPr>
          <p:cNvPr id="19" name="Номер слайда 3"/>
          <p:cNvSpPr>
            <a:spLocks noGrp="1"/>
          </p:cNvSpPr>
          <p:nvPr>
            <p:ph type="sldNum" sz="quarter" idx="12"/>
          </p:nvPr>
        </p:nvSpPr>
        <p:spPr>
          <a:xfrm>
            <a:off x="6994525" y="6381750"/>
            <a:ext cx="2133600" cy="365125"/>
          </a:xfrm>
        </p:spPr>
        <p:txBody>
          <a:bodyPr/>
          <a:lstStyle/>
          <a:p>
            <a:pPr algn="r">
              <a:defRPr/>
            </a:pPr>
            <a:fld id="{B9D3D1D4-7426-44C4-A8DA-A62B15FE4456}" type="slidenum">
              <a:rPr lang="ru-RU" smtClean="0">
                <a:solidFill>
                  <a:prstClr val="black">
                    <a:lumMod val="50000"/>
                    <a:lumOff val="50000"/>
                  </a:prstClr>
                </a:solidFill>
              </a:rPr>
              <a:pPr algn="r">
                <a:defRPr/>
              </a:pPr>
              <a:t>2</a:t>
            </a:fld>
            <a:endParaRPr lang="ru-RU">
              <a:solidFill>
                <a:prstClr val="black">
                  <a:lumMod val="50000"/>
                  <a:lumOff val="50000"/>
                </a:prstClr>
              </a:solidFill>
            </a:endParaRPr>
          </a:p>
        </p:txBody>
      </p:sp>
      <p:sp>
        <p:nvSpPr>
          <p:cNvPr id="20" name="TextBox 19"/>
          <p:cNvSpPr txBox="1"/>
          <p:nvPr/>
        </p:nvSpPr>
        <p:spPr>
          <a:xfrm>
            <a:off x="642938" y="849313"/>
            <a:ext cx="7929562" cy="715089"/>
          </a:xfrm>
          <a:prstGeom prst="roundRect">
            <a:avLst/>
          </a:prstGeom>
          <a:solidFill>
            <a:schemeClr val="bg1">
              <a:lumMod val="95000"/>
            </a:schemeClr>
          </a:solidFill>
          <a:ln w="38100">
            <a:solidFill>
              <a:srgbClr val="FFFFFF"/>
            </a:solidFill>
            <a:round/>
            <a:headEnd/>
            <a:tailEnd/>
          </a:ln>
          <a:effectLst/>
        </p:spPr>
        <p:txBody>
          <a:bodyPr wrap="none" anchor="ctr"/>
          <a:lstStyle>
            <a:defPPr>
              <a:defRPr lang="ru-RU"/>
            </a:defPPr>
            <a:lvl1pPr fontAlgn="base">
              <a:spcBef>
                <a:spcPct val="0"/>
              </a:spcBef>
              <a:spcAft>
                <a:spcPct val="0"/>
              </a:spcAft>
              <a:defRPr>
                <a:solidFill>
                  <a:prstClr val="black"/>
                </a:solidFill>
                <a:latin typeface="Calibri"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lvl="1" algn="ctr"/>
            <a:r>
              <a:rPr lang="ru-RU" sz="1600" dirty="0">
                <a:latin typeface="Arial" pitchFamily="34" charset="0"/>
                <a:cs typeface="Arial" pitchFamily="34" charset="0"/>
              </a:rPr>
              <a:t>Закон Российской Федерации от 29.12.2012 г. № 273-ФЗ </a:t>
            </a:r>
            <a:r>
              <a:rPr lang="ru-RU" sz="1600" dirty="0" smtClean="0">
                <a:latin typeface="Arial" pitchFamily="34" charset="0"/>
                <a:cs typeface="Arial" pitchFamily="34" charset="0"/>
              </a:rPr>
              <a:t>«</a:t>
            </a:r>
            <a:r>
              <a:rPr lang="ru-RU" sz="1600" dirty="0">
                <a:latin typeface="Arial" pitchFamily="34" charset="0"/>
                <a:cs typeface="Arial" pitchFamily="34" charset="0"/>
              </a:rPr>
              <a:t>Об образовании </a:t>
            </a:r>
            <a:endParaRPr lang="ru-RU" sz="1600" dirty="0" smtClean="0">
              <a:latin typeface="Arial" pitchFamily="34" charset="0"/>
              <a:cs typeface="Arial" pitchFamily="34" charset="0"/>
            </a:endParaRPr>
          </a:p>
          <a:p>
            <a:pPr marL="0" lvl="1" algn="ctr"/>
            <a:r>
              <a:rPr lang="ru-RU" sz="1600" dirty="0" smtClean="0">
                <a:latin typeface="Arial" pitchFamily="34" charset="0"/>
                <a:cs typeface="Arial" pitchFamily="34" charset="0"/>
              </a:rPr>
              <a:t>в </a:t>
            </a:r>
            <a:r>
              <a:rPr lang="ru-RU" sz="1600" dirty="0">
                <a:latin typeface="Arial" pitchFamily="34" charset="0"/>
                <a:cs typeface="Arial" pitchFamily="34" charset="0"/>
              </a:rPr>
              <a:t>Российской Федерации» (ст. 49)</a:t>
            </a:r>
          </a:p>
        </p:txBody>
      </p:sp>
      <p:sp>
        <p:nvSpPr>
          <p:cNvPr id="21" name="TextBox 20"/>
          <p:cNvSpPr txBox="1"/>
          <p:nvPr/>
        </p:nvSpPr>
        <p:spPr>
          <a:xfrm>
            <a:off x="642938" y="1849438"/>
            <a:ext cx="7929562" cy="1000125"/>
          </a:xfrm>
          <a:prstGeom prst="roundRect">
            <a:avLst/>
          </a:prstGeom>
          <a:solidFill>
            <a:schemeClr val="bg1">
              <a:lumMod val="95000"/>
            </a:schemeClr>
          </a:solidFill>
          <a:ln w="38100">
            <a:solidFill>
              <a:srgbClr val="FFFFFF"/>
            </a:solidFill>
            <a:round/>
            <a:headEnd/>
            <a:tailEnd/>
          </a:ln>
          <a:effectLst/>
        </p:spPr>
        <p:txBody>
          <a:bodyPr wrap="none" anchor="ctr"/>
          <a:lstStyle>
            <a:defPPr>
              <a:defRPr lang="ru-RU"/>
            </a:defPPr>
            <a:lvl1pPr fontAlgn="base">
              <a:spcBef>
                <a:spcPct val="0"/>
              </a:spcBef>
              <a:spcAft>
                <a:spcPct val="0"/>
              </a:spcAft>
              <a:defRPr>
                <a:solidFill>
                  <a:prstClr val="black"/>
                </a:solidFill>
                <a:latin typeface="Calibri" pitchFamily="34" charset="0"/>
              </a:defRPr>
            </a:lvl1pPr>
            <a:lvl2pPr lvl="1">
              <a:defRPr>
                <a:solidFill>
                  <a:schemeClr val="tx1"/>
                </a:solidFill>
                <a:latin typeface="Arial" pitchFamily="34" charset="0"/>
                <a:cs typeface="Arial" pitchFamily="34" charset="0"/>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lgn="ctr"/>
            <a:r>
              <a:rPr lang="ru-RU" sz="1600" dirty="0">
                <a:solidFill>
                  <a:schemeClr val="tx1"/>
                </a:solidFill>
                <a:latin typeface="Arial" pitchFamily="34" charset="0"/>
                <a:cs typeface="Arial" pitchFamily="34" charset="0"/>
              </a:rPr>
              <a:t>Приказ </a:t>
            </a:r>
            <a:r>
              <a:rPr lang="ru-RU" sz="1600" dirty="0" err="1">
                <a:solidFill>
                  <a:schemeClr val="tx1"/>
                </a:solidFill>
                <a:latin typeface="Arial" pitchFamily="34" charset="0"/>
                <a:cs typeface="Arial" pitchFamily="34" charset="0"/>
              </a:rPr>
              <a:t>Минобрнауки</a:t>
            </a:r>
            <a:r>
              <a:rPr lang="ru-RU" sz="1600" dirty="0">
                <a:solidFill>
                  <a:schemeClr val="tx1"/>
                </a:solidFill>
                <a:latin typeface="Arial" pitchFamily="34" charset="0"/>
                <a:cs typeface="Arial" pitchFamily="34" charset="0"/>
              </a:rPr>
              <a:t> РФ от 7.04.2014 № 276 «Об утверждении порядка </a:t>
            </a:r>
            <a:endParaRPr lang="ru-RU" sz="1600" dirty="0" smtClean="0">
              <a:solidFill>
                <a:schemeClr val="tx1"/>
              </a:solidFill>
              <a:latin typeface="Arial" pitchFamily="34" charset="0"/>
              <a:cs typeface="Arial" pitchFamily="34" charset="0"/>
            </a:endParaRPr>
          </a:p>
          <a:p>
            <a:pPr algn="ctr"/>
            <a:r>
              <a:rPr lang="ru-RU" sz="1600" dirty="0" smtClean="0">
                <a:solidFill>
                  <a:schemeClr val="tx1"/>
                </a:solidFill>
                <a:latin typeface="Arial" pitchFamily="34" charset="0"/>
                <a:cs typeface="Arial" pitchFamily="34" charset="0"/>
              </a:rPr>
              <a:t>аттестации </a:t>
            </a:r>
            <a:r>
              <a:rPr lang="ru-RU" sz="1600" dirty="0">
                <a:solidFill>
                  <a:schemeClr val="tx1"/>
                </a:solidFill>
                <a:latin typeface="Arial" pitchFamily="34" charset="0"/>
                <a:cs typeface="Arial" pitchFamily="34" charset="0"/>
              </a:rPr>
              <a:t>педагогических работников организаций, осуществляющих </a:t>
            </a:r>
            <a:endParaRPr lang="ru-RU" sz="1600" dirty="0" smtClean="0">
              <a:solidFill>
                <a:schemeClr val="tx1"/>
              </a:solidFill>
              <a:latin typeface="Arial" pitchFamily="34" charset="0"/>
              <a:cs typeface="Arial" pitchFamily="34" charset="0"/>
            </a:endParaRPr>
          </a:p>
          <a:p>
            <a:pPr algn="ctr"/>
            <a:r>
              <a:rPr lang="ru-RU" sz="1600" dirty="0" smtClean="0">
                <a:solidFill>
                  <a:schemeClr val="tx1"/>
                </a:solidFill>
                <a:latin typeface="Arial" pitchFamily="34" charset="0"/>
                <a:cs typeface="Arial" pitchFamily="34" charset="0"/>
              </a:rPr>
              <a:t>образовательную </a:t>
            </a:r>
            <a:r>
              <a:rPr lang="ru-RU" sz="1600" dirty="0">
                <a:solidFill>
                  <a:schemeClr val="tx1"/>
                </a:solidFill>
                <a:latin typeface="Arial" pitchFamily="34" charset="0"/>
                <a:cs typeface="Arial" pitchFamily="34" charset="0"/>
              </a:rPr>
              <a:t>деятельность»</a:t>
            </a:r>
          </a:p>
        </p:txBody>
      </p:sp>
      <p:sp>
        <p:nvSpPr>
          <p:cNvPr id="22" name="TextBox 21"/>
          <p:cNvSpPr txBox="1"/>
          <p:nvPr/>
        </p:nvSpPr>
        <p:spPr>
          <a:xfrm>
            <a:off x="642938" y="3213100"/>
            <a:ext cx="7929562" cy="1428750"/>
          </a:xfrm>
          <a:prstGeom prst="roundRect">
            <a:avLst/>
          </a:prstGeom>
          <a:solidFill>
            <a:schemeClr val="bg1">
              <a:lumMod val="95000"/>
            </a:schemeClr>
          </a:solidFill>
          <a:ln w="38100">
            <a:solidFill>
              <a:srgbClr val="FFFFFF"/>
            </a:solidFill>
            <a:round/>
            <a:headEnd/>
            <a:tailEnd/>
          </a:ln>
          <a:effectLst/>
        </p:spPr>
        <p:txBody>
          <a:bodyPr wrap="none" anchor="ctr"/>
          <a:lstStyle>
            <a:defPPr>
              <a:defRPr lang="ru-RU"/>
            </a:defPPr>
            <a:lvl1pPr fontAlgn="base">
              <a:spcBef>
                <a:spcPct val="0"/>
              </a:spcBef>
              <a:spcAft>
                <a:spcPct val="0"/>
              </a:spcAft>
              <a:defRPr sz="1600">
                <a:solidFill>
                  <a:schemeClr val="tx1"/>
                </a:solidFill>
                <a:latin typeface="Arial" pitchFamily="34" charset="0"/>
                <a:cs typeface="Arial" pitchFamily="34" charset="0"/>
              </a:defRPr>
            </a:lvl1pPr>
            <a:lvl2pPr lvl="1">
              <a:defRPr>
                <a:solidFill>
                  <a:schemeClr val="tx1"/>
                </a:solidFill>
                <a:latin typeface="Arial" pitchFamily="34" charset="0"/>
                <a:cs typeface="Arial" pitchFamily="34" charset="0"/>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lgn="ctr"/>
            <a:r>
              <a:rPr lang="ru-RU" dirty="0"/>
              <a:t> Приказ Министерства здравоохранения и социального развития Российской </a:t>
            </a:r>
            <a:endParaRPr lang="ru-RU" dirty="0" smtClean="0"/>
          </a:p>
          <a:p>
            <a:pPr algn="ctr"/>
            <a:r>
              <a:rPr lang="ru-RU" dirty="0" smtClean="0"/>
              <a:t>Федерации </a:t>
            </a:r>
            <a:r>
              <a:rPr lang="ru-RU" dirty="0"/>
              <a:t>(</a:t>
            </a:r>
            <a:r>
              <a:rPr lang="ru-RU" dirty="0" err="1"/>
              <a:t>Mинздравсоцразвития</a:t>
            </a:r>
            <a:r>
              <a:rPr lang="ru-RU" dirty="0"/>
              <a:t> России) от 26.08.2010 N 761н </a:t>
            </a:r>
            <a:r>
              <a:rPr lang="ru-RU" dirty="0" smtClean="0"/>
              <a:t> "</a:t>
            </a:r>
            <a:r>
              <a:rPr lang="ru-RU" dirty="0"/>
              <a:t>Об </a:t>
            </a:r>
            <a:r>
              <a:rPr lang="ru-RU" dirty="0" smtClean="0"/>
              <a:t>утверждении</a:t>
            </a:r>
          </a:p>
          <a:p>
            <a:pPr algn="ctr"/>
            <a:r>
              <a:rPr lang="ru-RU" dirty="0" smtClean="0"/>
              <a:t> </a:t>
            </a:r>
            <a:r>
              <a:rPr lang="ru-RU" dirty="0"/>
              <a:t>Единого квалификационного справочника должностей руководителей, </a:t>
            </a:r>
            <a:endParaRPr lang="ru-RU" dirty="0" smtClean="0"/>
          </a:p>
          <a:p>
            <a:pPr algn="ctr"/>
            <a:r>
              <a:rPr lang="ru-RU" dirty="0" smtClean="0"/>
              <a:t>специалистов </a:t>
            </a:r>
            <a:r>
              <a:rPr lang="ru-RU" dirty="0"/>
              <a:t>и служащих, раздел "Квалификационные характеристики </a:t>
            </a:r>
            <a:endParaRPr lang="ru-RU" dirty="0" smtClean="0"/>
          </a:p>
          <a:p>
            <a:pPr algn="ctr"/>
            <a:r>
              <a:rPr lang="ru-RU" dirty="0" smtClean="0"/>
              <a:t>должностей </a:t>
            </a:r>
            <a:r>
              <a:rPr lang="ru-RU" dirty="0"/>
              <a:t>работников образования»</a:t>
            </a:r>
          </a:p>
        </p:txBody>
      </p:sp>
      <p:sp>
        <p:nvSpPr>
          <p:cNvPr id="8" name="TextBox 7"/>
          <p:cNvSpPr txBox="1"/>
          <p:nvPr/>
        </p:nvSpPr>
        <p:spPr>
          <a:xfrm>
            <a:off x="615950" y="5013325"/>
            <a:ext cx="7929563" cy="1428750"/>
          </a:xfrm>
          <a:prstGeom prst="roundRect">
            <a:avLst/>
          </a:prstGeom>
          <a:solidFill>
            <a:schemeClr val="bg1">
              <a:lumMod val="95000"/>
            </a:schemeClr>
          </a:solidFill>
          <a:ln w="38100">
            <a:solidFill>
              <a:srgbClr val="FFFFFF"/>
            </a:solidFill>
            <a:round/>
            <a:headEnd/>
            <a:tailEnd/>
          </a:ln>
          <a:effectLst/>
        </p:spPr>
        <p:txBody>
          <a:bodyPr wrap="none" anchor="ctr"/>
          <a:lstStyle>
            <a:defPPr>
              <a:defRPr lang="ru-RU"/>
            </a:defPPr>
            <a:lvl1pPr algn="ctr" fontAlgn="base">
              <a:spcBef>
                <a:spcPct val="0"/>
              </a:spcBef>
              <a:spcAft>
                <a:spcPct val="0"/>
              </a:spcAft>
              <a:defRPr sz="1600">
                <a:solidFill>
                  <a:schemeClr val="tx1"/>
                </a:solidFill>
                <a:latin typeface="Arial" pitchFamily="34" charset="0"/>
                <a:cs typeface="Arial" pitchFamily="34" charset="0"/>
              </a:defRPr>
            </a:lvl1pPr>
            <a:lvl2pPr lvl="1">
              <a:defRPr>
                <a:solidFill>
                  <a:schemeClr val="tx1"/>
                </a:solidFill>
                <a:latin typeface="Arial" pitchFamily="34" charset="0"/>
                <a:cs typeface="Arial" pitchFamily="34" charset="0"/>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ru-RU" dirty="0"/>
              <a:t> Постановление Правительства РФ от 08.08.2013 № 678 </a:t>
            </a:r>
            <a:endParaRPr lang="ru-RU" dirty="0" smtClean="0"/>
          </a:p>
          <a:p>
            <a:r>
              <a:rPr lang="ru-RU" dirty="0" smtClean="0"/>
              <a:t>«</a:t>
            </a:r>
            <a:r>
              <a:rPr lang="ru-RU" dirty="0"/>
              <a:t>Об утверждении номенклатуры должностей педагогических работников </a:t>
            </a:r>
            <a:endParaRPr lang="ru-RU" dirty="0" smtClean="0"/>
          </a:p>
          <a:p>
            <a:r>
              <a:rPr lang="ru-RU" dirty="0" smtClean="0"/>
              <a:t>организаций</a:t>
            </a:r>
            <a:r>
              <a:rPr lang="ru-RU" dirty="0"/>
              <a:t>, </a:t>
            </a:r>
            <a:r>
              <a:rPr lang="ru-RU" dirty="0" smtClean="0"/>
              <a:t>осуществляющих </a:t>
            </a:r>
            <a:r>
              <a:rPr lang="ru-RU" dirty="0"/>
              <a:t>образовательную деятельность, </a:t>
            </a:r>
            <a:endParaRPr lang="ru-RU" dirty="0" smtClean="0"/>
          </a:p>
          <a:p>
            <a:r>
              <a:rPr lang="ru-RU" dirty="0" smtClean="0"/>
              <a:t>должностей </a:t>
            </a:r>
            <a:r>
              <a:rPr lang="ru-RU" dirty="0"/>
              <a:t>руководителей образовательных организаций»</a:t>
            </a:r>
          </a:p>
        </p:txBody>
      </p:sp>
    </p:spTree>
    <p:extLst>
      <p:ext uri="{BB962C8B-B14F-4D97-AF65-F5344CB8AC3E}">
        <p14:creationId xmlns="" xmlns:p14="http://schemas.microsoft.com/office/powerpoint/2010/main" val="28279510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1000100" y="2852936"/>
            <a:ext cx="7429552" cy="2585323"/>
          </a:xfrm>
          <a:prstGeom prst="rect">
            <a:avLst/>
          </a:prstGeom>
          <a:solidFill>
            <a:schemeClr val="bg1">
              <a:lumMod val="95000"/>
            </a:schemeClr>
          </a:solidFill>
          <a:ln w="9525">
            <a:solidFill>
              <a:schemeClr val="bg1">
                <a:lumMod val="95000"/>
              </a:schemeClr>
            </a:solidFill>
            <a:miter lim="800000"/>
            <a:headEnd/>
            <a:tailEnd/>
          </a:ln>
        </p:spPr>
        <p:txBody>
          <a:bodyPr wrap="square">
            <a:spAutoFit/>
          </a:bodyPr>
          <a:lstStyle/>
          <a:p>
            <a:r>
              <a:rPr lang="ru-RU" b="1" dirty="0">
                <a:latin typeface="Arial" pitchFamily="34" charset="0"/>
                <a:cs typeface="Arial" pitchFamily="34" charset="0"/>
              </a:rPr>
              <a:t>Содержание записи в Трудовой книжке</a:t>
            </a:r>
            <a:r>
              <a:rPr lang="ru-RU" b="1" dirty="0" smtClean="0">
                <a:latin typeface="Arial" pitchFamily="34" charset="0"/>
                <a:cs typeface="Arial" pitchFamily="34" charset="0"/>
              </a:rPr>
              <a:t>:</a:t>
            </a:r>
          </a:p>
          <a:p>
            <a:pPr>
              <a:buFont typeface="Wingdings" pitchFamily="2" charset="2"/>
              <a:buChar char="ü"/>
            </a:pPr>
            <a:r>
              <a:rPr lang="ru-RU" dirty="0" smtClean="0">
                <a:latin typeface="Arial" pitchFamily="34" charset="0"/>
                <a:cs typeface="Arial" pitchFamily="34" charset="0"/>
              </a:rPr>
              <a:t>в </a:t>
            </a:r>
            <a:r>
              <a:rPr lang="ru-RU" dirty="0">
                <a:latin typeface="Arial" pitchFamily="34" charset="0"/>
                <a:cs typeface="Arial" pitchFamily="34" charset="0"/>
              </a:rPr>
              <a:t>графе 1 «Сведения о работе» ставится порядковый номер записи;</a:t>
            </a:r>
          </a:p>
          <a:p>
            <a:pPr>
              <a:buFont typeface="Wingdings" pitchFamily="2" charset="2"/>
              <a:buChar char="ü"/>
            </a:pPr>
            <a:r>
              <a:rPr lang="ru-RU" dirty="0">
                <a:latin typeface="Arial" pitchFamily="34" charset="0"/>
                <a:cs typeface="Arial" pitchFamily="34" charset="0"/>
              </a:rPr>
              <a:t> в графе 2 - дата принятия решения аттестационной комиссии;</a:t>
            </a:r>
          </a:p>
          <a:p>
            <a:pPr>
              <a:buFont typeface="Wingdings" pitchFamily="2" charset="2"/>
              <a:buChar char="ü"/>
            </a:pPr>
            <a:r>
              <a:rPr lang="ru-RU" dirty="0">
                <a:latin typeface="Arial" pitchFamily="34" charset="0"/>
                <a:cs typeface="Arial" pitchFamily="34" charset="0"/>
              </a:rPr>
              <a:t> в графе 3 запись: «__»____201_г. установлена высшая квалификационная категория по должности «учитель» («преподаватель») без указания преподаваемого предмета;</a:t>
            </a:r>
          </a:p>
          <a:p>
            <a:pPr>
              <a:buFont typeface="Wingdings" pitchFamily="2" charset="2"/>
              <a:buChar char="ü"/>
            </a:pPr>
            <a:r>
              <a:rPr lang="ru-RU" dirty="0">
                <a:latin typeface="Arial" pitchFamily="34" charset="0"/>
                <a:cs typeface="Arial" pitchFamily="34" charset="0"/>
              </a:rPr>
              <a:t> в графе 4 указывается дата и номер распорядительного акта органа власти</a:t>
            </a:r>
          </a:p>
        </p:txBody>
      </p:sp>
      <p:sp>
        <p:nvSpPr>
          <p:cNvPr id="6" name="TextBox 5"/>
          <p:cNvSpPr txBox="1">
            <a:spLocks noChangeArrowheads="1"/>
          </p:cNvSpPr>
          <p:nvPr/>
        </p:nvSpPr>
        <p:spPr bwMode="auto">
          <a:xfrm>
            <a:off x="928662" y="1214422"/>
            <a:ext cx="7581952" cy="369332"/>
          </a:xfrm>
          <a:prstGeom prst="rect">
            <a:avLst/>
          </a:prstGeom>
          <a:noFill/>
          <a:ln w="9525">
            <a:noFill/>
            <a:miter lim="800000"/>
            <a:headEnd/>
            <a:tailEnd/>
          </a:ln>
        </p:spPr>
        <p:txBody>
          <a:bodyPr wrap="square">
            <a:spAutoFit/>
          </a:bodyPr>
          <a:lstStyle/>
          <a:p>
            <a:pPr lvl="7">
              <a:buFont typeface="Wingdings" pitchFamily="2" charset="2"/>
              <a:buChar char="ü"/>
            </a:pPr>
            <a:endParaRPr lang="ru-RU" dirty="0">
              <a:latin typeface="Arial" pitchFamily="34" charset="0"/>
              <a:cs typeface="Arial" pitchFamily="34" charset="0"/>
            </a:endParaRPr>
          </a:p>
        </p:txBody>
      </p:sp>
      <p:sp>
        <p:nvSpPr>
          <p:cNvPr id="7" name="Прямоугольник 6"/>
          <p:cNvSpPr/>
          <p:nvPr/>
        </p:nvSpPr>
        <p:spPr>
          <a:xfrm rot="10800000" flipV="1">
            <a:off x="1000100" y="943559"/>
            <a:ext cx="7429552" cy="1477328"/>
          </a:xfrm>
          <a:prstGeom prst="rect">
            <a:avLst/>
          </a:prstGeom>
          <a:solidFill>
            <a:schemeClr val="bg1">
              <a:lumMod val="95000"/>
            </a:schemeClr>
          </a:solidFill>
          <a:ln>
            <a:solidFill>
              <a:schemeClr val="bg1">
                <a:lumMod val="95000"/>
              </a:schemeClr>
            </a:solidFill>
          </a:ln>
        </p:spPr>
        <p:txBody>
          <a:bodyPr wrap="square">
            <a:spAutoFit/>
          </a:bodyPr>
          <a:lstStyle/>
          <a:p>
            <a:pPr marL="0" lvl="2" algn="just"/>
            <a:r>
              <a:rPr lang="ru-RU" dirty="0" smtClean="0">
                <a:latin typeface="Arial" pitchFamily="34" charset="0"/>
                <a:cs typeface="Arial" pitchFamily="34" charset="0"/>
              </a:rPr>
              <a:t>Работодатель в соответствии с п. 3.1 Инструкции по заполнению трудовых книжек (приложение № 1 к постановлению Минтруда России от 10 октября 2003 г. № 69 «Об утверждении Инструкции по заполнению трудовых книжек») вносит в трудовую книжку запись об установлении квалификационной категории</a:t>
            </a:r>
            <a:endParaRPr lang="ru-RU" dirty="0">
              <a:latin typeface="Arial" pitchFamily="34" charset="0"/>
              <a:cs typeface="Arial" pitchFamily="34" charset="0"/>
            </a:endParaRPr>
          </a:p>
        </p:txBody>
      </p:sp>
      <p:sp>
        <p:nvSpPr>
          <p:cNvPr id="8" name="Прямоугольник 16"/>
          <p:cNvSpPr>
            <a:spLocks noChangeArrowheads="1"/>
          </p:cNvSpPr>
          <p:nvPr/>
        </p:nvSpPr>
        <p:spPr bwMode="auto">
          <a:xfrm>
            <a:off x="0" y="68431"/>
            <a:ext cx="91440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ru-RU" b="1" dirty="0" smtClean="0">
                <a:solidFill>
                  <a:srgbClr val="6A2300"/>
                </a:solidFill>
                <a:latin typeface="Arial" charset="0"/>
              </a:rPr>
              <a:t>Оформление решения аттестационной комиссии</a:t>
            </a:r>
            <a:endParaRPr lang="ru-RU" b="1" dirty="0">
              <a:solidFill>
                <a:srgbClr val="6A2300"/>
              </a:solidFill>
              <a:latin typeface="Arial"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Номер слайда 8"/>
          <p:cNvSpPr>
            <a:spLocks noGrp="1"/>
          </p:cNvSpPr>
          <p:nvPr>
            <p:ph type="sldNum" sz="quarter" idx="12"/>
          </p:nvPr>
        </p:nvSpPr>
        <p:spPr>
          <a:xfrm>
            <a:off x="7046913" y="6376988"/>
            <a:ext cx="2133600" cy="365125"/>
          </a:xfrm>
        </p:spPr>
        <p:txBody>
          <a:bodyPr/>
          <a:lstStyle/>
          <a:p>
            <a:pPr algn="r">
              <a:defRPr/>
            </a:pPr>
            <a:fld id="{7290EEF3-2DCD-4612-BFC2-D3B29647E70B}" type="slidenum">
              <a:rPr lang="ru-RU">
                <a:solidFill>
                  <a:prstClr val="black">
                    <a:lumMod val="50000"/>
                    <a:lumOff val="50000"/>
                  </a:prstClr>
                </a:solidFill>
              </a:rPr>
              <a:pPr algn="r">
                <a:defRPr/>
              </a:pPr>
              <a:t>21</a:t>
            </a:fld>
            <a:endParaRPr lang="ru-RU">
              <a:solidFill>
                <a:prstClr val="black">
                  <a:lumMod val="50000"/>
                  <a:lumOff val="50000"/>
                </a:prstClr>
              </a:solidFill>
            </a:endParaRPr>
          </a:p>
        </p:txBody>
      </p:sp>
      <p:sp>
        <p:nvSpPr>
          <p:cNvPr id="5123" name="AutoShape 31"/>
          <p:cNvSpPr>
            <a:spLocks noChangeArrowheads="1"/>
          </p:cNvSpPr>
          <p:nvPr/>
        </p:nvSpPr>
        <p:spPr bwMode="gray">
          <a:xfrm>
            <a:off x="683568" y="908720"/>
            <a:ext cx="7848872" cy="3714750"/>
          </a:xfrm>
          <a:prstGeom prst="roundRect">
            <a:avLst>
              <a:gd name="adj" fmla="val 10889"/>
            </a:avLst>
          </a:prstGeom>
          <a:gradFill rotWithShape="1">
            <a:gsLst>
              <a:gs pos="0">
                <a:srgbClr val="EEEEEE"/>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fontAlgn="base">
              <a:spcBef>
                <a:spcPct val="0"/>
              </a:spcBef>
              <a:spcAft>
                <a:spcPct val="0"/>
              </a:spcAft>
            </a:pPr>
            <a:endParaRPr lang="ru-RU" smtClean="0">
              <a:solidFill>
                <a:prstClr val="black"/>
              </a:solidFill>
              <a:latin typeface="Calibri" pitchFamily="34" charset="0"/>
            </a:endParaRPr>
          </a:p>
        </p:txBody>
      </p:sp>
      <p:sp>
        <p:nvSpPr>
          <p:cNvPr id="22" name="Rectangle 17"/>
          <p:cNvSpPr>
            <a:spLocks noChangeArrowheads="1"/>
          </p:cNvSpPr>
          <p:nvPr/>
        </p:nvSpPr>
        <p:spPr bwMode="auto">
          <a:xfrm>
            <a:off x="395536" y="1463878"/>
            <a:ext cx="8496944" cy="4062651"/>
          </a:xfrm>
          <a:prstGeom prst="rect">
            <a:avLst/>
          </a:prstGeom>
          <a:noFill/>
          <a:ln>
            <a:noFill/>
          </a:ln>
          <a:extLst/>
        </p:spPr>
        <p:txBody>
          <a:bodyPr wrap="square" anchor="ctr">
            <a:spAutoFit/>
          </a:bodyPr>
          <a:lstStyle/>
          <a:p>
            <a:pPr algn="ctr" fontAlgn="base">
              <a:spcBef>
                <a:spcPct val="0"/>
              </a:spcBef>
              <a:spcAft>
                <a:spcPct val="0"/>
              </a:spcAft>
              <a:defRPr/>
            </a:pPr>
            <a:endParaRPr lang="ru-RU" sz="4000" b="1" dirty="0">
              <a:solidFill>
                <a:srgbClr val="415B5C"/>
              </a:solidFill>
              <a:latin typeface="Times New Roman" pitchFamily="18" charset="0"/>
              <a:cs typeface="Times New Roman" pitchFamily="18" charset="0"/>
            </a:endParaRPr>
          </a:p>
          <a:p>
            <a:pPr algn="ctr" fontAlgn="base">
              <a:spcBef>
                <a:spcPct val="0"/>
              </a:spcBef>
              <a:spcAft>
                <a:spcPct val="0"/>
              </a:spcAft>
            </a:pPr>
            <a:r>
              <a:rPr lang="ru-RU" sz="2800" b="1" dirty="0">
                <a:solidFill>
                  <a:srgbClr val="6A2300"/>
                </a:solidFill>
                <a:latin typeface="Arial" charset="0"/>
              </a:rPr>
              <a:t>Сравнительный анализ </a:t>
            </a:r>
            <a:endParaRPr lang="ru-RU" sz="2800" b="1" dirty="0" smtClean="0">
              <a:solidFill>
                <a:srgbClr val="6A2300"/>
              </a:solidFill>
              <a:latin typeface="Arial" charset="0"/>
            </a:endParaRPr>
          </a:p>
          <a:p>
            <a:pPr algn="ctr" fontAlgn="base">
              <a:spcBef>
                <a:spcPct val="0"/>
              </a:spcBef>
              <a:spcAft>
                <a:spcPct val="0"/>
              </a:spcAft>
            </a:pPr>
            <a:r>
              <a:rPr lang="ru-RU" sz="2800" b="1" dirty="0" smtClean="0">
                <a:solidFill>
                  <a:srgbClr val="6A2300"/>
                </a:solidFill>
                <a:latin typeface="Arial" charset="0"/>
              </a:rPr>
              <a:t>Порядка </a:t>
            </a:r>
            <a:r>
              <a:rPr lang="ru-RU" sz="2800" b="1" dirty="0">
                <a:solidFill>
                  <a:srgbClr val="6A2300"/>
                </a:solidFill>
                <a:latin typeface="Arial" charset="0"/>
              </a:rPr>
              <a:t>– 2011 и Порядка - 2014</a:t>
            </a: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a:p>
            <a:pPr algn="ctr" fontAlgn="base">
              <a:spcBef>
                <a:spcPct val="0"/>
              </a:spcBef>
              <a:spcAft>
                <a:spcPct val="0"/>
              </a:spcAft>
              <a:defRPr/>
            </a:pPr>
            <a:endParaRPr lang="ru-RU" b="1" dirty="0">
              <a:solidFill>
                <a:srgbClr val="6A23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515096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3203848" y="5301208"/>
            <a:ext cx="3263774" cy="369332"/>
          </a:xfrm>
          <a:prstGeom prst="rect">
            <a:avLst/>
          </a:prstGeom>
          <a:solidFill>
            <a:schemeClr val="bg2">
              <a:lumMod val="90000"/>
            </a:schemeClr>
          </a:solidFill>
          <a:ln w="9525">
            <a:solidFill>
              <a:schemeClr val="bg2">
                <a:lumMod val="90000"/>
              </a:schemeClr>
            </a:solidFill>
            <a:miter lim="800000"/>
            <a:headEnd/>
            <a:tailEnd/>
          </a:ln>
        </p:spPr>
        <p:txBody>
          <a:bodyPr wrap="square">
            <a:spAutoFit/>
          </a:bodyPr>
          <a:lstStyle/>
          <a:p>
            <a:r>
              <a:rPr lang="ru-RU" dirty="0" smtClean="0">
                <a:latin typeface="Arial" pitchFamily="34" charset="0"/>
                <a:cs typeface="Arial" pitchFamily="34" charset="0"/>
              </a:rPr>
              <a:t>ап</a:t>
            </a:r>
            <a:endParaRPr lang="ru-RU" dirty="0">
              <a:latin typeface="Arial" pitchFamily="34" charset="0"/>
              <a:cs typeface="Arial" pitchFamily="34" charset="0"/>
            </a:endParaRPr>
          </a:p>
        </p:txBody>
      </p:sp>
      <p:sp>
        <p:nvSpPr>
          <p:cNvPr id="6" name="TextBox 5"/>
          <p:cNvSpPr txBox="1">
            <a:spLocks noChangeArrowheads="1"/>
          </p:cNvSpPr>
          <p:nvPr/>
        </p:nvSpPr>
        <p:spPr bwMode="auto">
          <a:xfrm>
            <a:off x="928662" y="1214422"/>
            <a:ext cx="7581952" cy="369332"/>
          </a:xfrm>
          <a:prstGeom prst="rect">
            <a:avLst/>
          </a:prstGeom>
          <a:noFill/>
          <a:ln w="9525">
            <a:noFill/>
            <a:miter lim="800000"/>
            <a:headEnd/>
            <a:tailEnd/>
          </a:ln>
        </p:spPr>
        <p:txBody>
          <a:bodyPr wrap="square">
            <a:spAutoFit/>
          </a:bodyPr>
          <a:lstStyle/>
          <a:p>
            <a:pPr lvl="7">
              <a:buFont typeface="Wingdings" pitchFamily="2" charset="2"/>
              <a:buChar char="ü"/>
            </a:pPr>
            <a:endParaRPr lang="ru-RU" dirty="0">
              <a:latin typeface="Arial" pitchFamily="34" charset="0"/>
              <a:cs typeface="Arial" pitchFamily="34" charset="0"/>
            </a:endParaRPr>
          </a:p>
        </p:txBody>
      </p:sp>
      <p:sp>
        <p:nvSpPr>
          <p:cNvPr id="7" name="Прямоугольник 6"/>
          <p:cNvSpPr/>
          <p:nvPr/>
        </p:nvSpPr>
        <p:spPr>
          <a:xfrm rot="10800000" flipV="1">
            <a:off x="4572000" y="4619675"/>
            <a:ext cx="4219402" cy="369332"/>
          </a:xfrm>
          <a:prstGeom prst="rect">
            <a:avLst/>
          </a:prstGeom>
          <a:solidFill>
            <a:schemeClr val="bg2">
              <a:lumMod val="90000"/>
            </a:schemeClr>
          </a:solidFill>
          <a:ln>
            <a:solidFill>
              <a:schemeClr val="bg2">
                <a:lumMod val="90000"/>
              </a:schemeClr>
            </a:solidFill>
          </a:ln>
        </p:spPr>
        <p:txBody>
          <a:bodyPr wrap="square">
            <a:spAutoFit/>
          </a:bodyPr>
          <a:lstStyle/>
          <a:p>
            <a:pPr marL="0" lvl="2" algn="just"/>
            <a:r>
              <a:rPr lang="ru-RU" dirty="0" smtClean="0">
                <a:latin typeface="Arial" pitchFamily="34" charset="0"/>
                <a:cs typeface="Arial" pitchFamily="34" charset="0"/>
              </a:rPr>
              <a:t>Работодатель в</a:t>
            </a:r>
            <a:endParaRPr lang="ru-RU" dirty="0">
              <a:latin typeface="Arial" pitchFamily="34" charset="0"/>
              <a:cs typeface="Arial" pitchFamily="34" charset="0"/>
            </a:endParaRPr>
          </a:p>
        </p:txBody>
      </p:sp>
      <p:sp>
        <p:nvSpPr>
          <p:cNvPr id="9" name="Прямоугольник 8"/>
          <p:cNvSpPr/>
          <p:nvPr/>
        </p:nvSpPr>
        <p:spPr>
          <a:xfrm rot="10800000" flipV="1">
            <a:off x="1475656" y="4653136"/>
            <a:ext cx="2419202" cy="369332"/>
          </a:xfrm>
          <a:prstGeom prst="rect">
            <a:avLst/>
          </a:prstGeom>
          <a:solidFill>
            <a:schemeClr val="bg2">
              <a:lumMod val="90000"/>
            </a:schemeClr>
          </a:solidFill>
          <a:ln>
            <a:solidFill>
              <a:schemeClr val="bg2">
                <a:lumMod val="90000"/>
              </a:schemeClr>
            </a:solidFill>
          </a:ln>
        </p:spPr>
        <p:txBody>
          <a:bodyPr wrap="square">
            <a:spAutoFit/>
          </a:bodyPr>
          <a:lstStyle/>
          <a:p>
            <a:pPr marL="0" lvl="2" algn="just"/>
            <a:r>
              <a:rPr lang="ru-RU" dirty="0" smtClean="0">
                <a:latin typeface="Arial" pitchFamily="34" charset="0"/>
                <a:cs typeface="Arial" pitchFamily="34" charset="0"/>
              </a:rPr>
              <a:t>Работодатель в</a:t>
            </a:r>
            <a:endParaRPr lang="ru-RU" dirty="0">
              <a:latin typeface="Arial" pitchFamily="34" charset="0"/>
              <a:cs typeface="Arial" pitchFamily="34"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110707189"/>
              </p:ext>
            </p:extLst>
          </p:nvPr>
        </p:nvGraphicFramePr>
        <p:xfrm>
          <a:off x="179512" y="659194"/>
          <a:ext cx="8712968" cy="5417022"/>
        </p:xfrm>
        <a:graphic>
          <a:graphicData uri="http://schemas.openxmlformats.org/drawingml/2006/table">
            <a:tbl>
              <a:tblPr firstRow="1" bandRow="1">
                <a:tableStyleId>{5C22544A-7EE6-4342-B048-85BDC9FD1C3A}</a:tableStyleId>
              </a:tblPr>
              <a:tblGrid>
                <a:gridCol w="4356484"/>
                <a:gridCol w="4356484"/>
              </a:tblGrid>
              <a:tr h="249526">
                <a:tc>
                  <a:txBody>
                    <a:bodyPr/>
                    <a:lstStyle/>
                    <a:p>
                      <a:pPr algn="ctr"/>
                      <a:r>
                        <a:rPr lang="ru-RU" dirty="0" smtClean="0"/>
                        <a:t>Порядок - 2011</a:t>
                      </a:r>
                      <a:endParaRPr lang="ru-RU" dirty="0"/>
                    </a:p>
                  </a:txBody>
                  <a:tcPr>
                    <a:solidFill>
                      <a:schemeClr val="bg1">
                        <a:lumMod val="65000"/>
                      </a:schemeClr>
                    </a:solidFill>
                  </a:tcPr>
                </a:tc>
                <a:tc>
                  <a:txBody>
                    <a:bodyPr/>
                    <a:lstStyle/>
                    <a:p>
                      <a:pPr algn="ctr"/>
                      <a:r>
                        <a:rPr lang="ru-RU" dirty="0" smtClean="0"/>
                        <a:t>Порядок - 2014</a:t>
                      </a:r>
                      <a:endParaRPr lang="ru-RU" dirty="0"/>
                    </a:p>
                  </a:txBody>
                  <a:tcPr>
                    <a:solidFill>
                      <a:schemeClr val="bg1">
                        <a:lumMod val="65000"/>
                      </a:schemeClr>
                    </a:solidFill>
                  </a:tcPr>
                </a:tc>
              </a:tr>
              <a:tr h="387822">
                <a:tc gridSpan="2">
                  <a:txBody>
                    <a:bodyPr/>
                    <a:lstStyle/>
                    <a:p>
                      <a:pPr algn="ctr"/>
                      <a:r>
                        <a:rPr lang="ru-RU" sz="1600" dirty="0" smtClean="0"/>
                        <a:t>Структура документа</a:t>
                      </a:r>
                      <a:endParaRPr lang="ru-RU" sz="1600" dirty="0"/>
                    </a:p>
                  </a:txBody>
                  <a:tcPr>
                    <a:solidFill>
                      <a:schemeClr val="bg1">
                        <a:lumMod val="85000"/>
                      </a:schemeClr>
                    </a:solidFill>
                  </a:tcPr>
                </a:tc>
                <a:tc hMerge="1">
                  <a:txBody>
                    <a:bodyPr/>
                    <a:lstStyle/>
                    <a:p>
                      <a:endParaRPr lang="ru-RU" dirty="0"/>
                    </a:p>
                  </a:txBody>
                  <a:tcPr/>
                </a:tc>
              </a:tr>
              <a:tr h="656571">
                <a:tc>
                  <a:txBody>
                    <a:bodyPr/>
                    <a:lstStyle/>
                    <a:p>
                      <a:pPr algn="just"/>
                      <a:r>
                        <a:rPr lang="ru-RU" sz="1500" dirty="0" smtClean="0"/>
                        <a:t>Документ состоит из четырех разделов:</a:t>
                      </a:r>
                    </a:p>
                    <a:p>
                      <a:pPr algn="just"/>
                      <a:r>
                        <a:rPr lang="en-US" sz="1500" dirty="0" smtClean="0"/>
                        <a:t>I</a:t>
                      </a:r>
                      <a:r>
                        <a:rPr lang="ru-RU" sz="1500" dirty="0" smtClean="0"/>
                        <a:t>. Общие положения.</a:t>
                      </a:r>
                      <a:endParaRPr lang="en-US" sz="1500" dirty="0" smtClean="0"/>
                    </a:p>
                    <a:p>
                      <a:pPr algn="just"/>
                      <a:r>
                        <a:rPr lang="en-US" sz="1500" dirty="0" smtClean="0"/>
                        <a:t>II</a:t>
                      </a:r>
                      <a:r>
                        <a:rPr lang="ru-RU" sz="1500" dirty="0" smtClean="0"/>
                        <a:t>. Формирование аттестационных комиссий,</a:t>
                      </a:r>
                      <a:r>
                        <a:rPr lang="ru-RU" sz="1500" baseline="0" dirty="0" smtClean="0"/>
                        <a:t> их состав и порядок работы.</a:t>
                      </a:r>
                      <a:endParaRPr lang="en-US" sz="1500" dirty="0" smtClean="0"/>
                    </a:p>
                    <a:p>
                      <a:pPr algn="just"/>
                      <a:r>
                        <a:rPr lang="en-US" sz="1500" dirty="0" smtClean="0"/>
                        <a:t>III</a:t>
                      </a:r>
                      <a:r>
                        <a:rPr lang="ru-RU" sz="1500" dirty="0" smtClean="0"/>
                        <a:t>. Порядок аттестации педагогических</a:t>
                      </a:r>
                      <a:r>
                        <a:rPr lang="ru-RU" sz="1500" baseline="0" dirty="0" smtClean="0"/>
                        <a:t> работников с целью подтверждения соответствия занимаемой должности.</a:t>
                      </a:r>
                      <a:endParaRPr lang="en-US" sz="1500" dirty="0" smtClean="0"/>
                    </a:p>
                    <a:p>
                      <a:pPr algn="just"/>
                      <a:r>
                        <a:rPr lang="en-US" sz="1500" dirty="0" smtClean="0"/>
                        <a:t>IV</a:t>
                      </a:r>
                      <a:r>
                        <a:rPr lang="ru-RU" sz="1500" dirty="0" smtClean="0"/>
                        <a:t>. Порядок</a:t>
                      </a:r>
                      <a:r>
                        <a:rPr lang="ru-RU" sz="1500" baseline="0" dirty="0" smtClean="0"/>
                        <a:t> аттестации педагогических работников для установления соответствия уровня их квалификации требованиям, предъявляемым к квалификационным категориям (первой и высшей).</a:t>
                      </a:r>
                      <a:endParaRPr lang="ru-RU" sz="1500" dirty="0"/>
                    </a:p>
                  </a:txBody>
                  <a:tcPr>
                    <a:solidFill>
                      <a:schemeClr val="bg1">
                        <a:lumMod val="9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500" dirty="0" smtClean="0"/>
                        <a:t>Документ состоит из трех разделов:</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500" dirty="0" smtClean="0"/>
                        <a:t>I</a:t>
                      </a:r>
                      <a:r>
                        <a:rPr lang="ru-RU" sz="1500" dirty="0" smtClean="0"/>
                        <a:t>. Общие положения.</a:t>
                      </a:r>
                      <a:endParaRPr lang="en-US" sz="150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US" sz="1500" dirty="0" smtClean="0"/>
                        <a:t>II</a:t>
                      </a:r>
                      <a:r>
                        <a:rPr lang="ru-RU" sz="1500" dirty="0" smtClean="0"/>
                        <a:t>. Аттестация педагогических работников в целях </a:t>
                      </a:r>
                      <a:r>
                        <a:rPr lang="ru-RU" sz="1500" baseline="0" dirty="0" smtClean="0"/>
                        <a:t>подтверждения соответствия занимаемой должности.</a:t>
                      </a:r>
                      <a:endParaRPr lang="en-US" sz="1500" dirty="0" smtClean="0"/>
                    </a:p>
                    <a:p>
                      <a:pPr algn="just"/>
                      <a:r>
                        <a:rPr lang="en-US" sz="1500" dirty="0" smtClean="0"/>
                        <a:t>III</a:t>
                      </a:r>
                      <a:r>
                        <a:rPr lang="ru-RU" sz="1500" dirty="0" smtClean="0"/>
                        <a:t>. Аттестация педагогических работников в целях установления квалификационных</a:t>
                      </a:r>
                      <a:r>
                        <a:rPr lang="ru-RU" sz="1500" baseline="0" dirty="0" smtClean="0"/>
                        <a:t> категории.</a:t>
                      </a:r>
                    </a:p>
                    <a:p>
                      <a:pPr algn="just"/>
                      <a:r>
                        <a:rPr lang="ru-RU" sz="1500" baseline="0" dirty="0" smtClean="0"/>
                        <a:t>Отсутствие раздела, посвященного формированию аттестационных комиссий, объясняется тем, что согласно ч.2 и 3 ст.</a:t>
                      </a:r>
                      <a:r>
                        <a:rPr lang="ru-RU" sz="1500" dirty="0" smtClean="0"/>
                        <a:t> 49 Федерального закона «Об образовании в Российской Федерации» аттестационная комиссия для проведения аттестации на соответствие занимаемой должности формируется образовательной организацией, в целях установления квалификационной категории – либо федеральными органами исполнительной власти, в ведении которых эти организации находятся, либо уполномоченными органами государственной власти.</a:t>
                      </a:r>
                      <a:endParaRPr lang="en-US" sz="1500" dirty="0" smtClean="0"/>
                    </a:p>
                  </a:txBody>
                  <a:tcPr>
                    <a:solidFill>
                      <a:schemeClr val="bg1">
                        <a:lumMod val="95000"/>
                      </a:schemeClr>
                    </a:solidFill>
                  </a:tcPr>
                </a:tc>
              </a:tr>
            </a:tbl>
          </a:graphicData>
        </a:graphic>
      </p:graphicFrame>
    </p:spTree>
    <p:extLst>
      <p:ext uri="{BB962C8B-B14F-4D97-AF65-F5344CB8AC3E}">
        <p14:creationId xmlns="" xmlns:p14="http://schemas.microsoft.com/office/powerpoint/2010/main" val="424626817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928662" y="1214422"/>
            <a:ext cx="7581952" cy="369332"/>
          </a:xfrm>
          <a:prstGeom prst="rect">
            <a:avLst/>
          </a:prstGeom>
          <a:noFill/>
          <a:ln w="9525">
            <a:noFill/>
            <a:miter lim="800000"/>
            <a:headEnd/>
            <a:tailEnd/>
          </a:ln>
        </p:spPr>
        <p:txBody>
          <a:bodyPr wrap="square">
            <a:spAutoFit/>
          </a:bodyPr>
          <a:lstStyle/>
          <a:p>
            <a:pPr lvl="7">
              <a:buFont typeface="Wingdings" pitchFamily="2" charset="2"/>
              <a:buChar char="ü"/>
            </a:pPr>
            <a:endParaRPr lang="ru-RU" dirty="0">
              <a:latin typeface="Arial" pitchFamily="34" charset="0"/>
              <a:cs typeface="Arial" pitchFamily="34"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2900612379"/>
              </p:ext>
            </p:extLst>
          </p:nvPr>
        </p:nvGraphicFramePr>
        <p:xfrm>
          <a:off x="179512" y="659194"/>
          <a:ext cx="8712968" cy="3588222"/>
        </p:xfrm>
        <a:graphic>
          <a:graphicData uri="http://schemas.openxmlformats.org/drawingml/2006/table">
            <a:tbl>
              <a:tblPr firstRow="1" bandRow="1">
                <a:tableStyleId>{5C22544A-7EE6-4342-B048-85BDC9FD1C3A}</a:tableStyleId>
              </a:tblPr>
              <a:tblGrid>
                <a:gridCol w="4356484"/>
                <a:gridCol w="4356484"/>
              </a:tblGrid>
              <a:tr h="249526">
                <a:tc>
                  <a:txBody>
                    <a:bodyPr/>
                    <a:lstStyle/>
                    <a:p>
                      <a:pPr algn="ctr"/>
                      <a:r>
                        <a:rPr lang="ru-RU" dirty="0" smtClean="0"/>
                        <a:t>Порядок - 2011</a:t>
                      </a:r>
                      <a:endParaRPr lang="ru-RU" dirty="0"/>
                    </a:p>
                  </a:txBody>
                  <a:tcPr>
                    <a:solidFill>
                      <a:schemeClr val="bg1">
                        <a:lumMod val="65000"/>
                      </a:schemeClr>
                    </a:solidFill>
                  </a:tcPr>
                </a:tc>
                <a:tc>
                  <a:txBody>
                    <a:bodyPr/>
                    <a:lstStyle/>
                    <a:p>
                      <a:pPr algn="ctr"/>
                      <a:r>
                        <a:rPr lang="ru-RU" dirty="0" smtClean="0"/>
                        <a:t>Порядок – 2014</a:t>
                      </a:r>
                      <a:endParaRPr lang="ru-RU" dirty="0"/>
                    </a:p>
                  </a:txBody>
                  <a:tcPr>
                    <a:solidFill>
                      <a:schemeClr val="bg1">
                        <a:lumMod val="65000"/>
                      </a:schemeClr>
                    </a:solidFill>
                  </a:tcPr>
                </a:tc>
              </a:tr>
              <a:tr h="387822">
                <a:tc gridSpan="2">
                  <a:txBody>
                    <a:bodyPr/>
                    <a:lstStyle/>
                    <a:p>
                      <a:pPr algn="ctr"/>
                      <a:r>
                        <a:rPr lang="ru-RU" sz="1800" b="1" kern="1200" dirty="0" smtClean="0">
                          <a:solidFill>
                            <a:schemeClr val="tx1"/>
                          </a:solidFill>
                          <a:latin typeface="+mn-lt"/>
                          <a:ea typeface="+mn-ea"/>
                          <a:cs typeface="+mn-cs"/>
                        </a:rPr>
                        <a:t>Требования к представлению работодателя</a:t>
                      </a:r>
                      <a:endParaRPr lang="ru-RU" sz="1800" b="1" kern="1200" dirty="0">
                        <a:solidFill>
                          <a:schemeClr val="tx1"/>
                        </a:solidFill>
                        <a:latin typeface="+mn-lt"/>
                        <a:ea typeface="+mn-ea"/>
                        <a:cs typeface="+mn-cs"/>
                      </a:endParaRPr>
                    </a:p>
                  </a:txBody>
                  <a:tcPr>
                    <a:solidFill>
                      <a:schemeClr val="bg1">
                        <a:lumMod val="85000"/>
                      </a:schemeClr>
                    </a:solidFill>
                  </a:tcPr>
                </a:tc>
                <a:tc hMerge="1">
                  <a:txBody>
                    <a:bodyPr/>
                    <a:lstStyle/>
                    <a:p>
                      <a:endParaRPr lang="ru-RU" dirty="0"/>
                    </a:p>
                  </a:txBody>
                  <a:tcPr/>
                </a:tc>
              </a:tr>
              <a:tr h="656571">
                <a:tc>
                  <a:txBody>
                    <a:bodyPr/>
                    <a:lstStyle/>
                    <a:p>
                      <a:pPr algn="just"/>
                      <a:r>
                        <a:rPr lang="ru-RU" sz="1500" dirty="0" smtClean="0"/>
                        <a:t>Представление работодателя должно содержать мотивированную всестороннюю и объективную оценку профессиональных, деловых качеств педагогического работника, результатов его профессиональной деятельности на основе</a:t>
                      </a:r>
                      <a:r>
                        <a:rPr lang="ru-RU" sz="1500" baseline="0" dirty="0" smtClean="0"/>
                        <a:t> квалификационной характеристики по занимаемой должности, информацию о прохождении педагогическим работником повышения квалификации, в </a:t>
                      </a:r>
                      <a:r>
                        <a:rPr lang="ru-RU" sz="1500" baseline="0" dirty="0" err="1" smtClean="0"/>
                        <a:t>т.ч</a:t>
                      </a:r>
                      <a:r>
                        <a:rPr lang="ru-RU" sz="1500" baseline="0" dirty="0" smtClean="0"/>
                        <a:t>. По направлению работодателя, за период, предшествующий аттестации, сведения о результатах предыдущей аттестаций.</a:t>
                      </a:r>
                      <a:r>
                        <a:rPr lang="ru-RU" sz="1500" dirty="0" smtClean="0"/>
                        <a:t> </a:t>
                      </a:r>
                      <a:endParaRPr lang="ru-RU" sz="1500" dirty="0"/>
                    </a:p>
                  </a:txBody>
                  <a:tcPr>
                    <a:solidFill>
                      <a:schemeClr val="bg1">
                        <a:lumMod val="9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500" dirty="0" smtClean="0">
                          <a:solidFill>
                            <a:schemeClr val="tx1"/>
                          </a:solidFill>
                        </a:rPr>
                        <a:t>Положением закреплены сведения о педагогическом работнике, которые должны содержаться в представлении.</a:t>
                      </a:r>
                      <a:endParaRPr lang="en-US" sz="1500" dirty="0" smtClean="0">
                        <a:solidFill>
                          <a:schemeClr val="tx1"/>
                        </a:solidFill>
                      </a:endParaRPr>
                    </a:p>
                  </a:txBody>
                  <a:tcPr>
                    <a:solidFill>
                      <a:schemeClr val="bg1">
                        <a:lumMod val="95000"/>
                      </a:schemeClr>
                    </a:solidFill>
                  </a:tcPr>
                </a:tc>
              </a:tr>
            </a:tbl>
          </a:graphicData>
        </a:graphic>
      </p:graphicFrame>
    </p:spTree>
    <p:extLst>
      <p:ext uri="{BB962C8B-B14F-4D97-AF65-F5344CB8AC3E}">
        <p14:creationId xmlns="" xmlns:p14="http://schemas.microsoft.com/office/powerpoint/2010/main" val="357501277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928662" y="1214422"/>
            <a:ext cx="7581952" cy="369332"/>
          </a:xfrm>
          <a:prstGeom prst="rect">
            <a:avLst/>
          </a:prstGeom>
          <a:noFill/>
          <a:ln w="9525">
            <a:noFill/>
            <a:miter lim="800000"/>
            <a:headEnd/>
            <a:tailEnd/>
          </a:ln>
        </p:spPr>
        <p:txBody>
          <a:bodyPr wrap="square">
            <a:spAutoFit/>
          </a:bodyPr>
          <a:lstStyle/>
          <a:p>
            <a:pPr lvl="7">
              <a:buFont typeface="Wingdings" pitchFamily="2" charset="2"/>
              <a:buChar char="ü"/>
            </a:pPr>
            <a:endParaRPr lang="ru-RU" dirty="0">
              <a:latin typeface="Arial" pitchFamily="34" charset="0"/>
              <a:cs typeface="Arial" pitchFamily="34"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821595179"/>
              </p:ext>
            </p:extLst>
          </p:nvPr>
        </p:nvGraphicFramePr>
        <p:xfrm>
          <a:off x="179512" y="659194"/>
          <a:ext cx="8712968" cy="4045422"/>
        </p:xfrm>
        <a:graphic>
          <a:graphicData uri="http://schemas.openxmlformats.org/drawingml/2006/table">
            <a:tbl>
              <a:tblPr firstRow="1" bandRow="1">
                <a:tableStyleId>{5C22544A-7EE6-4342-B048-85BDC9FD1C3A}</a:tableStyleId>
              </a:tblPr>
              <a:tblGrid>
                <a:gridCol w="4356484"/>
                <a:gridCol w="4356484"/>
              </a:tblGrid>
              <a:tr h="249526">
                <a:tc>
                  <a:txBody>
                    <a:bodyPr/>
                    <a:lstStyle/>
                    <a:p>
                      <a:pPr algn="ctr"/>
                      <a:r>
                        <a:rPr lang="ru-RU" dirty="0" smtClean="0"/>
                        <a:t>Порядок - 2011</a:t>
                      </a:r>
                      <a:endParaRPr lang="ru-RU" dirty="0"/>
                    </a:p>
                  </a:txBody>
                  <a:tcPr>
                    <a:solidFill>
                      <a:schemeClr val="bg1">
                        <a:lumMod val="65000"/>
                      </a:schemeClr>
                    </a:solidFill>
                  </a:tcPr>
                </a:tc>
                <a:tc>
                  <a:txBody>
                    <a:bodyPr/>
                    <a:lstStyle/>
                    <a:p>
                      <a:pPr algn="ctr"/>
                      <a:r>
                        <a:rPr lang="ru-RU" dirty="0" smtClean="0"/>
                        <a:t>Порядок – 2014</a:t>
                      </a:r>
                      <a:endParaRPr lang="ru-RU" dirty="0"/>
                    </a:p>
                  </a:txBody>
                  <a:tcPr>
                    <a:solidFill>
                      <a:schemeClr val="bg1">
                        <a:lumMod val="65000"/>
                      </a:schemeClr>
                    </a:solidFill>
                  </a:tcPr>
                </a:tc>
              </a:tr>
              <a:tr h="387822">
                <a:tc gridSpan="2">
                  <a:txBody>
                    <a:bodyPr/>
                    <a:lstStyle/>
                    <a:p>
                      <a:pPr algn="ctr"/>
                      <a:r>
                        <a:rPr lang="ru-RU" sz="1600" b="1" dirty="0" smtClean="0"/>
                        <a:t>Требования к заявлению о проведении аттестации</a:t>
                      </a:r>
                      <a:endParaRPr lang="ru-RU" sz="1600" b="1" dirty="0"/>
                    </a:p>
                  </a:txBody>
                  <a:tcPr>
                    <a:solidFill>
                      <a:schemeClr val="bg1">
                        <a:lumMod val="85000"/>
                      </a:schemeClr>
                    </a:solidFill>
                  </a:tcPr>
                </a:tc>
                <a:tc hMerge="1">
                  <a:txBody>
                    <a:bodyPr/>
                    <a:lstStyle/>
                    <a:p>
                      <a:endParaRPr lang="ru-RU" dirty="0"/>
                    </a:p>
                  </a:txBody>
                  <a:tcPr/>
                </a:tc>
              </a:tr>
              <a:tr h="656571">
                <a:tc>
                  <a:txBody>
                    <a:bodyPr/>
                    <a:lstStyle/>
                    <a:p>
                      <a:pPr algn="just"/>
                      <a:r>
                        <a:rPr lang="ru-RU" sz="1500" dirty="0" smtClean="0"/>
                        <a:t>Требования к заявлению отсутствуют.</a:t>
                      </a:r>
                    </a:p>
                    <a:p>
                      <a:pPr algn="just"/>
                      <a:r>
                        <a:rPr lang="ru-RU" sz="1500" dirty="0" smtClean="0"/>
                        <a:t>Такие</a:t>
                      </a:r>
                      <a:r>
                        <a:rPr lang="ru-RU" sz="1500" baseline="0" dirty="0" smtClean="0"/>
                        <a:t> требования содержаться в Разъяснениях по применению порядка аттестации педагогических работников государственных и муниципальных образовательных учреждений (приложение к Письму № 03-52/46).</a:t>
                      </a:r>
                      <a:endParaRPr lang="ru-RU" sz="1500" dirty="0"/>
                    </a:p>
                  </a:txBody>
                  <a:tcPr>
                    <a:solidFill>
                      <a:schemeClr val="bg1">
                        <a:lumMod val="9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500" dirty="0" smtClean="0">
                          <a:solidFill>
                            <a:schemeClr val="tx1"/>
                          </a:solidFill>
                        </a:rPr>
                        <a:t>Заявление</a:t>
                      </a:r>
                      <a:r>
                        <a:rPr lang="ru-RU" sz="1500" baseline="0" dirty="0" smtClean="0">
                          <a:solidFill>
                            <a:schemeClr val="tx1"/>
                          </a:solidFill>
                        </a:rPr>
                        <a:t> подается непосредственно в аттестационную комиссию либо направляется в ее адрес по почте письмом с уведомлением о вручении или с уведомлением в форме электронного документа с использованием информационно-телекоммуникационных сетей общего пользования, в </a:t>
                      </a:r>
                      <a:r>
                        <a:rPr lang="ru-RU" sz="1500" baseline="0" dirty="0" err="1" smtClean="0">
                          <a:solidFill>
                            <a:schemeClr val="tx1"/>
                          </a:solidFill>
                        </a:rPr>
                        <a:t>т.ч</a:t>
                      </a:r>
                      <a:r>
                        <a:rPr lang="ru-RU" sz="1500" baseline="0" dirty="0" smtClean="0">
                          <a:solidFill>
                            <a:schemeClr val="tx1"/>
                          </a:solidFill>
                        </a:rPr>
                        <a:t>. сети Интернет.</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500" baseline="0" dirty="0" smtClean="0">
                          <a:solidFill>
                            <a:schemeClr val="tx1"/>
                          </a:solidFill>
                        </a:rPr>
                        <a:t>В заявлении педагогические работники указывают квалификационные категории и должности, по которым они желают пройти аттестацию.</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500" baseline="0" dirty="0" smtClean="0">
                          <a:solidFill>
                            <a:schemeClr val="tx1"/>
                          </a:solidFill>
                        </a:rPr>
                        <a:t>Заявления подаются педагогическими работниками независимо от продолжительности работы, в </a:t>
                      </a:r>
                      <a:r>
                        <a:rPr lang="ru-RU" sz="1500" baseline="0" dirty="0" err="1" smtClean="0">
                          <a:solidFill>
                            <a:schemeClr val="tx1"/>
                          </a:solidFill>
                        </a:rPr>
                        <a:t>т.ч</a:t>
                      </a:r>
                      <a:r>
                        <a:rPr lang="ru-RU" sz="1500" baseline="0" dirty="0" smtClean="0">
                          <a:solidFill>
                            <a:schemeClr val="tx1"/>
                          </a:solidFill>
                        </a:rPr>
                        <a:t>. в период нахождения в отпуске по уходу за ребенком.</a:t>
                      </a:r>
                      <a:endParaRPr lang="en-US" sz="1500" dirty="0" smtClean="0">
                        <a:solidFill>
                          <a:schemeClr val="tx1"/>
                        </a:solidFill>
                      </a:endParaRPr>
                    </a:p>
                  </a:txBody>
                  <a:tcPr>
                    <a:solidFill>
                      <a:schemeClr val="bg1">
                        <a:lumMod val="95000"/>
                      </a:schemeClr>
                    </a:solidFill>
                  </a:tcPr>
                </a:tc>
              </a:tr>
            </a:tbl>
          </a:graphicData>
        </a:graphic>
      </p:graphicFrame>
    </p:spTree>
    <p:extLst>
      <p:ext uri="{BB962C8B-B14F-4D97-AF65-F5344CB8AC3E}">
        <p14:creationId xmlns="" xmlns:p14="http://schemas.microsoft.com/office/powerpoint/2010/main" val="235730020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928662" y="1214422"/>
            <a:ext cx="7581952" cy="369332"/>
          </a:xfrm>
          <a:prstGeom prst="rect">
            <a:avLst/>
          </a:prstGeom>
          <a:noFill/>
          <a:ln w="9525">
            <a:noFill/>
            <a:miter lim="800000"/>
            <a:headEnd/>
            <a:tailEnd/>
          </a:ln>
        </p:spPr>
        <p:txBody>
          <a:bodyPr wrap="square">
            <a:spAutoFit/>
          </a:bodyPr>
          <a:lstStyle/>
          <a:p>
            <a:pPr lvl="7">
              <a:buFont typeface="Wingdings" pitchFamily="2" charset="2"/>
              <a:buChar char="ü"/>
            </a:pPr>
            <a:endParaRPr lang="ru-RU" dirty="0">
              <a:latin typeface="Arial" pitchFamily="34" charset="0"/>
              <a:cs typeface="Arial" pitchFamily="34"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1904894504"/>
              </p:ext>
            </p:extLst>
          </p:nvPr>
        </p:nvGraphicFramePr>
        <p:xfrm>
          <a:off x="179512" y="836712"/>
          <a:ext cx="8712968" cy="1759422"/>
        </p:xfrm>
        <a:graphic>
          <a:graphicData uri="http://schemas.openxmlformats.org/drawingml/2006/table">
            <a:tbl>
              <a:tblPr firstRow="1" bandRow="1">
                <a:tableStyleId>{5C22544A-7EE6-4342-B048-85BDC9FD1C3A}</a:tableStyleId>
              </a:tblPr>
              <a:tblGrid>
                <a:gridCol w="4356484"/>
                <a:gridCol w="4356484"/>
              </a:tblGrid>
              <a:tr h="249526">
                <a:tc>
                  <a:txBody>
                    <a:bodyPr/>
                    <a:lstStyle/>
                    <a:p>
                      <a:pPr algn="ctr"/>
                      <a:r>
                        <a:rPr lang="ru-RU" dirty="0" smtClean="0"/>
                        <a:t>Порядок - 2011</a:t>
                      </a:r>
                      <a:endParaRPr lang="ru-RU" dirty="0"/>
                    </a:p>
                  </a:txBody>
                  <a:tcPr>
                    <a:solidFill>
                      <a:schemeClr val="bg1">
                        <a:lumMod val="65000"/>
                      </a:schemeClr>
                    </a:solidFill>
                  </a:tcPr>
                </a:tc>
                <a:tc>
                  <a:txBody>
                    <a:bodyPr/>
                    <a:lstStyle/>
                    <a:p>
                      <a:pPr algn="ctr"/>
                      <a:r>
                        <a:rPr lang="ru-RU" dirty="0" smtClean="0"/>
                        <a:t>Порядок – 2014</a:t>
                      </a:r>
                      <a:endParaRPr lang="ru-RU" dirty="0"/>
                    </a:p>
                  </a:txBody>
                  <a:tcPr>
                    <a:solidFill>
                      <a:schemeClr val="bg1">
                        <a:lumMod val="65000"/>
                      </a:schemeClr>
                    </a:solidFill>
                  </a:tcPr>
                </a:tc>
              </a:tr>
              <a:tr h="387822">
                <a:tc gridSpan="2">
                  <a:txBody>
                    <a:bodyPr/>
                    <a:lstStyle/>
                    <a:p>
                      <a:pPr algn="ctr"/>
                      <a:r>
                        <a:rPr lang="ru-RU" sz="1600" b="1" dirty="0" smtClean="0"/>
                        <a:t>Уведомление о дате и месте проведения аттестации</a:t>
                      </a:r>
                      <a:endParaRPr lang="ru-RU" sz="1600" b="1" dirty="0"/>
                    </a:p>
                  </a:txBody>
                  <a:tcPr>
                    <a:solidFill>
                      <a:schemeClr val="bg1">
                        <a:lumMod val="85000"/>
                      </a:schemeClr>
                    </a:solidFill>
                  </a:tcPr>
                </a:tc>
                <a:tc hMerge="1">
                  <a:txBody>
                    <a:bodyPr/>
                    <a:lstStyle/>
                    <a:p>
                      <a:endParaRPr lang="ru-RU" dirty="0"/>
                    </a:p>
                  </a:txBody>
                  <a:tcPr/>
                </a:tc>
              </a:tr>
              <a:tr h="656571">
                <a:tc>
                  <a:txBody>
                    <a:bodyPr/>
                    <a:lstStyle/>
                    <a:p>
                      <a:pPr algn="just"/>
                      <a:r>
                        <a:rPr lang="ru-RU" sz="1500" dirty="0" smtClean="0"/>
                        <a:t>Информация о дате,</a:t>
                      </a:r>
                      <a:r>
                        <a:rPr lang="ru-RU" sz="1500" baseline="0" dirty="0" smtClean="0"/>
                        <a:t> месте и времени проведения аттестации письменно доводится до сведения педагогических работников, подлежащих аттестации, не позднее чем за месяц до ее начала.</a:t>
                      </a:r>
                      <a:endParaRPr lang="ru-RU" sz="1500" dirty="0"/>
                    </a:p>
                  </a:txBody>
                  <a:tcPr>
                    <a:solidFill>
                      <a:schemeClr val="bg1">
                        <a:lumMod val="9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500" dirty="0" smtClean="0">
                          <a:solidFill>
                            <a:schemeClr val="tx1"/>
                          </a:solidFill>
                        </a:rPr>
                        <a:t>Письменное</a:t>
                      </a:r>
                      <a:r>
                        <a:rPr lang="ru-RU" sz="1500" baseline="0" dirty="0" smtClean="0">
                          <a:solidFill>
                            <a:schemeClr val="tx1"/>
                          </a:solidFill>
                        </a:rPr>
                        <a:t> уведомление педагогических работников о сроке и месте проведения их аттестации осуществляется аттестационной комиссией.</a:t>
                      </a:r>
                      <a:endParaRPr lang="en-US" sz="1500" dirty="0" smtClean="0">
                        <a:solidFill>
                          <a:schemeClr val="tx1"/>
                        </a:solidFill>
                      </a:endParaRPr>
                    </a:p>
                  </a:txBody>
                  <a:tcPr>
                    <a:solidFill>
                      <a:schemeClr val="bg1">
                        <a:lumMod val="95000"/>
                      </a:schemeClr>
                    </a:solidFill>
                  </a:tcPr>
                </a:tc>
              </a:tr>
            </a:tbl>
          </a:graphicData>
        </a:graphic>
      </p:graphicFrame>
    </p:spTree>
    <p:extLst>
      <p:ext uri="{BB962C8B-B14F-4D97-AF65-F5344CB8AC3E}">
        <p14:creationId xmlns="" xmlns:p14="http://schemas.microsoft.com/office/powerpoint/2010/main" val="370915165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928662" y="1214422"/>
            <a:ext cx="7581952" cy="369332"/>
          </a:xfrm>
          <a:prstGeom prst="rect">
            <a:avLst/>
          </a:prstGeom>
          <a:noFill/>
          <a:ln w="9525">
            <a:noFill/>
            <a:miter lim="800000"/>
            <a:headEnd/>
            <a:tailEnd/>
          </a:ln>
        </p:spPr>
        <p:txBody>
          <a:bodyPr wrap="square">
            <a:spAutoFit/>
          </a:bodyPr>
          <a:lstStyle/>
          <a:p>
            <a:pPr lvl="7">
              <a:buFont typeface="Wingdings" pitchFamily="2" charset="2"/>
              <a:buChar char="ü"/>
            </a:pPr>
            <a:endParaRPr lang="ru-RU" dirty="0">
              <a:latin typeface="Arial" pitchFamily="34" charset="0"/>
              <a:cs typeface="Arial" pitchFamily="34"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110317753"/>
              </p:ext>
            </p:extLst>
          </p:nvPr>
        </p:nvGraphicFramePr>
        <p:xfrm>
          <a:off x="179512" y="659194"/>
          <a:ext cx="8712968" cy="4145280"/>
        </p:xfrm>
        <a:graphic>
          <a:graphicData uri="http://schemas.openxmlformats.org/drawingml/2006/table">
            <a:tbl>
              <a:tblPr firstRow="1" bandRow="1">
                <a:tableStyleId>{5C22544A-7EE6-4342-B048-85BDC9FD1C3A}</a:tableStyleId>
              </a:tblPr>
              <a:tblGrid>
                <a:gridCol w="4356484"/>
                <a:gridCol w="4356484"/>
              </a:tblGrid>
              <a:tr h="249526">
                <a:tc>
                  <a:txBody>
                    <a:bodyPr/>
                    <a:lstStyle/>
                    <a:p>
                      <a:pPr algn="ctr"/>
                      <a:r>
                        <a:rPr lang="ru-RU" sz="1600" dirty="0" smtClean="0"/>
                        <a:t>Порядок - 2011</a:t>
                      </a:r>
                      <a:endParaRPr lang="ru-RU" sz="1600" dirty="0"/>
                    </a:p>
                  </a:txBody>
                  <a:tcPr>
                    <a:solidFill>
                      <a:schemeClr val="bg1">
                        <a:lumMod val="65000"/>
                      </a:schemeClr>
                    </a:solidFill>
                  </a:tcPr>
                </a:tc>
                <a:tc>
                  <a:txBody>
                    <a:bodyPr/>
                    <a:lstStyle/>
                    <a:p>
                      <a:pPr algn="ctr"/>
                      <a:r>
                        <a:rPr lang="ru-RU" sz="1600" dirty="0" smtClean="0"/>
                        <a:t>Порядок – 2014</a:t>
                      </a:r>
                      <a:endParaRPr lang="ru-RU" sz="1600" dirty="0"/>
                    </a:p>
                  </a:txBody>
                  <a:tcPr>
                    <a:solidFill>
                      <a:schemeClr val="bg1">
                        <a:lumMod val="65000"/>
                      </a:schemeClr>
                    </a:solidFill>
                  </a:tcPr>
                </a:tc>
              </a:tr>
              <a:tr h="387822">
                <a:tc gridSpan="2">
                  <a:txBody>
                    <a:bodyPr/>
                    <a:lstStyle/>
                    <a:p>
                      <a:pPr algn="ctr"/>
                      <a:r>
                        <a:rPr lang="ru-RU" sz="1400" b="1" dirty="0" smtClean="0"/>
                        <a:t>Лица не подлежащие аттестации в целях подтверждения </a:t>
                      </a:r>
                    </a:p>
                    <a:p>
                      <a:pPr algn="ctr"/>
                      <a:r>
                        <a:rPr lang="ru-RU" sz="1400" b="1" dirty="0" smtClean="0"/>
                        <a:t>соответствия занимаемой должности</a:t>
                      </a:r>
                      <a:endParaRPr lang="ru-RU" sz="1400" b="1" dirty="0"/>
                    </a:p>
                  </a:txBody>
                  <a:tcPr>
                    <a:solidFill>
                      <a:schemeClr val="bg1">
                        <a:lumMod val="85000"/>
                      </a:schemeClr>
                    </a:solidFill>
                  </a:tcPr>
                </a:tc>
                <a:tc hMerge="1">
                  <a:txBody>
                    <a:bodyPr/>
                    <a:lstStyle/>
                    <a:p>
                      <a:endParaRPr lang="ru-RU" dirty="0"/>
                    </a:p>
                  </a:txBody>
                  <a:tcPr/>
                </a:tc>
              </a:tr>
              <a:tr h="656571">
                <a:tc>
                  <a:txBody>
                    <a:bodyPr/>
                    <a:lstStyle/>
                    <a:p>
                      <a:pPr algn="just"/>
                      <a:r>
                        <a:rPr lang="ru-RU" sz="1400" dirty="0" smtClean="0"/>
                        <a:t>Аттестации не подлежат:</a:t>
                      </a:r>
                    </a:p>
                    <a:p>
                      <a:pPr marL="285750" indent="-285750" algn="just">
                        <a:buFont typeface="Wingdings" pitchFamily="2" charset="2"/>
                        <a:buChar char="ü"/>
                      </a:pPr>
                      <a:r>
                        <a:rPr lang="ru-RU" sz="1400" dirty="0" smtClean="0"/>
                        <a:t>педагогические работники проработавшие в</a:t>
                      </a:r>
                      <a:r>
                        <a:rPr lang="ru-RU" sz="1400" baseline="0" dirty="0" smtClean="0"/>
                        <a:t> занимаемой должности менее двух лет;</a:t>
                      </a:r>
                    </a:p>
                    <a:p>
                      <a:pPr marL="285750" indent="-285750" algn="just">
                        <a:buFont typeface="Wingdings" pitchFamily="2" charset="2"/>
                        <a:buChar char="ü"/>
                      </a:pPr>
                      <a:r>
                        <a:rPr lang="ru-RU" sz="1400" baseline="0" dirty="0" smtClean="0"/>
                        <a:t>беременные женщины;</a:t>
                      </a:r>
                    </a:p>
                    <a:p>
                      <a:pPr marL="285750" indent="-285750" algn="just">
                        <a:buFont typeface="Wingdings" pitchFamily="2" charset="2"/>
                        <a:buChar char="ü"/>
                      </a:pPr>
                      <a:r>
                        <a:rPr lang="ru-RU" sz="1400" baseline="0" dirty="0" smtClean="0"/>
                        <a:t>педагогические работники, находящиеся в отпуске по уходу за ребенком до достижения им возраста трех лет;</a:t>
                      </a:r>
                    </a:p>
                    <a:p>
                      <a:pPr marL="285750" indent="-285750" algn="just">
                        <a:buFont typeface="Wingdings" pitchFamily="2" charset="2"/>
                        <a:buChar char="ü"/>
                      </a:pPr>
                      <a:endParaRPr lang="ru-RU" sz="1400" baseline="0" dirty="0" smtClean="0"/>
                    </a:p>
                    <a:p>
                      <a:pPr marL="285750" indent="-285750" algn="just">
                        <a:buFont typeface="Wingdings" pitchFamily="2" charset="2"/>
                        <a:buChar char="ü"/>
                      </a:pPr>
                      <a:endParaRPr lang="ru-RU" sz="1400" dirty="0"/>
                    </a:p>
                  </a:txBody>
                  <a:tcPr>
                    <a:solidFill>
                      <a:schemeClr val="bg1">
                        <a:lumMod val="9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dirty="0" smtClean="0"/>
                        <a:t>Аттестации не подлежат следующие педагогические работники:</a:t>
                      </a:r>
                    </a:p>
                    <a:p>
                      <a:pPr marL="285750" indent="-285750">
                        <a:buFont typeface="Wingdings" pitchFamily="2" charset="2"/>
                        <a:buChar char="ü"/>
                      </a:pPr>
                      <a:r>
                        <a:rPr lang="ru-RU" sz="1400" kern="1200" dirty="0" smtClean="0">
                          <a:solidFill>
                            <a:schemeClr val="dk1"/>
                          </a:solidFill>
                          <a:latin typeface="+mn-lt"/>
                          <a:ea typeface="+mn-ea"/>
                          <a:cs typeface="+mn-cs"/>
                        </a:rPr>
                        <a:t>имеющие квалификационные категории;</a:t>
                      </a:r>
                    </a:p>
                    <a:p>
                      <a:pPr marL="285750" indent="-285750">
                        <a:buFont typeface="Wingdings" pitchFamily="2" charset="2"/>
                        <a:buChar char="ü"/>
                      </a:pPr>
                      <a:r>
                        <a:rPr lang="ru-RU" sz="1400" kern="1200" dirty="0" smtClean="0">
                          <a:solidFill>
                            <a:schemeClr val="dk1"/>
                          </a:solidFill>
                          <a:latin typeface="+mn-lt"/>
                          <a:ea typeface="+mn-ea"/>
                          <a:cs typeface="+mn-cs"/>
                        </a:rPr>
                        <a:t>проработавшие в занимаемой должности менее двух лет в организации, в которой проводится аттестация;</a:t>
                      </a:r>
                      <a:r>
                        <a:rPr lang="ru-RU" sz="1400" kern="1200" baseline="0" dirty="0" smtClean="0">
                          <a:solidFill>
                            <a:schemeClr val="dk1"/>
                          </a:solidFill>
                          <a:latin typeface="+mn-lt"/>
                          <a:ea typeface="+mn-ea"/>
                          <a:cs typeface="+mn-cs"/>
                        </a:rPr>
                        <a:t> </a:t>
                      </a:r>
                    </a:p>
                    <a:p>
                      <a:pPr marL="285750" indent="-285750">
                        <a:buFont typeface="Wingdings" pitchFamily="2" charset="2"/>
                        <a:buChar char="ü"/>
                      </a:pPr>
                      <a:r>
                        <a:rPr lang="ru-RU" sz="1400" kern="1200" dirty="0" smtClean="0">
                          <a:solidFill>
                            <a:schemeClr val="dk1"/>
                          </a:solidFill>
                          <a:latin typeface="+mn-lt"/>
                          <a:ea typeface="+mn-ea"/>
                          <a:cs typeface="+mn-cs"/>
                        </a:rPr>
                        <a:t>беременные женщины;</a:t>
                      </a:r>
                    </a:p>
                    <a:p>
                      <a:pPr marL="285750" indent="-285750">
                        <a:buFont typeface="Wingdings" pitchFamily="2" charset="2"/>
                        <a:buChar char="ü"/>
                      </a:pPr>
                      <a:r>
                        <a:rPr lang="ru-RU" sz="1400" kern="1200" dirty="0" smtClean="0">
                          <a:solidFill>
                            <a:schemeClr val="dk1"/>
                          </a:solidFill>
                          <a:latin typeface="+mn-lt"/>
                          <a:ea typeface="+mn-ea"/>
                          <a:cs typeface="+mn-cs"/>
                        </a:rPr>
                        <a:t>женщины, находящиеся в отпуске по беременности и родам;</a:t>
                      </a:r>
                    </a:p>
                    <a:p>
                      <a:pPr marL="285750" indent="-285750">
                        <a:buFont typeface="Wingdings" pitchFamily="2" charset="2"/>
                        <a:buChar char="ü"/>
                      </a:pPr>
                      <a:r>
                        <a:rPr lang="ru-RU" sz="1400" kern="1200" dirty="0" smtClean="0">
                          <a:solidFill>
                            <a:schemeClr val="dk1"/>
                          </a:solidFill>
                          <a:latin typeface="+mn-lt"/>
                          <a:ea typeface="+mn-ea"/>
                          <a:cs typeface="+mn-cs"/>
                        </a:rPr>
                        <a:t>лица, находящиеся в отпуске по уходу за ребенком до достижения им возраста трех лет;</a:t>
                      </a:r>
                    </a:p>
                    <a:p>
                      <a:pPr marL="285750" indent="-285750">
                        <a:buFont typeface="Wingdings" pitchFamily="2" charset="2"/>
                        <a:buChar char="ü"/>
                      </a:pPr>
                      <a:r>
                        <a:rPr lang="ru-RU" sz="1400" kern="1200" dirty="0" smtClean="0">
                          <a:solidFill>
                            <a:schemeClr val="dk1"/>
                          </a:solidFill>
                          <a:latin typeface="+mn-lt"/>
                          <a:ea typeface="+mn-ea"/>
                          <a:cs typeface="+mn-cs"/>
                        </a:rPr>
                        <a:t>отсутствовавшие на рабочем месте более четырех месяцев подряд в связи с заболеванием.</a:t>
                      </a:r>
                    </a:p>
                    <a:p>
                      <a:pPr marL="285750" marR="0" indent="-285750" algn="just" defTabSz="914400" rtl="0" eaLnBrk="1" fontAlgn="auto" latinLnBrk="0" hangingPunct="1">
                        <a:lnSpc>
                          <a:spcPct val="100000"/>
                        </a:lnSpc>
                        <a:spcBef>
                          <a:spcPts val="0"/>
                        </a:spcBef>
                        <a:spcAft>
                          <a:spcPts val="0"/>
                        </a:spcAft>
                        <a:buClrTx/>
                        <a:buSzTx/>
                        <a:buFont typeface="Wingdings" pitchFamily="2" charset="2"/>
                        <a:buChar char="ü"/>
                        <a:tabLst/>
                        <a:defRPr/>
                      </a:pPr>
                      <a:endParaRPr lang="ru-RU" sz="1400" dirty="0" smtClean="0"/>
                    </a:p>
                    <a:p>
                      <a:pPr marL="0" marR="0" indent="0" algn="just"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solidFill>
                      <a:schemeClr val="bg1">
                        <a:lumMod val="95000"/>
                      </a:schemeClr>
                    </a:solidFill>
                  </a:tcPr>
                </a:tc>
              </a:tr>
            </a:tbl>
          </a:graphicData>
        </a:graphic>
      </p:graphicFrame>
    </p:spTree>
    <p:extLst>
      <p:ext uri="{BB962C8B-B14F-4D97-AF65-F5344CB8AC3E}">
        <p14:creationId xmlns="" xmlns:p14="http://schemas.microsoft.com/office/powerpoint/2010/main" val="134865167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928662" y="1214422"/>
            <a:ext cx="7581952" cy="369332"/>
          </a:xfrm>
          <a:prstGeom prst="rect">
            <a:avLst/>
          </a:prstGeom>
          <a:noFill/>
          <a:ln w="9525">
            <a:noFill/>
            <a:miter lim="800000"/>
            <a:headEnd/>
            <a:tailEnd/>
          </a:ln>
        </p:spPr>
        <p:txBody>
          <a:bodyPr wrap="square">
            <a:spAutoFit/>
          </a:bodyPr>
          <a:lstStyle/>
          <a:p>
            <a:pPr lvl="7">
              <a:buFont typeface="Wingdings" pitchFamily="2" charset="2"/>
              <a:buChar char="ü"/>
            </a:pPr>
            <a:endParaRPr lang="ru-RU" dirty="0">
              <a:latin typeface="Arial" pitchFamily="34" charset="0"/>
              <a:cs typeface="Arial" pitchFamily="34"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1737804595"/>
              </p:ext>
            </p:extLst>
          </p:nvPr>
        </p:nvGraphicFramePr>
        <p:xfrm>
          <a:off x="179512" y="476672"/>
          <a:ext cx="8712968" cy="5105400"/>
        </p:xfrm>
        <a:graphic>
          <a:graphicData uri="http://schemas.openxmlformats.org/drawingml/2006/table">
            <a:tbl>
              <a:tblPr firstRow="1" bandRow="1">
                <a:tableStyleId>{5C22544A-7EE6-4342-B048-85BDC9FD1C3A}</a:tableStyleId>
              </a:tblPr>
              <a:tblGrid>
                <a:gridCol w="4104456"/>
                <a:gridCol w="4608512"/>
              </a:tblGrid>
              <a:tr h="249526">
                <a:tc>
                  <a:txBody>
                    <a:bodyPr/>
                    <a:lstStyle/>
                    <a:p>
                      <a:pPr algn="ctr"/>
                      <a:r>
                        <a:rPr lang="ru-RU" sz="1600" dirty="0" smtClean="0"/>
                        <a:t>Порядок - 2011</a:t>
                      </a:r>
                      <a:endParaRPr lang="ru-RU" sz="1600" dirty="0"/>
                    </a:p>
                  </a:txBody>
                  <a:tcPr>
                    <a:solidFill>
                      <a:schemeClr val="bg1">
                        <a:lumMod val="65000"/>
                      </a:schemeClr>
                    </a:solidFill>
                  </a:tcPr>
                </a:tc>
                <a:tc>
                  <a:txBody>
                    <a:bodyPr/>
                    <a:lstStyle/>
                    <a:p>
                      <a:pPr algn="ctr"/>
                      <a:r>
                        <a:rPr lang="ru-RU" sz="1600" dirty="0" smtClean="0"/>
                        <a:t>Порядок – 2014</a:t>
                      </a:r>
                      <a:endParaRPr lang="ru-RU" sz="1600" dirty="0"/>
                    </a:p>
                  </a:txBody>
                  <a:tcPr>
                    <a:solidFill>
                      <a:schemeClr val="bg1">
                        <a:lumMod val="65000"/>
                      </a:schemeClr>
                    </a:solidFill>
                  </a:tcPr>
                </a:tc>
              </a:tr>
              <a:tr h="387822">
                <a:tc gridSpan="2">
                  <a:txBody>
                    <a:bodyPr/>
                    <a:lstStyle/>
                    <a:p>
                      <a:pPr algn="ctr"/>
                      <a:r>
                        <a:rPr lang="ru-RU" sz="1400" b="1" dirty="0" smtClean="0"/>
                        <a:t>Критерии для определения уровня соответствия педагогических работников </a:t>
                      </a:r>
                    </a:p>
                    <a:p>
                      <a:pPr algn="ctr"/>
                      <a:r>
                        <a:rPr lang="ru-RU" sz="1400" b="1" dirty="0" smtClean="0"/>
                        <a:t>первой квалификационной категории</a:t>
                      </a:r>
                      <a:endParaRPr lang="ru-RU" sz="1400" b="1" dirty="0"/>
                    </a:p>
                  </a:txBody>
                  <a:tcPr>
                    <a:solidFill>
                      <a:schemeClr val="bg1">
                        <a:lumMod val="85000"/>
                      </a:schemeClr>
                    </a:solidFill>
                  </a:tcPr>
                </a:tc>
                <a:tc hMerge="1">
                  <a:txBody>
                    <a:bodyPr/>
                    <a:lstStyle/>
                    <a:p>
                      <a:endParaRPr lang="ru-RU"/>
                    </a:p>
                  </a:txBody>
                  <a:tcPr/>
                </a:tc>
              </a:tr>
              <a:tr h="656571">
                <a:tc>
                  <a:txBody>
                    <a:bodyPr/>
                    <a:lstStyle/>
                    <a:p>
                      <a:pPr algn="just"/>
                      <a:r>
                        <a:rPr lang="ru-RU" sz="1300" dirty="0" smtClean="0"/>
                        <a:t>Первая квалификационная категория может быть установлена следующим педагогическим работникам:</a:t>
                      </a:r>
                    </a:p>
                    <a:p>
                      <a:pPr marL="285750" indent="-285750" algn="just">
                        <a:buFont typeface="Wingdings" pitchFamily="2" charset="2"/>
                        <a:buChar char="ü"/>
                      </a:pPr>
                      <a:r>
                        <a:rPr lang="ru-RU" sz="1300" kern="1200" dirty="0" smtClean="0">
                          <a:solidFill>
                            <a:schemeClr val="dk1"/>
                          </a:solidFill>
                          <a:latin typeface="+mn-lt"/>
                          <a:ea typeface="+mn-ea"/>
                          <a:cs typeface="+mn-cs"/>
                        </a:rPr>
                        <a:t>владеют современными образовательными технологиями и методиками и эффективно применяют их в практической профессиональной деятельности;</a:t>
                      </a:r>
                    </a:p>
                    <a:p>
                      <a:pPr marL="285750" indent="-285750" algn="just">
                        <a:buFont typeface="Wingdings" pitchFamily="2" charset="2"/>
                        <a:buChar char="ü"/>
                      </a:pPr>
                      <a:r>
                        <a:rPr lang="ru-RU" sz="1300" kern="1200" dirty="0" smtClean="0">
                          <a:solidFill>
                            <a:schemeClr val="dk1"/>
                          </a:solidFill>
                          <a:latin typeface="+mn-lt"/>
                          <a:ea typeface="+mn-ea"/>
                          <a:cs typeface="+mn-cs"/>
                        </a:rPr>
                        <a:t> вносят личный вклад в повышение качества образования на основе совершенствования методов обучения и воспитания; </a:t>
                      </a:r>
                    </a:p>
                    <a:p>
                      <a:pPr marL="285750" indent="-285750" algn="just">
                        <a:buFont typeface="Wingdings" pitchFamily="2" charset="2"/>
                        <a:buChar char="ü"/>
                      </a:pPr>
                      <a:r>
                        <a:rPr lang="ru-RU" sz="1300" kern="1200" dirty="0" smtClean="0">
                          <a:solidFill>
                            <a:schemeClr val="dk1"/>
                          </a:solidFill>
                          <a:latin typeface="+mn-lt"/>
                          <a:ea typeface="+mn-ea"/>
                          <a:cs typeface="+mn-cs"/>
                        </a:rPr>
                        <a:t>имеют стабильные результаты освоения обучающимися, воспитанниками образовательных программ и показатели динамики их достижений выше средних в субъекте РФ.</a:t>
                      </a:r>
                    </a:p>
                    <a:p>
                      <a:pPr marL="285750" indent="-285750" algn="just">
                        <a:buFont typeface="Wingdings" pitchFamily="2" charset="2"/>
                        <a:buChar char="ü"/>
                      </a:pPr>
                      <a:endParaRPr lang="ru-RU" sz="1300" dirty="0"/>
                    </a:p>
                  </a:txBody>
                  <a:tcPr>
                    <a:solidFill>
                      <a:schemeClr val="bg1">
                        <a:lumMod val="9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300" dirty="0" smtClean="0"/>
                        <a:t>Аттестации не подлежат следующие педагогические работники:</a:t>
                      </a:r>
                    </a:p>
                    <a:p>
                      <a:pPr marL="285750" indent="-285750">
                        <a:buFont typeface="Wingdings" pitchFamily="2" charset="2"/>
                        <a:buChar char="ü"/>
                      </a:pPr>
                      <a:r>
                        <a:rPr lang="ru-RU" sz="1300" kern="1200" dirty="0" smtClean="0">
                          <a:solidFill>
                            <a:schemeClr val="dk1"/>
                          </a:solidFill>
                          <a:latin typeface="+mn-lt"/>
                          <a:ea typeface="+mn-ea"/>
                          <a:cs typeface="+mn-cs"/>
                        </a:rPr>
                        <a:t>стабильных положительных результатов освоения обучающимися образовательных программ по итогам мониторингов, проводимых организацией;</a:t>
                      </a:r>
                    </a:p>
                    <a:p>
                      <a:pPr marL="285750" indent="-285750">
                        <a:buFont typeface="Wingdings" pitchFamily="2" charset="2"/>
                        <a:buChar char="ü"/>
                      </a:pPr>
                      <a:r>
                        <a:rPr lang="ru-RU" sz="1300" kern="1200" dirty="0" smtClean="0">
                          <a:solidFill>
                            <a:schemeClr val="dk1"/>
                          </a:solidFill>
                          <a:latin typeface="+mn-lt"/>
                          <a:ea typeface="+mn-ea"/>
                          <a:cs typeface="+mn-cs"/>
                        </a:rPr>
                        <a:t>стабильных положительных результатов освоения обучающимися образовательных программ по итогам мониторинга системы образования, проводимого в порядке, установленном постановлением Правительства РФ от 5 августа 2013 г. № 662</a:t>
                      </a:r>
                      <a:r>
                        <a:rPr lang="ru-RU" sz="1300" kern="1200" baseline="0" dirty="0" smtClean="0">
                          <a:solidFill>
                            <a:schemeClr val="dk1"/>
                          </a:solidFill>
                          <a:latin typeface="+mn-lt"/>
                          <a:ea typeface="+mn-ea"/>
                          <a:cs typeface="+mn-cs"/>
                        </a:rPr>
                        <a:t> «Об осуществлении мониторинга системы образования» (далее – Постановление № 662)</a:t>
                      </a:r>
                      <a:r>
                        <a:rPr lang="ru-RU" sz="1300" kern="1200" dirty="0" smtClean="0">
                          <a:solidFill>
                            <a:schemeClr val="dk1"/>
                          </a:solidFill>
                          <a:latin typeface="+mn-lt"/>
                          <a:ea typeface="+mn-ea"/>
                          <a:cs typeface="+mn-cs"/>
                        </a:rPr>
                        <a:t>;</a:t>
                      </a:r>
                    </a:p>
                    <a:p>
                      <a:pPr marL="285750" indent="-285750">
                        <a:buFont typeface="Wingdings" pitchFamily="2" charset="2"/>
                        <a:buChar char="ü"/>
                      </a:pPr>
                      <a:r>
                        <a:rPr lang="ru-RU" sz="1300" kern="1200" dirty="0" smtClean="0">
                          <a:solidFill>
                            <a:schemeClr val="dk1"/>
                          </a:solidFill>
                          <a:latin typeface="+mn-lt"/>
                          <a:ea typeface="+mn-ea"/>
                          <a:cs typeface="+mn-cs"/>
                        </a:rPr>
                        <a:t>выявления развития у обучающихся способностей к научной (интеллектуальной), творческой, физкультурно-спортивной деятельности;</a:t>
                      </a:r>
                    </a:p>
                    <a:p>
                      <a:pPr marL="285750" indent="-285750">
                        <a:buFont typeface="Wingdings" pitchFamily="2" charset="2"/>
                        <a:buChar char="ü"/>
                      </a:pPr>
                      <a:r>
                        <a:rPr lang="ru-RU" sz="1300" kern="1200" dirty="0" smtClean="0">
                          <a:solidFill>
                            <a:schemeClr val="dk1"/>
                          </a:solidFill>
                          <a:latin typeface="+mn-lt"/>
                          <a:ea typeface="+mn-ea"/>
                          <a:cs typeface="+mn-cs"/>
                        </a:rPr>
                        <a:t>личного вклада в повышение качества образования, совершенствования методов обучения и воспитания, транслирования в педагогических коллективах опыта практических результатов своей профессиональной деятельности, активного участия в работе методических объединений педагогических работников организации.</a:t>
                      </a:r>
                    </a:p>
                  </a:txBody>
                  <a:tcPr>
                    <a:solidFill>
                      <a:schemeClr val="bg1">
                        <a:lumMod val="95000"/>
                      </a:schemeClr>
                    </a:solidFill>
                  </a:tcPr>
                </a:tc>
              </a:tr>
            </a:tbl>
          </a:graphicData>
        </a:graphic>
      </p:graphicFrame>
    </p:spTree>
    <p:extLst>
      <p:ext uri="{BB962C8B-B14F-4D97-AF65-F5344CB8AC3E}">
        <p14:creationId xmlns="" xmlns:p14="http://schemas.microsoft.com/office/powerpoint/2010/main" val="424448664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928662" y="1214422"/>
            <a:ext cx="7581952" cy="369332"/>
          </a:xfrm>
          <a:prstGeom prst="rect">
            <a:avLst/>
          </a:prstGeom>
          <a:noFill/>
          <a:ln w="9525">
            <a:noFill/>
            <a:miter lim="800000"/>
            <a:headEnd/>
            <a:tailEnd/>
          </a:ln>
        </p:spPr>
        <p:txBody>
          <a:bodyPr wrap="square">
            <a:spAutoFit/>
          </a:bodyPr>
          <a:lstStyle/>
          <a:p>
            <a:pPr lvl="7">
              <a:buFont typeface="Wingdings" pitchFamily="2" charset="2"/>
              <a:buChar char="ü"/>
            </a:pPr>
            <a:endParaRPr lang="ru-RU" dirty="0">
              <a:latin typeface="Arial" pitchFamily="34" charset="0"/>
              <a:cs typeface="Arial" pitchFamily="34"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2352136292"/>
              </p:ext>
            </p:extLst>
          </p:nvPr>
        </p:nvGraphicFramePr>
        <p:xfrm>
          <a:off x="179512" y="116632"/>
          <a:ext cx="8712968" cy="6552728"/>
        </p:xfrm>
        <a:graphic>
          <a:graphicData uri="http://schemas.openxmlformats.org/drawingml/2006/table">
            <a:tbl>
              <a:tblPr firstRow="1" bandRow="1">
                <a:tableStyleId>{5C22544A-7EE6-4342-B048-85BDC9FD1C3A}</a:tableStyleId>
              </a:tblPr>
              <a:tblGrid>
                <a:gridCol w="4104456"/>
                <a:gridCol w="4608512"/>
              </a:tblGrid>
              <a:tr h="350771">
                <a:tc>
                  <a:txBody>
                    <a:bodyPr/>
                    <a:lstStyle/>
                    <a:p>
                      <a:pPr algn="ctr"/>
                      <a:r>
                        <a:rPr lang="ru-RU" sz="1600" dirty="0" smtClean="0"/>
                        <a:t>Порядок - 2011</a:t>
                      </a:r>
                      <a:endParaRPr lang="ru-RU" sz="1600" dirty="0"/>
                    </a:p>
                  </a:txBody>
                  <a:tcPr>
                    <a:solidFill>
                      <a:schemeClr val="bg1">
                        <a:lumMod val="65000"/>
                      </a:schemeClr>
                    </a:solidFill>
                  </a:tcPr>
                </a:tc>
                <a:tc>
                  <a:txBody>
                    <a:bodyPr/>
                    <a:lstStyle/>
                    <a:p>
                      <a:pPr algn="ctr"/>
                      <a:r>
                        <a:rPr lang="ru-RU" sz="1600" b="1" kern="1200" dirty="0" smtClean="0">
                          <a:solidFill>
                            <a:schemeClr val="lt1"/>
                          </a:solidFill>
                          <a:latin typeface="+mn-lt"/>
                          <a:ea typeface="+mn-ea"/>
                          <a:cs typeface="+mn-cs"/>
                        </a:rPr>
                        <a:t>Порядок – 2014</a:t>
                      </a:r>
                      <a:endParaRPr lang="ru-RU" sz="1600" b="1" kern="1200" dirty="0">
                        <a:solidFill>
                          <a:schemeClr val="lt1"/>
                        </a:solidFill>
                        <a:latin typeface="+mn-lt"/>
                        <a:ea typeface="+mn-ea"/>
                        <a:cs typeface="+mn-cs"/>
                      </a:endParaRPr>
                    </a:p>
                  </a:txBody>
                  <a:tcPr>
                    <a:solidFill>
                      <a:schemeClr val="bg1">
                        <a:lumMod val="65000"/>
                      </a:schemeClr>
                    </a:solidFill>
                  </a:tcPr>
                </a:tc>
              </a:tr>
              <a:tr h="526157">
                <a:tc gridSpan="2">
                  <a:txBody>
                    <a:bodyPr/>
                    <a:lstStyle/>
                    <a:p>
                      <a:pPr algn="ctr"/>
                      <a:r>
                        <a:rPr lang="ru-RU" sz="1400" dirty="0" smtClean="0"/>
                        <a:t>Критерии для определения уровня соответствия педагогических работников </a:t>
                      </a:r>
                    </a:p>
                    <a:p>
                      <a:pPr algn="ctr"/>
                      <a:r>
                        <a:rPr lang="ru-RU" sz="1400" dirty="0" smtClean="0"/>
                        <a:t>высшей квалификационной категории</a:t>
                      </a:r>
                      <a:endParaRPr lang="ru-RU" sz="1400" dirty="0"/>
                    </a:p>
                  </a:txBody>
                  <a:tcPr>
                    <a:solidFill>
                      <a:schemeClr val="bg1">
                        <a:lumMod val="85000"/>
                      </a:schemeClr>
                    </a:solidFill>
                  </a:tcPr>
                </a:tc>
                <a:tc hMerge="1">
                  <a:txBody>
                    <a:bodyPr/>
                    <a:lstStyle/>
                    <a:p>
                      <a:endParaRPr lang="ru-RU"/>
                    </a:p>
                  </a:txBody>
                  <a:tcPr/>
                </a:tc>
              </a:tr>
              <a:tr h="5675800">
                <a:tc>
                  <a:txBody>
                    <a:bodyPr/>
                    <a:lstStyle/>
                    <a:p>
                      <a:pPr algn="just"/>
                      <a:r>
                        <a:rPr lang="ru-RU" sz="1300" dirty="0" smtClean="0"/>
                        <a:t>Первая квалификационная категория может быть установлена следующим педагогическим работникам:</a:t>
                      </a:r>
                    </a:p>
                    <a:p>
                      <a:pPr marL="285750" indent="-285750" algn="just">
                        <a:buFont typeface="Wingdings" pitchFamily="2" charset="2"/>
                        <a:buChar char="ü"/>
                      </a:pPr>
                      <a:r>
                        <a:rPr lang="ru-RU" sz="1300" kern="1200" dirty="0" smtClean="0">
                          <a:solidFill>
                            <a:schemeClr val="dk1"/>
                          </a:solidFill>
                          <a:effectLst/>
                          <a:latin typeface="+mn-lt"/>
                          <a:ea typeface="+mn-ea"/>
                          <a:cs typeface="+mn-cs"/>
                        </a:rPr>
                        <a:t>имеют установленную первую квалификационную категорию;</a:t>
                      </a:r>
                    </a:p>
                    <a:p>
                      <a:pPr marL="285750" indent="-285750" algn="just">
                        <a:buFont typeface="Wingdings" pitchFamily="2" charset="2"/>
                        <a:buChar char="ü"/>
                      </a:pPr>
                      <a:r>
                        <a:rPr lang="ru-RU" sz="1300" kern="1200" dirty="0" smtClean="0">
                          <a:solidFill>
                            <a:schemeClr val="dk1"/>
                          </a:solidFill>
                          <a:effectLst/>
                          <a:latin typeface="+mn-lt"/>
                          <a:ea typeface="+mn-ea"/>
                          <a:cs typeface="+mn-cs"/>
                        </a:rPr>
                        <a:t> владеют современными образовательными технологиями и методиками и эффективно применяют их в практической профессиональной деятельности;</a:t>
                      </a:r>
                    </a:p>
                    <a:p>
                      <a:pPr marL="285750" indent="-285750" algn="just">
                        <a:buFont typeface="Wingdings" pitchFamily="2" charset="2"/>
                        <a:buChar char="ü"/>
                      </a:pPr>
                      <a:r>
                        <a:rPr lang="ru-RU" sz="1300" kern="1200" dirty="0" smtClean="0">
                          <a:solidFill>
                            <a:schemeClr val="dk1"/>
                          </a:solidFill>
                          <a:effectLst/>
                          <a:latin typeface="+mn-lt"/>
                          <a:ea typeface="+mn-ea"/>
                          <a:cs typeface="+mn-cs"/>
                        </a:rPr>
                        <a:t>имеют стабильные результаты освоения обучающимися, воспитанниками образовательных программ и показатели динамики их достижений выше средних в субъекте Российской Федерации, в том числе с учетом результатов участия обучающихся и воспитанников во всероссийских, международных олимпиадах, конкурсах, соревнованиях; </a:t>
                      </a:r>
                    </a:p>
                    <a:p>
                      <a:pPr marL="285750" indent="-285750" algn="just">
                        <a:buFont typeface="Wingdings" pitchFamily="2" charset="2"/>
                        <a:buChar char="ü"/>
                      </a:pPr>
                      <a:r>
                        <a:rPr lang="ru-RU" sz="1300" kern="1200" dirty="0" smtClean="0">
                          <a:solidFill>
                            <a:schemeClr val="dk1"/>
                          </a:solidFill>
                          <a:effectLst/>
                          <a:latin typeface="+mn-lt"/>
                          <a:ea typeface="+mn-ea"/>
                          <a:cs typeface="+mn-cs"/>
                        </a:rPr>
                        <a:t>вносят личный вклад в повышение качества образования на основе совершенствования методов обучения и воспитания, инновационной деятельности, в освоение новых образовательных технологий и активно распространяют собственный опыт в области повышения качества образования и воспитания. </a:t>
                      </a:r>
                      <a:endParaRPr lang="ru-RU" sz="1300" dirty="0"/>
                    </a:p>
                  </a:txBody>
                  <a:tcPr>
                    <a:solidFill>
                      <a:schemeClr val="bg1">
                        <a:lumMod val="9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300" dirty="0" smtClean="0"/>
                        <a:t>Аттестации не подлежат следующие педагогические работники:</a:t>
                      </a:r>
                    </a:p>
                    <a:p>
                      <a:pPr marL="285750" indent="-285750">
                        <a:buFont typeface="Wingdings" pitchFamily="2" charset="2"/>
                        <a:buChar char="ü"/>
                      </a:pPr>
                      <a:r>
                        <a:rPr lang="ru-RU" sz="1300" kern="1200" dirty="0" smtClean="0">
                          <a:solidFill>
                            <a:schemeClr val="dk1"/>
                          </a:solidFill>
                          <a:effectLst/>
                          <a:latin typeface="+mn-lt"/>
                          <a:ea typeface="+mn-ea"/>
                          <a:cs typeface="+mn-cs"/>
                        </a:rPr>
                        <a:t>достижения обучающимися положительной динамики результатов освоения образовательных программ по итогам мониторингов, проводимых организацией;</a:t>
                      </a:r>
                    </a:p>
                    <a:p>
                      <a:pPr marL="285750" indent="-285750">
                        <a:buFont typeface="Wingdings" pitchFamily="2" charset="2"/>
                        <a:buChar char="ü"/>
                      </a:pPr>
                      <a:r>
                        <a:rPr lang="ru-RU" sz="1300" kern="1200" dirty="0" smtClean="0">
                          <a:solidFill>
                            <a:schemeClr val="dk1"/>
                          </a:solidFill>
                          <a:effectLst/>
                          <a:latin typeface="+mn-lt"/>
                          <a:ea typeface="+mn-ea"/>
                          <a:cs typeface="+mn-cs"/>
                        </a:rPr>
                        <a:t>достижения обучающимися положительных результатов освоения образовательных программ по итогам мониторинга системы образования, проводимого в порядке, установленном Постановлением № 662;</a:t>
                      </a:r>
                    </a:p>
                    <a:p>
                      <a:pPr marL="285750" indent="-285750">
                        <a:buFont typeface="Wingdings" pitchFamily="2" charset="2"/>
                        <a:buChar char="ü"/>
                      </a:pPr>
                      <a:r>
                        <a:rPr lang="ru-RU" sz="1300" kern="1200" dirty="0" smtClean="0">
                          <a:solidFill>
                            <a:schemeClr val="dk1"/>
                          </a:solidFill>
                          <a:effectLst/>
                          <a:latin typeface="+mn-lt"/>
                          <a:ea typeface="+mn-ea"/>
                          <a:cs typeface="+mn-cs"/>
                        </a:rPr>
                        <a:t>выявления и развития способностей обучающихся к научной (интеллектуальной), творческой, физкультурно-спортивной деятельности, а также их участия в олимпиадах, конкурсах, фестивалях, соревнованиях;</a:t>
                      </a:r>
                    </a:p>
                    <a:p>
                      <a:pPr marL="285750" indent="-285750">
                        <a:buFont typeface="Wingdings" pitchFamily="2" charset="2"/>
                        <a:buChar char="ü"/>
                      </a:pPr>
                      <a:r>
                        <a:rPr lang="ru-RU" sz="1300" kern="1200" dirty="0" smtClean="0">
                          <a:solidFill>
                            <a:schemeClr val="dk1"/>
                          </a:solidFill>
                          <a:effectLst/>
                          <a:latin typeface="+mn-lt"/>
                          <a:ea typeface="+mn-ea"/>
                          <a:cs typeface="+mn-cs"/>
                        </a:rPr>
                        <a:t>личного вклада в повышение качества образования, совершенствования методов обучения и воспитания, и продуктивного использования новых образовательных технологий, транслирования в педагогических коллективах опыта практических результатов своей профессиональной деятельности, в том числе экспериментальной и инновационной;</a:t>
                      </a:r>
                    </a:p>
                    <a:p>
                      <a:pPr marL="285750" indent="-285750">
                        <a:buFont typeface="Wingdings" pitchFamily="2" charset="2"/>
                        <a:buChar char="ü"/>
                      </a:pPr>
                      <a:r>
                        <a:rPr lang="ru-RU" sz="1300" kern="1200" dirty="0" smtClean="0">
                          <a:solidFill>
                            <a:schemeClr val="dk1"/>
                          </a:solidFill>
                          <a:effectLst/>
                          <a:latin typeface="+mn-lt"/>
                          <a:ea typeface="+mn-ea"/>
                          <a:cs typeface="+mn-cs"/>
                        </a:rPr>
                        <a:t>активного участия в работе методических объединений педагогических работников организаций, в разработке программно-методического сопровождения образовательного процесса, профессиональных конкурсах.</a:t>
                      </a:r>
                      <a:endParaRPr lang="ru-RU" sz="1300" kern="1200" dirty="0">
                        <a:solidFill>
                          <a:schemeClr val="dk1"/>
                        </a:solidFill>
                        <a:effectLst/>
                        <a:latin typeface="+mn-lt"/>
                        <a:ea typeface="+mn-ea"/>
                        <a:cs typeface="+mn-cs"/>
                      </a:endParaRPr>
                    </a:p>
                  </a:txBody>
                  <a:tcPr>
                    <a:solidFill>
                      <a:schemeClr val="bg1">
                        <a:lumMod val="95000"/>
                      </a:schemeClr>
                    </a:solidFill>
                  </a:tcPr>
                </a:tc>
              </a:tr>
            </a:tbl>
          </a:graphicData>
        </a:graphic>
      </p:graphicFrame>
    </p:spTree>
    <p:extLst>
      <p:ext uri="{BB962C8B-B14F-4D97-AF65-F5344CB8AC3E}">
        <p14:creationId xmlns="" xmlns:p14="http://schemas.microsoft.com/office/powerpoint/2010/main" val="100507473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928662" y="1214422"/>
            <a:ext cx="7581952" cy="369332"/>
          </a:xfrm>
          <a:prstGeom prst="rect">
            <a:avLst/>
          </a:prstGeom>
          <a:noFill/>
          <a:ln w="9525">
            <a:noFill/>
            <a:miter lim="800000"/>
            <a:headEnd/>
            <a:tailEnd/>
          </a:ln>
        </p:spPr>
        <p:txBody>
          <a:bodyPr wrap="square">
            <a:spAutoFit/>
          </a:bodyPr>
          <a:lstStyle/>
          <a:p>
            <a:pPr lvl="7">
              <a:buFont typeface="Wingdings" pitchFamily="2" charset="2"/>
              <a:buChar char="ü"/>
            </a:pPr>
            <a:endParaRPr lang="ru-RU" dirty="0">
              <a:latin typeface="Arial" pitchFamily="34" charset="0"/>
              <a:cs typeface="Arial" pitchFamily="34"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2477580301"/>
              </p:ext>
            </p:extLst>
          </p:nvPr>
        </p:nvGraphicFramePr>
        <p:xfrm>
          <a:off x="179512" y="692696"/>
          <a:ext cx="8712968" cy="4191000"/>
        </p:xfrm>
        <a:graphic>
          <a:graphicData uri="http://schemas.openxmlformats.org/drawingml/2006/table">
            <a:tbl>
              <a:tblPr firstRow="1" bandRow="1">
                <a:tableStyleId>{5C22544A-7EE6-4342-B048-85BDC9FD1C3A}</a:tableStyleId>
              </a:tblPr>
              <a:tblGrid>
                <a:gridCol w="4248472"/>
                <a:gridCol w="4464496"/>
              </a:tblGrid>
              <a:tr h="160596">
                <a:tc>
                  <a:txBody>
                    <a:bodyPr/>
                    <a:lstStyle/>
                    <a:p>
                      <a:pPr algn="ctr"/>
                      <a:r>
                        <a:rPr lang="ru-RU" sz="1600" dirty="0" smtClean="0"/>
                        <a:t>Порядок - 2011</a:t>
                      </a:r>
                      <a:endParaRPr lang="ru-RU" sz="1600" dirty="0"/>
                    </a:p>
                  </a:txBody>
                  <a:tcPr>
                    <a:solidFill>
                      <a:schemeClr val="bg1">
                        <a:lumMod val="65000"/>
                      </a:schemeClr>
                    </a:solidFill>
                  </a:tcPr>
                </a:tc>
                <a:tc>
                  <a:txBody>
                    <a:bodyPr/>
                    <a:lstStyle/>
                    <a:p>
                      <a:pPr algn="ctr"/>
                      <a:r>
                        <a:rPr lang="ru-RU" sz="1600" b="1" kern="1200" dirty="0" smtClean="0">
                          <a:solidFill>
                            <a:schemeClr val="lt1"/>
                          </a:solidFill>
                          <a:latin typeface="+mn-lt"/>
                          <a:ea typeface="+mn-ea"/>
                          <a:cs typeface="+mn-cs"/>
                        </a:rPr>
                        <a:t>Порядок – 2014</a:t>
                      </a:r>
                      <a:endParaRPr lang="ru-RU" sz="1600" b="1" kern="1200" dirty="0">
                        <a:solidFill>
                          <a:schemeClr val="lt1"/>
                        </a:solidFill>
                        <a:latin typeface="+mn-lt"/>
                        <a:ea typeface="+mn-ea"/>
                        <a:cs typeface="+mn-cs"/>
                      </a:endParaRPr>
                    </a:p>
                  </a:txBody>
                  <a:tcPr>
                    <a:solidFill>
                      <a:schemeClr val="bg1">
                        <a:lumMod val="65000"/>
                      </a:schemeClr>
                    </a:solidFill>
                  </a:tcPr>
                </a:tc>
              </a:tr>
              <a:tr h="265143">
                <a:tc gridSpan="2">
                  <a:txBody>
                    <a:bodyPr/>
                    <a:lstStyle/>
                    <a:p>
                      <a:pPr algn="ctr"/>
                      <a:r>
                        <a:rPr lang="ru-RU" sz="1600" b="1" dirty="0" smtClean="0"/>
                        <a:t>Оформление результатов аттестации</a:t>
                      </a:r>
                      <a:endParaRPr lang="ru-RU" sz="1600" b="1" dirty="0"/>
                    </a:p>
                  </a:txBody>
                  <a:tcPr>
                    <a:solidFill>
                      <a:schemeClr val="bg1">
                        <a:lumMod val="85000"/>
                      </a:schemeClr>
                    </a:solidFill>
                  </a:tcPr>
                </a:tc>
                <a:tc hMerge="1">
                  <a:txBody>
                    <a:bodyPr/>
                    <a:lstStyle/>
                    <a:p>
                      <a:endParaRPr lang="ru-RU"/>
                    </a:p>
                  </a:txBody>
                  <a:tcPr/>
                </a:tc>
              </a:tr>
              <a:tr h="2598597">
                <a:tc>
                  <a:txBody>
                    <a:bodyPr/>
                    <a:lstStyle/>
                    <a:p>
                      <a:pPr algn="just"/>
                      <a:r>
                        <a:rPr lang="ru-RU" sz="1500" dirty="0" smtClean="0"/>
                        <a:t>Решение аттестационной комиссии оформляется протоколом и заносится в лист аттестации.</a:t>
                      </a:r>
                    </a:p>
                    <a:p>
                      <a:pPr algn="just"/>
                      <a:endParaRPr lang="ru-RU" sz="1500" dirty="0"/>
                    </a:p>
                  </a:txBody>
                  <a:tcPr>
                    <a:solidFill>
                      <a:schemeClr val="bg1">
                        <a:lumMod val="95000"/>
                      </a:schemeClr>
                    </a:solidFill>
                  </a:tcPr>
                </a:tc>
                <a:tc>
                  <a:txBody>
                    <a:bodyPr/>
                    <a:lstStyle/>
                    <a:p>
                      <a:pPr marL="285750" marR="0" indent="-285750" algn="just" defTabSz="914400" rtl="0" eaLnBrk="1" fontAlgn="auto" latinLnBrk="0" hangingPunct="1">
                        <a:lnSpc>
                          <a:spcPct val="100000"/>
                        </a:lnSpc>
                        <a:spcBef>
                          <a:spcPts val="0"/>
                        </a:spcBef>
                        <a:spcAft>
                          <a:spcPts val="0"/>
                        </a:spcAft>
                        <a:buClrTx/>
                        <a:buSzTx/>
                        <a:buFont typeface="Wingdings" pitchFamily="2" charset="2"/>
                        <a:buChar char="ü"/>
                        <a:tabLst/>
                        <a:defRPr/>
                      </a:pPr>
                      <a:r>
                        <a:rPr lang="ru-RU" sz="1500" kern="1200" dirty="0" smtClean="0">
                          <a:solidFill>
                            <a:schemeClr val="dk1"/>
                          </a:solidFill>
                          <a:effectLst/>
                          <a:latin typeface="+mn-lt"/>
                          <a:ea typeface="+mn-ea"/>
                          <a:cs typeface="+mn-cs"/>
                        </a:rPr>
                        <a:t>Результаты</a:t>
                      </a:r>
                      <a:r>
                        <a:rPr lang="ru-RU" sz="1500" kern="1200" baseline="0" dirty="0" smtClean="0">
                          <a:solidFill>
                            <a:schemeClr val="dk1"/>
                          </a:solidFill>
                          <a:effectLst/>
                          <a:latin typeface="+mn-lt"/>
                          <a:ea typeface="+mn-ea"/>
                          <a:cs typeface="+mn-cs"/>
                        </a:rPr>
                        <a:t> аттестации в целях подтверждения соответствия занимаемой должности оформляются выпиской из протокола.</a:t>
                      </a:r>
                    </a:p>
                    <a:p>
                      <a:pPr marL="285750" marR="0" indent="-285750" algn="just" defTabSz="914400" rtl="0" eaLnBrk="1" fontAlgn="auto" latinLnBrk="0" hangingPunct="1">
                        <a:lnSpc>
                          <a:spcPct val="100000"/>
                        </a:lnSpc>
                        <a:spcBef>
                          <a:spcPts val="0"/>
                        </a:spcBef>
                        <a:spcAft>
                          <a:spcPts val="0"/>
                        </a:spcAft>
                        <a:buClrTx/>
                        <a:buSzTx/>
                        <a:buFont typeface="Wingdings" pitchFamily="2" charset="2"/>
                        <a:buChar char="ü"/>
                        <a:tabLst/>
                        <a:defRPr/>
                      </a:pPr>
                      <a:r>
                        <a:rPr lang="ru-RU" sz="1500" kern="1200" baseline="0" dirty="0" smtClean="0">
                          <a:solidFill>
                            <a:schemeClr val="dk1"/>
                          </a:solidFill>
                          <a:effectLst/>
                          <a:latin typeface="+mn-lt"/>
                          <a:ea typeface="+mn-ea"/>
                          <a:cs typeface="+mn-cs"/>
                        </a:rPr>
                        <a:t>На основании решений аттестационных комиссий о результатах аттестации педагогических работников соответствующие федеральные органы исполнительной власти или уполномоченные органы государственной власти субъектов Российской Федерации издают распорядительные акты об установлении педагогическим работникам первой или высшей квалификационной категории со дня вынесения решения аттестационной комиссией, которые размещаются на официальных сайтах указанных органов в сети “Интернет”.</a:t>
                      </a:r>
                      <a:endParaRPr lang="ru-RU" sz="1500" kern="1200" baseline="0" dirty="0">
                        <a:solidFill>
                          <a:schemeClr val="dk1"/>
                        </a:solidFill>
                        <a:effectLst/>
                        <a:latin typeface="+mn-lt"/>
                        <a:ea typeface="+mn-ea"/>
                        <a:cs typeface="+mn-cs"/>
                      </a:endParaRPr>
                    </a:p>
                  </a:txBody>
                  <a:tcPr>
                    <a:solidFill>
                      <a:schemeClr val="bg1">
                        <a:lumMod val="95000"/>
                      </a:schemeClr>
                    </a:solidFill>
                  </a:tcPr>
                </a:tc>
              </a:tr>
            </a:tbl>
          </a:graphicData>
        </a:graphic>
      </p:graphicFrame>
    </p:spTree>
    <p:extLst>
      <p:ext uri="{BB962C8B-B14F-4D97-AF65-F5344CB8AC3E}">
        <p14:creationId xmlns="" xmlns:p14="http://schemas.microsoft.com/office/powerpoint/2010/main" val="240072267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Заголовок 1"/>
          <p:cNvSpPr txBox="1">
            <a:spLocks/>
          </p:cNvSpPr>
          <p:nvPr/>
        </p:nvSpPr>
        <p:spPr bwMode="auto">
          <a:xfrm>
            <a:off x="0" y="101493"/>
            <a:ext cx="9144000" cy="642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ru-RU" sz="4400" b="1" dirty="0" smtClean="0">
                <a:solidFill>
                  <a:prstClr val="black"/>
                </a:solidFill>
                <a:latin typeface="Arial" charset="0"/>
              </a:rPr>
              <a:t/>
            </a:r>
            <a:br>
              <a:rPr lang="ru-RU" sz="4400" b="1" dirty="0" smtClean="0">
                <a:solidFill>
                  <a:prstClr val="black"/>
                </a:solidFill>
                <a:latin typeface="Arial" charset="0"/>
              </a:rPr>
            </a:br>
            <a:r>
              <a:rPr lang="ru-RU" sz="4400" b="1" dirty="0" smtClean="0">
                <a:solidFill>
                  <a:prstClr val="black"/>
                </a:solidFill>
                <a:latin typeface="Arial" charset="0"/>
              </a:rPr>
              <a:t/>
            </a:r>
            <a:br>
              <a:rPr lang="ru-RU" sz="4400" b="1" dirty="0" smtClean="0">
                <a:solidFill>
                  <a:prstClr val="black"/>
                </a:solidFill>
                <a:latin typeface="Arial" charset="0"/>
              </a:rPr>
            </a:br>
            <a:r>
              <a:rPr lang="ru-RU" b="1" dirty="0">
                <a:solidFill>
                  <a:srgbClr val="6A2300"/>
                </a:solidFill>
                <a:latin typeface="Arial" charset="0"/>
              </a:rPr>
              <a:t>Порядок проведения аттестации </a:t>
            </a:r>
          </a:p>
          <a:p>
            <a:pPr algn="ctr" fontAlgn="base">
              <a:spcBef>
                <a:spcPct val="0"/>
              </a:spcBef>
              <a:spcAft>
                <a:spcPct val="0"/>
              </a:spcAft>
            </a:pPr>
            <a:r>
              <a:rPr lang="ru-RU" b="1" dirty="0">
                <a:solidFill>
                  <a:srgbClr val="6A2300"/>
                </a:solidFill>
                <a:latin typeface="Arial" charset="0"/>
              </a:rPr>
              <a:t>применяется к педагогическим </a:t>
            </a:r>
            <a:r>
              <a:rPr lang="ru-RU" b="1" dirty="0" smtClean="0">
                <a:solidFill>
                  <a:srgbClr val="6A2300"/>
                </a:solidFill>
                <a:latin typeface="Arial" charset="0"/>
              </a:rPr>
              <a:t>работникам</a:t>
            </a:r>
          </a:p>
        </p:txBody>
      </p:sp>
      <p:sp>
        <p:nvSpPr>
          <p:cNvPr id="19" name="Номер слайда 3"/>
          <p:cNvSpPr>
            <a:spLocks noGrp="1"/>
          </p:cNvSpPr>
          <p:nvPr>
            <p:ph type="sldNum" sz="quarter" idx="12"/>
          </p:nvPr>
        </p:nvSpPr>
        <p:spPr>
          <a:xfrm>
            <a:off x="6994525" y="6381750"/>
            <a:ext cx="2133600" cy="365125"/>
          </a:xfrm>
        </p:spPr>
        <p:txBody>
          <a:bodyPr/>
          <a:lstStyle/>
          <a:p>
            <a:pPr algn="r">
              <a:defRPr/>
            </a:pPr>
            <a:fld id="{B9D3D1D4-7426-44C4-A8DA-A62B15FE4456}" type="slidenum">
              <a:rPr lang="ru-RU" smtClean="0">
                <a:solidFill>
                  <a:prstClr val="black">
                    <a:lumMod val="50000"/>
                    <a:lumOff val="50000"/>
                  </a:prstClr>
                </a:solidFill>
              </a:rPr>
              <a:pPr algn="r">
                <a:defRPr/>
              </a:pPr>
              <a:t>3</a:t>
            </a:fld>
            <a:endParaRPr lang="ru-RU">
              <a:solidFill>
                <a:prstClr val="black">
                  <a:lumMod val="50000"/>
                  <a:lumOff val="50000"/>
                </a:prstClr>
              </a:solidFill>
            </a:endParaRPr>
          </a:p>
        </p:txBody>
      </p:sp>
      <p:sp>
        <p:nvSpPr>
          <p:cNvPr id="21" name="TextBox 20"/>
          <p:cNvSpPr txBox="1"/>
          <p:nvPr/>
        </p:nvSpPr>
        <p:spPr>
          <a:xfrm>
            <a:off x="359532" y="2996952"/>
            <a:ext cx="8424936" cy="1296144"/>
          </a:xfrm>
          <a:prstGeom prst="roundRect">
            <a:avLst/>
          </a:prstGeom>
          <a:solidFill>
            <a:schemeClr val="bg1">
              <a:lumMod val="95000"/>
            </a:schemeClr>
          </a:solidFill>
          <a:ln>
            <a:solidFill>
              <a:schemeClr val="bg1">
                <a:lumMod val="95000"/>
              </a:schemeClr>
            </a:solidFill>
          </a:ln>
        </p:spPr>
        <p:style>
          <a:lnRef idx="3">
            <a:schemeClr val="lt1"/>
          </a:lnRef>
          <a:fillRef idx="1">
            <a:schemeClr val="accent6"/>
          </a:fillRef>
          <a:effectRef idx="1">
            <a:schemeClr val="accent6"/>
          </a:effectRef>
          <a:fontRef idx="minor">
            <a:schemeClr val="lt1"/>
          </a:fontRef>
        </p:style>
        <p:txBody>
          <a:bodyPr anchor="ctr"/>
          <a:lstStyle/>
          <a:p>
            <a:pPr marL="285750" indent="-285750" algn="just" fontAlgn="base">
              <a:spcBef>
                <a:spcPct val="0"/>
              </a:spcBef>
              <a:spcAft>
                <a:spcPct val="0"/>
              </a:spcAft>
              <a:buFont typeface="Wingdings" pitchFamily="2" charset="2"/>
              <a:buChar char="Ø"/>
              <a:defRPr/>
            </a:pPr>
            <a:r>
              <a:rPr lang="ru-RU" sz="1600" b="1" dirty="0">
                <a:solidFill>
                  <a:prstClr val="black"/>
                </a:solidFill>
                <a:latin typeface="Arial" pitchFamily="34" charset="0"/>
                <a:cs typeface="Arial" pitchFamily="34" charset="0"/>
              </a:rPr>
              <a:t>г</a:t>
            </a:r>
            <a:r>
              <a:rPr lang="ru-RU" sz="1600" b="1" dirty="0" smtClean="0">
                <a:solidFill>
                  <a:prstClr val="black"/>
                </a:solidFill>
                <a:latin typeface="Arial" pitchFamily="34" charset="0"/>
                <a:cs typeface="Arial" pitchFamily="34" charset="0"/>
              </a:rPr>
              <a:t>осударственных, негосударственных </a:t>
            </a:r>
            <a:r>
              <a:rPr lang="ru-RU" sz="1600" b="1" dirty="0">
                <a:solidFill>
                  <a:prstClr val="black"/>
                </a:solidFill>
                <a:latin typeface="Arial" pitchFamily="34" charset="0"/>
                <a:cs typeface="Arial" pitchFamily="34" charset="0"/>
              </a:rPr>
              <a:t>(частных</a:t>
            </a:r>
            <a:r>
              <a:rPr lang="ru-RU" sz="1600" b="1" dirty="0" smtClean="0">
                <a:solidFill>
                  <a:prstClr val="black"/>
                </a:solidFill>
                <a:latin typeface="Arial" pitchFamily="34" charset="0"/>
                <a:cs typeface="Arial" pitchFamily="34" charset="0"/>
              </a:rPr>
              <a:t>), муниципальных</a:t>
            </a:r>
            <a:r>
              <a:rPr lang="ru-RU" sz="1600" dirty="0" smtClean="0">
                <a:solidFill>
                  <a:prstClr val="black"/>
                </a:solidFill>
                <a:latin typeface="Arial" pitchFamily="34" charset="0"/>
                <a:cs typeface="Arial" pitchFamily="34" charset="0"/>
              </a:rPr>
              <a:t> </a:t>
            </a:r>
            <a:r>
              <a:rPr lang="ru-RU" sz="1600" dirty="0">
                <a:solidFill>
                  <a:prstClr val="black"/>
                </a:solidFill>
                <a:latin typeface="Arial" pitchFamily="34" charset="0"/>
                <a:cs typeface="Arial" pitchFamily="34" charset="0"/>
              </a:rPr>
              <a:t>образовательных </a:t>
            </a:r>
            <a:r>
              <a:rPr lang="ru-RU" sz="1600" dirty="0" smtClean="0">
                <a:solidFill>
                  <a:prstClr val="black"/>
                </a:solidFill>
                <a:latin typeface="Arial" pitchFamily="34" charset="0"/>
                <a:cs typeface="Arial" pitchFamily="34" charset="0"/>
              </a:rPr>
              <a:t>организаций, </a:t>
            </a:r>
            <a:r>
              <a:rPr lang="ru-RU" sz="1600" dirty="0">
                <a:solidFill>
                  <a:prstClr val="black"/>
                </a:solidFill>
                <a:latin typeface="Arial" pitchFamily="34" charset="0"/>
                <a:cs typeface="Arial" pitchFamily="34" charset="0"/>
              </a:rPr>
              <a:t>а также  </a:t>
            </a:r>
            <a:r>
              <a:rPr lang="ru-RU" sz="1600" dirty="0" smtClean="0">
                <a:solidFill>
                  <a:prstClr val="black"/>
                </a:solidFill>
                <a:latin typeface="Arial" pitchFamily="34" charset="0"/>
                <a:cs typeface="Arial" pitchFamily="34" charset="0"/>
              </a:rPr>
              <a:t>педагогических работников организаций </a:t>
            </a:r>
            <a:r>
              <a:rPr lang="ru-RU" sz="1600" b="1" dirty="0" smtClean="0">
                <a:solidFill>
                  <a:prstClr val="black"/>
                </a:solidFill>
                <a:latin typeface="Arial" pitchFamily="34" charset="0"/>
                <a:cs typeface="Arial" pitchFamily="34" charset="0"/>
              </a:rPr>
              <a:t>здравоохранения</a:t>
            </a:r>
            <a:r>
              <a:rPr lang="ru-RU" sz="1600" b="1" dirty="0">
                <a:solidFill>
                  <a:prstClr val="black"/>
                </a:solidFill>
                <a:latin typeface="Arial" pitchFamily="34" charset="0"/>
                <a:cs typeface="Arial" pitchFamily="34" charset="0"/>
              </a:rPr>
              <a:t>, социального обслуживания </a:t>
            </a:r>
            <a:r>
              <a:rPr lang="ru-RU" sz="1600" dirty="0">
                <a:solidFill>
                  <a:prstClr val="black"/>
                </a:solidFill>
                <a:latin typeface="Arial" pitchFamily="34" charset="0"/>
                <a:cs typeface="Arial" pitchFamily="34" charset="0"/>
              </a:rPr>
              <a:t>и иных </a:t>
            </a:r>
            <a:r>
              <a:rPr lang="ru-RU" sz="1600" b="1" dirty="0">
                <a:solidFill>
                  <a:prstClr val="black"/>
                </a:solidFill>
                <a:latin typeface="Arial" pitchFamily="34" charset="0"/>
                <a:cs typeface="Arial" pitchFamily="34" charset="0"/>
              </a:rPr>
              <a:t>организаций, не являющихся образовательными </a:t>
            </a:r>
            <a:r>
              <a:rPr lang="ru-RU" sz="1600" b="1" dirty="0" smtClean="0">
                <a:solidFill>
                  <a:prstClr val="black"/>
                </a:solidFill>
                <a:latin typeface="Arial" pitchFamily="34" charset="0"/>
                <a:cs typeface="Arial" pitchFamily="34" charset="0"/>
              </a:rPr>
              <a:t>организациями, но осуществляющих обучение.</a:t>
            </a:r>
            <a:endParaRPr lang="ru-RU" sz="1600" b="1" dirty="0">
              <a:solidFill>
                <a:prstClr val="black"/>
              </a:solidFill>
              <a:latin typeface="Arial" pitchFamily="34" charset="0"/>
              <a:cs typeface="Arial" pitchFamily="34" charset="0"/>
            </a:endParaRPr>
          </a:p>
        </p:txBody>
      </p:sp>
      <p:sp>
        <p:nvSpPr>
          <p:cNvPr id="10" name="TextBox 9"/>
          <p:cNvSpPr txBox="1"/>
          <p:nvPr/>
        </p:nvSpPr>
        <p:spPr>
          <a:xfrm>
            <a:off x="359532" y="1196752"/>
            <a:ext cx="8424936" cy="1440160"/>
          </a:xfrm>
          <a:prstGeom prst="roundRect">
            <a:avLst/>
          </a:prstGeom>
          <a:solidFill>
            <a:srgbClr val="EEEEEE"/>
          </a:solidFill>
          <a:ln w="38100">
            <a:solidFill>
              <a:srgbClr val="FFFFFF"/>
            </a:solidFill>
            <a:round/>
            <a:headEnd/>
            <a:tailEnd/>
          </a:ln>
          <a:effectLst/>
        </p:spPr>
        <p:txBody>
          <a:bodyPr wrap="none" anchor="ctr"/>
          <a:lstStyle>
            <a:defPPr>
              <a:defRPr lang="ru-RU"/>
            </a:defPPr>
            <a:lvl1pPr fontAlgn="base">
              <a:spcBef>
                <a:spcPct val="0"/>
              </a:spcBef>
              <a:spcAft>
                <a:spcPct val="0"/>
              </a:spcAft>
              <a:defRPr>
                <a:solidFill>
                  <a:prstClr val="black"/>
                </a:solidFill>
                <a:latin typeface="Calibri" pitchFamily="34" charset="0"/>
              </a:defRPr>
            </a:lvl1pPr>
            <a:lvl2pPr marL="0" lvl="1" algn="ctr">
              <a:defRPr sz="1600">
                <a:solidFill>
                  <a:schemeClr val="tx1"/>
                </a:solidFill>
                <a:latin typeface="Arial" pitchFamily="34" charset="0"/>
                <a:cs typeface="Arial" pitchFamily="34" charset="0"/>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ru-RU" sz="1600" dirty="0">
                <a:latin typeface="Arial" pitchFamily="34" charset="0"/>
                <a:cs typeface="Arial" pitchFamily="34" charset="0"/>
              </a:rPr>
              <a:t>замещающим должности, поименованные в подразделе 2 раздела 1 </a:t>
            </a:r>
            <a:r>
              <a:rPr lang="ru-RU" sz="1600" dirty="0" smtClean="0">
                <a:latin typeface="Arial" pitchFamily="34" charset="0"/>
                <a:cs typeface="Arial" pitchFamily="34" charset="0"/>
              </a:rPr>
              <a:t>Номенклатуры</a:t>
            </a:r>
          </a:p>
          <a:p>
            <a:r>
              <a:rPr lang="ru-RU" sz="1600" dirty="0" smtClean="0">
                <a:latin typeface="Arial" pitchFamily="34" charset="0"/>
                <a:cs typeface="Arial" pitchFamily="34" charset="0"/>
              </a:rPr>
              <a:t> </a:t>
            </a:r>
            <a:r>
              <a:rPr lang="ru-RU" sz="1600" dirty="0">
                <a:latin typeface="Arial" pitchFamily="34" charset="0"/>
                <a:cs typeface="Arial" pitchFamily="34" charset="0"/>
              </a:rPr>
              <a:t>должностей </a:t>
            </a:r>
            <a:r>
              <a:rPr lang="ru-RU" sz="1600" dirty="0" smtClean="0">
                <a:latin typeface="Arial" pitchFamily="34" charset="0"/>
                <a:cs typeface="Arial" pitchFamily="34" charset="0"/>
              </a:rPr>
              <a:t>педагогических работников </a:t>
            </a:r>
            <a:r>
              <a:rPr lang="ru-RU" sz="1600" dirty="0">
                <a:latin typeface="Arial" pitchFamily="34" charset="0"/>
                <a:cs typeface="Arial" pitchFamily="34" charset="0"/>
              </a:rPr>
              <a:t>ОО (утв</a:t>
            </a:r>
            <a:r>
              <a:rPr lang="ru-RU" sz="1600" dirty="0" smtClean="0">
                <a:latin typeface="Arial" pitchFamily="34" charset="0"/>
                <a:cs typeface="Arial" pitchFamily="34" charset="0"/>
              </a:rPr>
              <a:t>. пост. Правительства </a:t>
            </a:r>
            <a:r>
              <a:rPr lang="ru-RU" sz="1600" dirty="0">
                <a:latin typeface="Arial" pitchFamily="34" charset="0"/>
                <a:cs typeface="Arial" pitchFamily="34" charset="0"/>
              </a:rPr>
              <a:t>РФ от </a:t>
            </a:r>
            <a:r>
              <a:rPr lang="ru-RU" sz="1600" dirty="0" smtClean="0">
                <a:latin typeface="Arial" pitchFamily="34" charset="0"/>
                <a:cs typeface="Arial" pitchFamily="34" charset="0"/>
              </a:rPr>
              <a:t>8.08.13 </a:t>
            </a:r>
          </a:p>
          <a:p>
            <a:r>
              <a:rPr lang="ru-RU" sz="1600" dirty="0" smtClean="0">
                <a:latin typeface="Arial" pitchFamily="34" charset="0"/>
                <a:cs typeface="Arial" pitchFamily="34" charset="0"/>
              </a:rPr>
              <a:t>№ </a:t>
            </a:r>
            <a:r>
              <a:rPr lang="ru-RU" sz="1600" dirty="0">
                <a:latin typeface="Arial" pitchFamily="34" charset="0"/>
                <a:cs typeface="Arial" pitchFamily="34" charset="0"/>
              </a:rPr>
              <a:t>678), в том числе по совместительству в той же или иной организации, а также </a:t>
            </a:r>
            <a:endParaRPr lang="ru-RU" sz="1600" dirty="0" smtClean="0">
              <a:latin typeface="Arial" pitchFamily="34" charset="0"/>
              <a:cs typeface="Arial" pitchFamily="34" charset="0"/>
            </a:endParaRPr>
          </a:p>
          <a:p>
            <a:r>
              <a:rPr lang="ru-RU" sz="1600" dirty="0" smtClean="0">
                <a:latin typeface="Arial" pitchFamily="34" charset="0"/>
                <a:cs typeface="Arial" pitchFamily="34" charset="0"/>
              </a:rPr>
              <a:t>путем </a:t>
            </a:r>
            <a:r>
              <a:rPr lang="ru-RU" sz="1600" dirty="0">
                <a:latin typeface="Arial" pitchFamily="34" charset="0"/>
                <a:cs typeface="Arial" pitchFamily="34" charset="0"/>
              </a:rPr>
              <a:t>совмещения должностей наряду с работой в той же организации, </a:t>
            </a:r>
            <a:endParaRPr lang="ru-RU" sz="1600" dirty="0" smtClean="0">
              <a:latin typeface="Arial" pitchFamily="34" charset="0"/>
              <a:cs typeface="Arial" pitchFamily="34" charset="0"/>
            </a:endParaRPr>
          </a:p>
          <a:p>
            <a:r>
              <a:rPr lang="ru-RU" sz="1600" dirty="0" smtClean="0">
                <a:latin typeface="Arial" pitchFamily="34" charset="0"/>
                <a:cs typeface="Arial" pitchFamily="34" charset="0"/>
              </a:rPr>
              <a:t>определенной </a:t>
            </a:r>
            <a:r>
              <a:rPr lang="ru-RU" sz="1600" dirty="0">
                <a:latin typeface="Arial" pitchFamily="34" charset="0"/>
                <a:cs typeface="Arial" pitchFamily="34" charset="0"/>
              </a:rPr>
              <a:t>трудовым договором</a:t>
            </a:r>
            <a:r>
              <a:rPr lang="ru-RU" dirty="0"/>
              <a:t>. </a:t>
            </a:r>
          </a:p>
        </p:txBody>
      </p:sp>
      <p:sp>
        <p:nvSpPr>
          <p:cNvPr id="11" name="TextBox 10"/>
          <p:cNvSpPr txBox="1"/>
          <p:nvPr/>
        </p:nvSpPr>
        <p:spPr>
          <a:xfrm>
            <a:off x="342599" y="4751848"/>
            <a:ext cx="8424936" cy="1008112"/>
          </a:xfrm>
          <a:prstGeom prst="round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lstStyle/>
          <a:p>
            <a:pPr algn="just" fontAlgn="base">
              <a:spcBef>
                <a:spcPct val="0"/>
              </a:spcBef>
              <a:spcAft>
                <a:spcPct val="0"/>
              </a:spcAft>
              <a:defRPr/>
            </a:pPr>
            <a:r>
              <a:rPr lang="ru-RU" sz="1600" b="1" dirty="0" smtClean="0">
                <a:solidFill>
                  <a:prstClr val="black"/>
                </a:solidFill>
                <a:latin typeface="Arial" pitchFamily="34" charset="0"/>
                <a:cs typeface="Arial" pitchFamily="34" charset="0"/>
              </a:rPr>
              <a:t>Порядок аттестации не распространяется на руководителей образовательных организаций, их заместителей и руководителей структурных подразделений</a:t>
            </a:r>
            <a:endParaRPr lang="ru-RU" sz="1600" b="1" dirty="0">
              <a:solidFill>
                <a:prstClr val="black"/>
              </a:solidFill>
              <a:latin typeface="Arial" pitchFamily="34" charset="0"/>
              <a:cs typeface="Arial" pitchFamily="34" charset="0"/>
            </a:endParaRPr>
          </a:p>
        </p:txBody>
      </p:sp>
    </p:spTree>
    <p:extLst>
      <p:ext uri="{BB962C8B-B14F-4D97-AF65-F5344CB8AC3E}">
        <p14:creationId xmlns="" xmlns:p14="http://schemas.microsoft.com/office/powerpoint/2010/main" val="78583812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928662" y="1214422"/>
            <a:ext cx="7581952" cy="369332"/>
          </a:xfrm>
          <a:prstGeom prst="rect">
            <a:avLst/>
          </a:prstGeom>
          <a:noFill/>
          <a:ln w="9525">
            <a:noFill/>
            <a:miter lim="800000"/>
            <a:headEnd/>
            <a:tailEnd/>
          </a:ln>
        </p:spPr>
        <p:txBody>
          <a:bodyPr wrap="square">
            <a:spAutoFit/>
          </a:bodyPr>
          <a:lstStyle/>
          <a:p>
            <a:pPr lvl="7">
              <a:buFont typeface="Wingdings" pitchFamily="2" charset="2"/>
              <a:buChar char="ü"/>
            </a:pPr>
            <a:endParaRPr lang="ru-RU" dirty="0">
              <a:latin typeface="Arial" pitchFamily="34" charset="0"/>
              <a:cs typeface="Arial" pitchFamily="34"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876280830"/>
              </p:ext>
            </p:extLst>
          </p:nvPr>
        </p:nvGraphicFramePr>
        <p:xfrm>
          <a:off x="179512" y="692696"/>
          <a:ext cx="8712968" cy="3269157"/>
        </p:xfrm>
        <a:graphic>
          <a:graphicData uri="http://schemas.openxmlformats.org/drawingml/2006/table">
            <a:tbl>
              <a:tblPr firstRow="1" bandRow="1">
                <a:tableStyleId>{5C22544A-7EE6-4342-B048-85BDC9FD1C3A}</a:tableStyleId>
              </a:tblPr>
              <a:tblGrid>
                <a:gridCol w="4248472"/>
                <a:gridCol w="4464496"/>
              </a:tblGrid>
              <a:tr h="160596">
                <a:tc>
                  <a:txBody>
                    <a:bodyPr/>
                    <a:lstStyle/>
                    <a:p>
                      <a:pPr algn="ctr"/>
                      <a:r>
                        <a:rPr lang="ru-RU" sz="1600" dirty="0" smtClean="0"/>
                        <a:t>Порядок - 2011</a:t>
                      </a:r>
                      <a:endParaRPr lang="ru-RU" sz="1600" dirty="0"/>
                    </a:p>
                  </a:txBody>
                  <a:tcPr>
                    <a:solidFill>
                      <a:schemeClr val="bg1">
                        <a:lumMod val="65000"/>
                      </a:schemeClr>
                    </a:solidFill>
                  </a:tcPr>
                </a:tc>
                <a:tc>
                  <a:txBody>
                    <a:bodyPr/>
                    <a:lstStyle/>
                    <a:p>
                      <a:pPr algn="ctr"/>
                      <a:r>
                        <a:rPr lang="ru-RU" sz="1600" b="1" kern="1200" dirty="0" smtClean="0">
                          <a:solidFill>
                            <a:schemeClr val="lt1"/>
                          </a:solidFill>
                          <a:latin typeface="+mn-lt"/>
                          <a:ea typeface="+mn-ea"/>
                          <a:cs typeface="+mn-cs"/>
                        </a:rPr>
                        <a:t>Порядок – 2014</a:t>
                      </a:r>
                      <a:endParaRPr lang="ru-RU" sz="1600" b="1" kern="1200" dirty="0">
                        <a:solidFill>
                          <a:schemeClr val="lt1"/>
                        </a:solidFill>
                        <a:latin typeface="+mn-lt"/>
                        <a:ea typeface="+mn-ea"/>
                        <a:cs typeface="+mn-cs"/>
                      </a:endParaRPr>
                    </a:p>
                  </a:txBody>
                  <a:tcPr>
                    <a:solidFill>
                      <a:schemeClr val="bg1">
                        <a:lumMod val="65000"/>
                      </a:schemeClr>
                    </a:solidFill>
                  </a:tcPr>
                </a:tc>
              </a:tr>
              <a:tr h="265143">
                <a:tc gridSpan="2">
                  <a:txBody>
                    <a:bodyPr/>
                    <a:lstStyle/>
                    <a:p>
                      <a:pPr algn="ctr"/>
                      <a:r>
                        <a:rPr lang="ru-RU" sz="1600" b="1" dirty="0" smtClean="0"/>
                        <a:t>Порядок повторного прохождения аттестации</a:t>
                      </a:r>
                      <a:endParaRPr lang="ru-RU" sz="1600" b="1" dirty="0"/>
                    </a:p>
                  </a:txBody>
                  <a:tcPr>
                    <a:solidFill>
                      <a:schemeClr val="bg1">
                        <a:lumMod val="85000"/>
                      </a:schemeClr>
                    </a:solidFill>
                  </a:tcPr>
                </a:tc>
                <a:tc hMerge="1">
                  <a:txBody>
                    <a:bodyPr/>
                    <a:lstStyle/>
                    <a:p>
                      <a:endParaRPr lang="ru-RU"/>
                    </a:p>
                  </a:txBody>
                  <a:tcPr/>
                </a:tc>
              </a:tr>
              <a:tr h="2598597">
                <a:tc>
                  <a:txBody>
                    <a:bodyPr/>
                    <a:lstStyle/>
                    <a:p>
                      <a:pPr algn="just"/>
                      <a:r>
                        <a:rPr lang="ru-RU" sz="1500" dirty="0" smtClean="0"/>
                        <a:t>Отсутствует.</a:t>
                      </a:r>
                    </a:p>
                    <a:p>
                      <a:pPr algn="just"/>
                      <a:r>
                        <a:rPr lang="ru-RU" sz="1500" dirty="0" smtClean="0"/>
                        <a:t>Такой порядок содержится в Разъяснениях по применению порядка аттестации педагогических работников государственных и муниципальных образовательных учреждений (приложение к письму № 03-52/46)</a:t>
                      </a:r>
                    </a:p>
                    <a:p>
                      <a:pPr algn="just"/>
                      <a:endParaRPr lang="ru-RU" sz="1500" dirty="0"/>
                    </a:p>
                  </a:txBody>
                  <a:tcPr>
                    <a:solidFill>
                      <a:schemeClr val="bg1">
                        <a:lumMod val="9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ru-RU" sz="1500" kern="1200" dirty="0" smtClean="0">
                          <a:solidFill>
                            <a:schemeClr val="dk1"/>
                          </a:solidFill>
                          <a:latin typeface="+mn-lt"/>
                          <a:ea typeface="+mn-ea"/>
                          <a:cs typeface="+mn-cs"/>
                        </a:rPr>
                        <a:t>Педагогические работники, которым при проведении аттестации отказано в установлении квалификационной категории, обращаются по их желанию в аттестационную комиссию с заявлением о проведении аттестации на ту же квалификационную категорию не ранее чем через год со дня принятия аттестационной комиссией соответствующего решения.</a:t>
                      </a:r>
                      <a:endParaRPr lang="ru-RU" sz="1500" kern="1200" dirty="0">
                        <a:solidFill>
                          <a:schemeClr val="dk1"/>
                        </a:solidFill>
                        <a:latin typeface="+mn-lt"/>
                        <a:ea typeface="+mn-ea"/>
                        <a:cs typeface="+mn-cs"/>
                      </a:endParaRPr>
                    </a:p>
                  </a:txBody>
                  <a:tcPr>
                    <a:solidFill>
                      <a:schemeClr val="bg1">
                        <a:lumMod val="95000"/>
                      </a:schemeClr>
                    </a:solidFill>
                  </a:tcPr>
                </a:tc>
              </a:tr>
            </a:tbl>
          </a:graphicData>
        </a:graphic>
      </p:graphicFrame>
    </p:spTree>
    <p:extLst>
      <p:ext uri="{BB962C8B-B14F-4D97-AF65-F5344CB8AC3E}">
        <p14:creationId xmlns="" xmlns:p14="http://schemas.microsoft.com/office/powerpoint/2010/main" val="3053005899"/>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928662" y="1214422"/>
            <a:ext cx="7581952" cy="369332"/>
          </a:xfrm>
          <a:prstGeom prst="rect">
            <a:avLst/>
          </a:prstGeom>
          <a:noFill/>
          <a:ln w="9525">
            <a:noFill/>
            <a:miter lim="800000"/>
            <a:headEnd/>
            <a:tailEnd/>
          </a:ln>
        </p:spPr>
        <p:txBody>
          <a:bodyPr wrap="square">
            <a:spAutoFit/>
          </a:bodyPr>
          <a:lstStyle/>
          <a:p>
            <a:pPr lvl="7">
              <a:buFont typeface="Wingdings" pitchFamily="2" charset="2"/>
              <a:buChar char="ü"/>
            </a:pPr>
            <a:endParaRPr lang="ru-RU" dirty="0">
              <a:latin typeface="Arial" pitchFamily="34" charset="0"/>
              <a:cs typeface="Arial" pitchFamily="34"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1250227842"/>
              </p:ext>
            </p:extLst>
          </p:nvPr>
        </p:nvGraphicFramePr>
        <p:xfrm>
          <a:off x="179512" y="692696"/>
          <a:ext cx="8712968" cy="4663440"/>
        </p:xfrm>
        <a:graphic>
          <a:graphicData uri="http://schemas.openxmlformats.org/drawingml/2006/table">
            <a:tbl>
              <a:tblPr firstRow="1" bandRow="1">
                <a:tableStyleId>{5C22544A-7EE6-4342-B048-85BDC9FD1C3A}</a:tableStyleId>
              </a:tblPr>
              <a:tblGrid>
                <a:gridCol w="4248472"/>
                <a:gridCol w="4464496"/>
              </a:tblGrid>
              <a:tr h="160596">
                <a:tc>
                  <a:txBody>
                    <a:bodyPr/>
                    <a:lstStyle/>
                    <a:p>
                      <a:pPr algn="ctr"/>
                      <a:r>
                        <a:rPr lang="ru-RU" sz="1600" dirty="0" smtClean="0"/>
                        <a:t>Порядок - 2011</a:t>
                      </a:r>
                      <a:endParaRPr lang="ru-RU" sz="1600" dirty="0"/>
                    </a:p>
                  </a:txBody>
                  <a:tcPr>
                    <a:solidFill>
                      <a:schemeClr val="bg1">
                        <a:lumMod val="65000"/>
                      </a:schemeClr>
                    </a:solidFill>
                  </a:tcPr>
                </a:tc>
                <a:tc>
                  <a:txBody>
                    <a:bodyPr/>
                    <a:lstStyle/>
                    <a:p>
                      <a:pPr algn="ctr"/>
                      <a:r>
                        <a:rPr lang="ru-RU" sz="1600" b="1" kern="1200" dirty="0" smtClean="0">
                          <a:solidFill>
                            <a:schemeClr val="lt1"/>
                          </a:solidFill>
                          <a:latin typeface="+mn-lt"/>
                          <a:ea typeface="+mn-ea"/>
                          <a:cs typeface="+mn-cs"/>
                        </a:rPr>
                        <a:t>Порядок – 2014</a:t>
                      </a:r>
                      <a:endParaRPr lang="ru-RU" sz="1600" b="1" kern="1200" dirty="0">
                        <a:solidFill>
                          <a:schemeClr val="lt1"/>
                        </a:solidFill>
                        <a:latin typeface="+mn-lt"/>
                        <a:ea typeface="+mn-ea"/>
                        <a:cs typeface="+mn-cs"/>
                      </a:endParaRPr>
                    </a:p>
                  </a:txBody>
                  <a:tcPr>
                    <a:solidFill>
                      <a:schemeClr val="bg1">
                        <a:lumMod val="65000"/>
                      </a:schemeClr>
                    </a:solidFill>
                  </a:tcPr>
                </a:tc>
              </a:tr>
              <a:tr h="265143">
                <a:tc gridSpan="2">
                  <a:txBody>
                    <a:bodyPr/>
                    <a:lstStyle/>
                    <a:p>
                      <a:pPr algn="ctr"/>
                      <a:r>
                        <a:rPr lang="ru-RU" sz="1600" b="1" dirty="0" smtClean="0"/>
                        <a:t>Возможность назначения на соответствующие должности педагогических работников лиц, не имеющих специальной подготовки или стажа работы</a:t>
                      </a:r>
                      <a:endParaRPr lang="ru-RU" sz="1600" b="1" dirty="0"/>
                    </a:p>
                  </a:txBody>
                  <a:tcPr>
                    <a:solidFill>
                      <a:schemeClr val="bg1">
                        <a:lumMod val="85000"/>
                      </a:schemeClr>
                    </a:solidFill>
                  </a:tcPr>
                </a:tc>
                <a:tc hMerge="1">
                  <a:txBody>
                    <a:bodyPr/>
                    <a:lstStyle/>
                    <a:p>
                      <a:endParaRPr lang="ru-RU"/>
                    </a:p>
                  </a:txBody>
                  <a:tcPr/>
                </a:tc>
              </a:tr>
              <a:tr h="2598597">
                <a:tc>
                  <a:txBody>
                    <a:bodyPr/>
                    <a:lstStyle/>
                    <a:p>
                      <a:pPr algn="just"/>
                      <a:r>
                        <a:rPr lang="ru-RU" sz="1500" dirty="0" smtClean="0"/>
                        <a:t>Не предусмотрена.</a:t>
                      </a:r>
                    </a:p>
                    <a:p>
                      <a:pPr algn="just"/>
                      <a:r>
                        <a:rPr lang="ru-RU" sz="1500" dirty="0" smtClean="0"/>
                        <a:t>Такая</a:t>
                      </a:r>
                      <a:r>
                        <a:rPr lang="ru-RU" sz="1500" baseline="0" dirty="0" smtClean="0"/>
                        <a:t> возможность предусмотрена п. 9 раздела «Квалификационные характеристики должностей работников образования» Единого квалификационного справочника должностей руководителей, специалистов и служащих, утвержденного приказом </a:t>
                      </a:r>
                      <a:r>
                        <a:rPr lang="ru-RU" sz="1500" baseline="0" dirty="0" err="1" smtClean="0"/>
                        <a:t>Минсоцразвития</a:t>
                      </a:r>
                      <a:r>
                        <a:rPr lang="ru-RU" sz="1500" baseline="0" dirty="0" smtClean="0"/>
                        <a:t> России от 26.08.2010 № 761.</a:t>
                      </a:r>
                      <a:endParaRPr lang="ru-RU" sz="1500" dirty="0"/>
                    </a:p>
                  </a:txBody>
                  <a:tcPr>
                    <a:solidFill>
                      <a:schemeClr val="bg1">
                        <a:lumMod val="95000"/>
                      </a:schemeClr>
                    </a:solidFill>
                  </a:tcPr>
                </a:tc>
                <a:tc>
                  <a:txBody>
                    <a:bodyPr/>
                    <a:lstStyle/>
                    <a:p>
                      <a:pPr algn="just"/>
                      <a:r>
                        <a:rPr lang="ru-RU" sz="1500" kern="1200" baseline="0" dirty="0" smtClean="0">
                          <a:solidFill>
                            <a:schemeClr val="dk1"/>
                          </a:solidFill>
                          <a:latin typeface="+mn-lt"/>
                          <a:ea typeface="+mn-ea"/>
                          <a:cs typeface="+mn-cs"/>
                        </a:rPr>
                        <a:t>Аттестационные комиссии организаций дают рекомендации работодателю о возможности назначения на соответствующие должности педагогических работников лиц, не имеющих специальной подготовки или стажа работы, установленных в разделе «Требования к квалификации» раздела «Квалификационные характеристики должностей работников образования» Единого квалификационного справочника должностей руководителей, специалистов и служащих и (или) профессиональными стандартами, но обладающих достаточным практическим опытом и компетентностью, выполняющих качественно и в полном объеме возложенные на них должностные обязанности.</a:t>
                      </a:r>
                      <a:endParaRPr lang="ru-RU" sz="1500" kern="1200" baseline="0" dirty="0">
                        <a:solidFill>
                          <a:schemeClr val="dk1"/>
                        </a:solidFill>
                        <a:latin typeface="+mn-lt"/>
                        <a:ea typeface="+mn-ea"/>
                        <a:cs typeface="+mn-cs"/>
                      </a:endParaRPr>
                    </a:p>
                  </a:txBody>
                  <a:tcPr>
                    <a:solidFill>
                      <a:schemeClr val="bg1">
                        <a:lumMod val="95000"/>
                      </a:schemeClr>
                    </a:solidFill>
                  </a:tcPr>
                </a:tc>
              </a:tr>
            </a:tbl>
          </a:graphicData>
        </a:graphic>
      </p:graphicFrame>
    </p:spTree>
    <p:extLst>
      <p:ext uri="{BB962C8B-B14F-4D97-AF65-F5344CB8AC3E}">
        <p14:creationId xmlns="" xmlns:p14="http://schemas.microsoft.com/office/powerpoint/2010/main" val="261801385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txBox="1">
            <a:spLocks/>
          </p:cNvSpPr>
          <p:nvPr/>
        </p:nvSpPr>
        <p:spPr bwMode="auto">
          <a:xfrm>
            <a:off x="0" y="-142875"/>
            <a:ext cx="9144000" cy="642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ru-RU" sz="4400" b="1" smtClean="0">
                <a:solidFill>
                  <a:prstClr val="black"/>
                </a:solidFill>
                <a:latin typeface="Arial" charset="0"/>
              </a:rPr>
              <a:t/>
            </a:r>
            <a:br>
              <a:rPr lang="ru-RU" sz="4400" b="1" smtClean="0">
                <a:solidFill>
                  <a:prstClr val="black"/>
                </a:solidFill>
                <a:latin typeface="Arial" charset="0"/>
              </a:rPr>
            </a:br>
            <a:r>
              <a:rPr lang="ru-RU" sz="4400" b="1" smtClean="0">
                <a:solidFill>
                  <a:prstClr val="black"/>
                </a:solidFill>
                <a:latin typeface="Arial" charset="0"/>
              </a:rPr>
              <a:t/>
            </a:r>
            <a:br>
              <a:rPr lang="ru-RU" sz="4400" b="1" smtClean="0">
                <a:solidFill>
                  <a:prstClr val="black"/>
                </a:solidFill>
                <a:latin typeface="Arial" charset="0"/>
              </a:rPr>
            </a:br>
            <a:r>
              <a:rPr lang="ru-RU" b="1" smtClean="0">
                <a:solidFill>
                  <a:srgbClr val="6A2300"/>
                </a:solidFill>
                <a:latin typeface="Arial" charset="0"/>
              </a:rPr>
              <a:t>Задачи аттестации педагогических работников</a:t>
            </a:r>
            <a:endParaRPr lang="ru-RU" b="1" smtClean="0">
              <a:solidFill>
                <a:srgbClr val="B13F9A"/>
              </a:solidFill>
              <a:latin typeface="Franklin Gothic Book" pitchFamily="34" charset="0"/>
            </a:endParaRPr>
          </a:p>
        </p:txBody>
      </p:sp>
      <p:sp>
        <p:nvSpPr>
          <p:cNvPr id="13" name="TextBox 12"/>
          <p:cNvSpPr txBox="1"/>
          <p:nvPr/>
        </p:nvSpPr>
        <p:spPr>
          <a:xfrm>
            <a:off x="357188" y="642938"/>
            <a:ext cx="8358187" cy="1022350"/>
          </a:xfrm>
          <a:prstGeom prst="round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spAutoFit/>
          </a:bodyPr>
          <a:lstStyle/>
          <a:p>
            <a:pPr marL="0" lvl="1" fontAlgn="base">
              <a:spcBef>
                <a:spcPct val="0"/>
              </a:spcBef>
              <a:spcAft>
                <a:spcPct val="0"/>
              </a:spcAft>
              <a:buFont typeface="Wingdings" pitchFamily="2" charset="2"/>
              <a:buChar char="Ø"/>
              <a:defRPr/>
            </a:pPr>
            <a:r>
              <a:rPr lang="ru-RU" dirty="0">
                <a:solidFill>
                  <a:prstClr val="black"/>
                </a:solidFill>
                <a:latin typeface="Arial" pitchFamily="34" charset="0"/>
                <a:cs typeface="Arial" pitchFamily="34" charset="0"/>
              </a:rPr>
              <a:t>  стимулирование целенаправленного, непрерывного повышения уровня квалификации педагогических работников, их методологической культуры, профессионального и личностного роста</a:t>
            </a:r>
            <a:endParaRPr lang="ru-RU" dirty="0">
              <a:solidFill>
                <a:srgbClr val="FF0000"/>
              </a:solidFill>
              <a:latin typeface="Arial" pitchFamily="34" charset="0"/>
              <a:cs typeface="Arial" pitchFamily="34" charset="0"/>
            </a:endParaRPr>
          </a:p>
        </p:txBody>
      </p:sp>
      <p:sp>
        <p:nvSpPr>
          <p:cNvPr id="14" name="TextBox 13"/>
          <p:cNvSpPr txBox="1"/>
          <p:nvPr/>
        </p:nvSpPr>
        <p:spPr>
          <a:xfrm>
            <a:off x="357188" y="1844675"/>
            <a:ext cx="8358187" cy="504825"/>
          </a:xfrm>
          <a:prstGeom prst="round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lstStyle/>
          <a:p>
            <a:pPr fontAlgn="base">
              <a:spcBef>
                <a:spcPct val="0"/>
              </a:spcBef>
              <a:spcAft>
                <a:spcPct val="0"/>
              </a:spcAft>
              <a:buFont typeface="Wingdings" pitchFamily="2" charset="2"/>
              <a:buChar char="Ø"/>
              <a:defRPr/>
            </a:pPr>
            <a:r>
              <a:rPr lang="ru-RU" dirty="0">
                <a:solidFill>
                  <a:prstClr val="black"/>
                </a:solidFill>
                <a:latin typeface="Arial" pitchFamily="34" charset="0"/>
                <a:cs typeface="Arial" pitchFamily="34" charset="0"/>
              </a:rPr>
              <a:t>  повышение эффективности и качества педагогической деятельности</a:t>
            </a:r>
          </a:p>
        </p:txBody>
      </p:sp>
      <p:sp>
        <p:nvSpPr>
          <p:cNvPr id="15" name="TextBox 14"/>
          <p:cNvSpPr txBox="1"/>
          <p:nvPr/>
        </p:nvSpPr>
        <p:spPr>
          <a:xfrm>
            <a:off x="357188" y="3357563"/>
            <a:ext cx="8358187" cy="935037"/>
          </a:xfrm>
          <a:prstGeom prst="round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lstStyle/>
          <a:p>
            <a:pPr algn="just" fontAlgn="base">
              <a:spcBef>
                <a:spcPct val="0"/>
              </a:spcBef>
              <a:spcAft>
                <a:spcPct val="0"/>
              </a:spcAft>
              <a:buFont typeface="Wingdings" pitchFamily="2" charset="2"/>
              <a:buChar char="Ø"/>
              <a:defRPr/>
            </a:pPr>
            <a:r>
              <a:rPr lang="ru-RU" dirty="0">
                <a:solidFill>
                  <a:prstClr val="black"/>
                </a:solidFill>
                <a:latin typeface="Arial" pitchFamily="34" charset="0"/>
                <a:cs typeface="Arial" pitchFamily="34" charset="0"/>
              </a:rPr>
              <a:t>  учет требований ФГОС к кадровым условиям реализации образовательных программ при формировании кадрового состава организации</a:t>
            </a:r>
            <a:endParaRPr lang="ru-RU" dirty="0">
              <a:solidFill>
                <a:srgbClr val="FF0000"/>
              </a:solidFill>
              <a:latin typeface="Arial" pitchFamily="34" charset="0"/>
              <a:cs typeface="Arial" pitchFamily="34" charset="0"/>
            </a:endParaRPr>
          </a:p>
        </p:txBody>
      </p:sp>
      <p:sp>
        <p:nvSpPr>
          <p:cNvPr id="16" name="TextBox 15"/>
          <p:cNvSpPr txBox="1"/>
          <p:nvPr/>
        </p:nvSpPr>
        <p:spPr>
          <a:xfrm>
            <a:off x="357188" y="2565400"/>
            <a:ext cx="8358187" cy="647700"/>
          </a:xfrm>
          <a:prstGeom prst="round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lstStyle/>
          <a:p>
            <a:pPr fontAlgn="base">
              <a:spcBef>
                <a:spcPct val="0"/>
              </a:spcBef>
              <a:spcAft>
                <a:spcPct val="0"/>
              </a:spcAft>
              <a:buFont typeface="Wingdings" pitchFamily="2" charset="2"/>
              <a:buChar char="Ø"/>
              <a:defRPr/>
            </a:pPr>
            <a:r>
              <a:rPr lang="ru-RU" dirty="0">
                <a:solidFill>
                  <a:prstClr val="black"/>
                </a:solidFill>
                <a:latin typeface="Arial" pitchFamily="34" charset="0"/>
                <a:cs typeface="Arial" pitchFamily="34" charset="0"/>
              </a:rPr>
              <a:t>  выявление перспектив использования потенциальных возможностей педагогических работников</a:t>
            </a:r>
          </a:p>
        </p:txBody>
      </p:sp>
      <p:sp>
        <p:nvSpPr>
          <p:cNvPr id="17" name="TextBox 16"/>
          <p:cNvSpPr txBox="1"/>
          <p:nvPr/>
        </p:nvSpPr>
        <p:spPr>
          <a:xfrm>
            <a:off x="357188" y="4508500"/>
            <a:ext cx="8358187" cy="792163"/>
          </a:xfrm>
          <a:prstGeom prst="round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lstStyle/>
          <a:p>
            <a:pPr fontAlgn="base">
              <a:spcBef>
                <a:spcPct val="0"/>
              </a:spcBef>
              <a:spcAft>
                <a:spcPct val="0"/>
              </a:spcAft>
              <a:buFont typeface="Wingdings" pitchFamily="2" charset="2"/>
              <a:buChar char="Ø"/>
              <a:defRPr/>
            </a:pPr>
            <a:r>
              <a:rPr lang="ru-RU" dirty="0">
                <a:solidFill>
                  <a:prstClr val="black"/>
                </a:solidFill>
                <a:latin typeface="Arial" pitchFamily="34" charset="0"/>
                <a:cs typeface="Arial" pitchFamily="34" charset="0"/>
              </a:rPr>
              <a:t>  определение необходимости повышения квалификации педагогических работников</a:t>
            </a:r>
          </a:p>
        </p:txBody>
      </p:sp>
      <p:sp>
        <p:nvSpPr>
          <p:cNvPr id="19" name="TextBox 18"/>
          <p:cNvSpPr txBox="1"/>
          <p:nvPr/>
        </p:nvSpPr>
        <p:spPr>
          <a:xfrm>
            <a:off x="357188" y="5516563"/>
            <a:ext cx="8358187" cy="792162"/>
          </a:xfrm>
          <a:prstGeom prst="round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lstStyle/>
          <a:p>
            <a:pPr fontAlgn="base">
              <a:spcBef>
                <a:spcPct val="0"/>
              </a:spcBef>
              <a:spcAft>
                <a:spcPct val="0"/>
              </a:spcAft>
              <a:defRPr/>
            </a:pPr>
            <a:endParaRPr lang="ru-RU" dirty="0">
              <a:solidFill>
                <a:prstClr val="black"/>
              </a:solidFill>
              <a:latin typeface="Arial" pitchFamily="34" charset="0"/>
              <a:cs typeface="Arial" pitchFamily="34" charset="0"/>
            </a:endParaRPr>
          </a:p>
          <a:p>
            <a:pPr fontAlgn="base">
              <a:spcBef>
                <a:spcPct val="0"/>
              </a:spcBef>
              <a:spcAft>
                <a:spcPct val="0"/>
              </a:spcAft>
              <a:buFont typeface="Wingdings" pitchFamily="2" charset="2"/>
              <a:buChar char="Ø"/>
              <a:defRPr/>
            </a:pPr>
            <a:r>
              <a:rPr lang="ru-RU" dirty="0">
                <a:solidFill>
                  <a:prstClr val="black"/>
                </a:solidFill>
                <a:latin typeface="Arial" pitchFamily="34" charset="0"/>
                <a:cs typeface="Arial" pitchFamily="34" charset="0"/>
              </a:rPr>
              <a:t>  обеспечение дифференциации размеров оплаты труда педагогических работников с учетом установленной квалификационной категории</a:t>
            </a:r>
          </a:p>
          <a:p>
            <a:pPr fontAlgn="base">
              <a:spcBef>
                <a:spcPct val="0"/>
              </a:spcBef>
              <a:spcAft>
                <a:spcPct val="0"/>
              </a:spcAft>
              <a:defRPr/>
            </a:pPr>
            <a:endParaRPr lang="ru-RU" dirty="0">
              <a:solidFill>
                <a:prstClr val="black"/>
              </a:solidFill>
              <a:latin typeface="Arial" pitchFamily="34" charset="0"/>
              <a:cs typeface="Arial" pitchFamily="34" charset="0"/>
            </a:endParaRPr>
          </a:p>
        </p:txBody>
      </p:sp>
      <p:sp>
        <p:nvSpPr>
          <p:cNvPr id="11" name="Номер слайда 3"/>
          <p:cNvSpPr>
            <a:spLocks noGrp="1"/>
          </p:cNvSpPr>
          <p:nvPr>
            <p:ph type="sldNum" sz="quarter" idx="12"/>
          </p:nvPr>
        </p:nvSpPr>
        <p:spPr>
          <a:xfrm>
            <a:off x="7046913" y="6524625"/>
            <a:ext cx="2133600" cy="365125"/>
          </a:xfrm>
        </p:spPr>
        <p:txBody>
          <a:bodyPr/>
          <a:lstStyle/>
          <a:p>
            <a:pPr algn="r">
              <a:defRPr/>
            </a:pPr>
            <a:fld id="{1039FC88-031E-4214-A061-5084F3B57809}" type="slidenum">
              <a:rPr lang="ru-RU" smtClean="0">
                <a:solidFill>
                  <a:prstClr val="black">
                    <a:lumMod val="50000"/>
                    <a:lumOff val="50000"/>
                  </a:prstClr>
                </a:solidFill>
              </a:rPr>
              <a:pPr algn="r">
                <a:defRPr/>
              </a:pPr>
              <a:t>4</a:t>
            </a:fld>
            <a:endParaRPr lang="ru-RU">
              <a:solidFill>
                <a:prstClr val="black">
                  <a:lumMod val="50000"/>
                  <a:lumOff val="50000"/>
                </a:prstClr>
              </a:solidFill>
            </a:endParaRPr>
          </a:p>
        </p:txBody>
      </p:sp>
    </p:spTree>
    <p:extLst>
      <p:ext uri="{BB962C8B-B14F-4D97-AF65-F5344CB8AC3E}">
        <p14:creationId xmlns="" xmlns:p14="http://schemas.microsoft.com/office/powerpoint/2010/main" val="205305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Прямоугольник 3"/>
          <p:cNvSpPr>
            <a:spLocks noChangeArrowheads="1"/>
          </p:cNvSpPr>
          <p:nvPr/>
        </p:nvSpPr>
        <p:spPr bwMode="auto">
          <a:xfrm>
            <a:off x="0" y="0"/>
            <a:ext cx="91440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ru-RU" b="1" dirty="0" smtClean="0">
                <a:solidFill>
                  <a:srgbClr val="6A2300"/>
                </a:solidFill>
                <a:latin typeface="Arial" charset="0"/>
              </a:rPr>
              <a:t>Порядок проведения аттестации</a:t>
            </a:r>
          </a:p>
        </p:txBody>
      </p:sp>
      <p:sp>
        <p:nvSpPr>
          <p:cNvPr id="5" name="Номер слайда 18"/>
          <p:cNvSpPr>
            <a:spLocks noGrp="1"/>
          </p:cNvSpPr>
          <p:nvPr>
            <p:ph type="sldNum" sz="quarter" idx="12"/>
          </p:nvPr>
        </p:nvSpPr>
        <p:spPr>
          <a:xfrm>
            <a:off x="6691313" y="6230938"/>
            <a:ext cx="2133600" cy="365125"/>
          </a:xfrm>
        </p:spPr>
        <p:txBody>
          <a:bodyPr/>
          <a:lstStyle/>
          <a:p>
            <a:pPr>
              <a:defRPr/>
            </a:pPr>
            <a:fld id="{12D5ABAB-9844-43E3-999C-13454B1FE283}" type="slidenum">
              <a:rPr lang="ru-RU">
                <a:solidFill>
                  <a:prstClr val="black">
                    <a:lumMod val="50000"/>
                    <a:lumOff val="50000"/>
                  </a:prstClr>
                </a:solidFill>
                <a:latin typeface="Arial" pitchFamily="34" charset="0"/>
                <a:cs typeface="Arial" pitchFamily="34" charset="0"/>
              </a:rPr>
              <a:pPr>
                <a:defRPr/>
              </a:pPr>
              <a:t>5</a:t>
            </a:fld>
            <a:endParaRPr lang="ru-RU">
              <a:solidFill>
                <a:prstClr val="black">
                  <a:lumMod val="50000"/>
                  <a:lumOff val="50000"/>
                </a:prstClr>
              </a:solidFill>
              <a:latin typeface="Arial" pitchFamily="34" charset="0"/>
              <a:cs typeface="Arial" pitchFamily="34" charset="0"/>
            </a:endParaRPr>
          </a:p>
        </p:txBody>
      </p:sp>
      <p:sp>
        <p:nvSpPr>
          <p:cNvPr id="6" name="TextBox 5"/>
          <p:cNvSpPr txBox="1"/>
          <p:nvPr/>
        </p:nvSpPr>
        <p:spPr>
          <a:xfrm>
            <a:off x="285750" y="539750"/>
            <a:ext cx="8597900" cy="539750"/>
          </a:xfrm>
          <a:prstGeom prst="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spAutoFit/>
          </a:bodyPr>
          <a:lstStyle/>
          <a:p>
            <a:pPr algn="ctr" fontAlgn="base">
              <a:spcBef>
                <a:spcPct val="0"/>
              </a:spcBef>
              <a:spcAft>
                <a:spcPct val="0"/>
              </a:spcAft>
              <a:defRPr/>
            </a:pPr>
            <a:r>
              <a:rPr lang="ru-RU" sz="1450" dirty="0">
                <a:solidFill>
                  <a:prstClr val="black"/>
                </a:solidFill>
                <a:latin typeface="Arial" pitchFamily="34" charset="0"/>
                <a:cs typeface="Arial" pitchFamily="34" charset="0"/>
              </a:rPr>
              <a:t>Присвоенные ранее квалификационные категории  сохраняются в течение срока, на который они присвоены</a:t>
            </a:r>
          </a:p>
        </p:txBody>
      </p:sp>
      <p:sp>
        <p:nvSpPr>
          <p:cNvPr id="8" name="TextBox 7"/>
          <p:cNvSpPr txBox="1"/>
          <p:nvPr/>
        </p:nvSpPr>
        <p:spPr>
          <a:xfrm>
            <a:off x="285750" y="1879600"/>
            <a:ext cx="8597900" cy="469900"/>
          </a:xfrm>
          <a:prstGeom prst="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lstStyle/>
          <a:p>
            <a:pPr algn="ctr" fontAlgn="base">
              <a:spcBef>
                <a:spcPct val="0"/>
              </a:spcBef>
              <a:spcAft>
                <a:spcPct val="0"/>
              </a:spcAft>
              <a:defRPr/>
            </a:pPr>
            <a:r>
              <a:rPr lang="ru-RU" sz="1200" b="1" dirty="0">
                <a:solidFill>
                  <a:prstClr val="black"/>
                </a:solidFill>
                <a:latin typeface="Arial" pitchFamily="34" charset="0"/>
                <a:cs typeface="Arial" pitchFamily="34" charset="0"/>
              </a:rPr>
              <a:t>педагогические работники</a:t>
            </a:r>
          </a:p>
        </p:txBody>
      </p:sp>
      <p:sp>
        <p:nvSpPr>
          <p:cNvPr id="9" name="TextBox 8"/>
          <p:cNvSpPr txBox="1"/>
          <p:nvPr/>
        </p:nvSpPr>
        <p:spPr>
          <a:xfrm>
            <a:off x="2136775" y="3759200"/>
            <a:ext cx="2143125" cy="307975"/>
          </a:xfrm>
          <a:prstGeom prst="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spAutoFit/>
          </a:bodyPr>
          <a:lstStyle/>
          <a:p>
            <a:pPr algn="ctr" fontAlgn="base">
              <a:spcBef>
                <a:spcPct val="0"/>
              </a:spcBef>
              <a:spcAft>
                <a:spcPct val="0"/>
              </a:spcAft>
              <a:buFont typeface="Wingdings" pitchFamily="2" charset="2"/>
              <a:buChar char="ü"/>
              <a:defRPr/>
            </a:pPr>
            <a:r>
              <a:rPr lang="ru-RU" sz="1400" dirty="0">
                <a:solidFill>
                  <a:prstClr val="black"/>
                </a:solidFill>
                <a:latin typeface="Arial" pitchFamily="34" charset="0"/>
                <a:cs typeface="Arial" pitchFamily="34" charset="0"/>
              </a:rPr>
              <a:t>  первая категория</a:t>
            </a:r>
          </a:p>
        </p:txBody>
      </p:sp>
      <p:sp>
        <p:nvSpPr>
          <p:cNvPr id="14" name="TextBox 13"/>
          <p:cNvSpPr txBox="1"/>
          <p:nvPr/>
        </p:nvSpPr>
        <p:spPr>
          <a:xfrm>
            <a:off x="285750" y="1284288"/>
            <a:ext cx="8597900" cy="307975"/>
          </a:xfrm>
          <a:prstGeom prst="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spAutoFit/>
          </a:bodyPr>
          <a:lstStyle/>
          <a:p>
            <a:pPr algn="ctr" fontAlgn="base">
              <a:spcBef>
                <a:spcPct val="0"/>
              </a:spcBef>
              <a:spcAft>
                <a:spcPct val="0"/>
              </a:spcAft>
              <a:defRPr/>
            </a:pPr>
            <a:r>
              <a:rPr lang="ru-RU" sz="1400" b="1" dirty="0">
                <a:solidFill>
                  <a:prstClr val="black"/>
                </a:solidFill>
                <a:latin typeface="Arial" pitchFamily="34" charset="0"/>
                <a:cs typeface="Arial" pitchFamily="34" charset="0"/>
              </a:rPr>
              <a:t>АТТЕСТУЮТСЯ</a:t>
            </a:r>
            <a:endParaRPr lang="ru-RU" sz="1200" b="1" dirty="0">
              <a:solidFill>
                <a:prstClr val="black"/>
              </a:solidFill>
              <a:latin typeface="Arial" pitchFamily="34" charset="0"/>
              <a:cs typeface="Arial" pitchFamily="34" charset="0"/>
            </a:endParaRPr>
          </a:p>
        </p:txBody>
      </p:sp>
      <p:sp>
        <p:nvSpPr>
          <p:cNvPr id="16" name="TextBox 15"/>
          <p:cNvSpPr txBox="1"/>
          <p:nvPr/>
        </p:nvSpPr>
        <p:spPr>
          <a:xfrm>
            <a:off x="285750" y="2625725"/>
            <a:ext cx="2928938" cy="461963"/>
          </a:xfrm>
          <a:prstGeom prst="rect">
            <a:avLst/>
          </a:prstGeom>
          <a:solidFill>
            <a:schemeClr val="bg1">
              <a:lumMod val="85000"/>
            </a:schemeClr>
          </a:solidFill>
        </p:spPr>
        <p:style>
          <a:lnRef idx="3">
            <a:schemeClr val="lt1"/>
          </a:lnRef>
          <a:fillRef idx="1">
            <a:schemeClr val="accent6"/>
          </a:fillRef>
          <a:effectRef idx="1">
            <a:schemeClr val="accent6"/>
          </a:effectRef>
          <a:fontRef idx="minor">
            <a:schemeClr val="lt1"/>
          </a:fontRef>
        </p:style>
        <p:txBody>
          <a:bodyPr anchor="ctr">
            <a:spAutoFit/>
          </a:bodyPr>
          <a:lstStyle>
            <a:defPPr>
              <a:defRPr lang="ru-RU"/>
            </a:defPPr>
            <a:lvl1pPr algn="ctr" fontAlgn="base">
              <a:spcBef>
                <a:spcPct val="0"/>
              </a:spcBef>
              <a:spcAft>
                <a:spcPct val="0"/>
              </a:spcAft>
              <a:defRPr sz="1200" b="1">
                <a:solidFill>
                  <a:prstClr val="black"/>
                </a:solidFill>
                <a:latin typeface="Arial" pitchFamily="34" charset="0"/>
                <a:cs typeface="Arial" pitchFamily="34" charset="0"/>
              </a:defRPr>
            </a:lvl1pPr>
          </a:lstStyle>
          <a:p>
            <a:r>
              <a:rPr lang="ru-RU" dirty="0"/>
              <a:t>соответствие занимаемой должности</a:t>
            </a:r>
          </a:p>
        </p:txBody>
      </p:sp>
      <p:sp>
        <p:nvSpPr>
          <p:cNvPr id="17" name="TextBox 16"/>
          <p:cNvSpPr txBox="1"/>
          <p:nvPr/>
        </p:nvSpPr>
        <p:spPr>
          <a:xfrm>
            <a:off x="6024563" y="3744913"/>
            <a:ext cx="1857375" cy="307975"/>
          </a:xfrm>
          <a:prstGeom prst="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spAutoFit/>
          </a:bodyPr>
          <a:lstStyle/>
          <a:p>
            <a:pPr algn="ctr" fontAlgn="base">
              <a:spcBef>
                <a:spcPct val="0"/>
              </a:spcBef>
              <a:spcAft>
                <a:spcPct val="0"/>
              </a:spcAft>
              <a:buFont typeface="Wingdings" pitchFamily="2" charset="2"/>
              <a:buChar char="ü"/>
              <a:defRPr/>
            </a:pPr>
            <a:r>
              <a:rPr lang="ru-RU" sz="1400" dirty="0">
                <a:solidFill>
                  <a:prstClr val="black"/>
                </a:solidFill>
                <a:latin typeface="Arial" pitchFamily="34" charset="0"/>
                <a:cs typeface="Arial" pitchFamily="34" charset="0"/>
              </a:rPr>
              <a:t> высшая категория</a:t>
            </a:r>
            <a:endParaRPr lang="ru-RU" sz="1200" dirty="0">
              <a:solidFill>
                <a:prstClr val="black"/>
              </a:solidFill>
              <a:latin typeface="Arial" pitchFamily="34" charset="0"/>
              <a:cs typeface="Arial" pitchFamily="34" charset="0"/>
            </a:endParaRPr>
          </a:p>
        </p:txBody>
      </p:sp>
      <p:sp>
        <p:nvSpPr>
          <p:cNvPr id="19" name="TextBox 18"/>
          <p:cNvSpPr txBox="1"/>
          <p:nvPr/>
        </p:nvSpPr>
        <p:spPr>
          <a:xfrm>
            <a:off x="465138" y="4403741"/>
            <a:ext cx="4106862" cy="1785938"/>
          </a:xfrm>
          <a:prstGeom prst="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lstStyle/>
          <a:p>
            <a:pPr fontAlgn="base">
              <a:lnSpc>
                <a:spcPct val="115000"/>
              </a:lnSpc>
              <a:spcBef>
                <a:spcPct val="0"/>
              </a:spcBef>
              <a:spcAft>
                <a:spcPct val="0"/>
              </a:spcAft>
              <a:defRPr/>
            </a:pPr>
            <a:r>
              <a:rPr lang="ru-RU" sz="1000" dirty="0" smtClean="0">
                <a:solidFill>
                  <a:srgbClr val="000000"/>
                </a:solidFill>
                <a:latin typeface="Arial" charset="0"/>
                <a:cs typeface="Times New Roman" pitchFamily="18" charset="0"/>
              </a:rPr>
              <a:t>Требования к категории:</a:t>
            </a:r>
          </a:p>
          <a:p>
            <a:pPr fontAlgn="base">
              <a:lnSpc>
                <a:spcPct val="115000"/>
              </a:lnSpc>
              <a:spcBef>
                <a:spcPct val="0"/>
              </a:spcBef>
              <a:spcAft>
                <a:spcPct val="0"/>
              </a:spcAft>
              <a:defRPr/>
            </a:pPr>
            <a:r>
              <a:rPr lang="ru-RU" sz="1000" dirty="0">
                <a:solidFill>
                  <a:srgbClr val="000000"/>
                </a:solidFill>
                <a:latin typeface="Arial" charset="0"/>
                <a:cs typeface="Times New Roman" pitchFamily="18" charset="0"/>
              </a:rPr>
              <a:t>-</a:t>
            </a:r>
            <a:r>
              <a:rPr lang="ru-RU" sz="900" dirty="0" smtClean="0">
                <a:solidFill>
                  <a:prstClr val="black"/>
                </a:solidFill>
                <a:latin typeface="Arial" pitchFamily="34" charset="0"/>
                <a:cs typeface="Arial" pitchFamily="34" charset="0"/>
              </a:rPr>
              <a:t>стабильные   </a:t>
            </a:r>
            <a:r>
              <a:rPr lang="ru-RU" sz="900" dirty="0">
                <a:solidFill>
                  <a:prstClr val="black"/>
                </a:solidFill>
                <a:latin typeface="Arial" pitchFamily="34" charset="0"/>
                <a:cs typeface="Arial" pitchFamily="34" charset="0"/>
              </a:rPr>
              <a:t>положительные   результаты   освоения     обучающимися образовательных программ по итогам мониторингов,;</a:t>
            </a:r>
          </a:p>
          <a:p>
            <a:pPr fontAlgn="base">
              <a:lnSpc>
                <a:spcPct val="115000"/>
              </a:lnSpc>
              <a:spcBef>
                <a:spcPct val="0"/>
              </a:spcBef>
              <a:spcAft>
                <a:spcPct val="0"/>
              </a:spcAft>
              <a:defRPr/>
            </a:pPr>
            <a:r>
              <a:rPr lang="ru-RU" sz="900" dirty="0">
                <a:solidFill>
                  <a:prstClr val="black"/>
                </a:solidFill>
                <a:latin typeface="Arial" pitchFamily="34" charset="0"/>
                <a:cs typeface="Arial" pitchFamily="34" charset="0"/>
              </a:rPr>
              <a:t>- выявление  у   обучающихся   способностей     к   научной (интеллектуальной), творческой, физкультурно-спортивной деятельности;</a:t>
            </a:r>
          </a:p>
          <a:p>
            <a:pPr fontAlgn="base">
              <a:lnSpc>
                <a:spcPct val="115000"/>
              </a:lnSpc>
              <a:spcBef>
                <a:spcPct val="0"/>
              </a:spcBef>
              <a:spcAft>
                <a:spcPct val="0"/>
              </a:spcAft>
              <a:defRPr/>
            </a:pPr>
            <a:r>
              <a:rPr lang="ru-RU" sz="900" dirty="0">
                <a:solidFill>
                  <a:prstClr val="black"/>
                </a:solidFill>
                <a:latin typeface="Arial" pitchFamily="34" charset="0"/>
                <a:cs typeface="Arial" pitchFamily="34" charset="0"/>
              </a:rPr>
              <a:t> - личный вклад в повышение качества образования,   совершенствования методов  обучения  и  воспитания,   транслирования   опыта  практических  результатов профессиональной деятельности,  активного  участия  в  работе  МО</a:t>
            </a:r>
          </a:p>
          <a:p>
            <a:pPr fontAlgn="base">
              <a:spcBef>
                <a:spcPct val="0"/>
              </a:spcBef>
              <a:spcAft>
                <a:spcPct val="0"/>
              </a:spcAft>
              <a:defRPr/>
            </a:pPr>
            <a:endParaRPr lang="ru-RU" sz="1000" dirty="0">
              <a:solidFill>
                <a:prstClr val="black"/>
              </a:solidFill>
              <a:latin typeface="Arial" pitchFamily="34" charset="0"/>
              <a:cs typeface="Arial" pitchFamily="34" charset="0"/>
            </a:endParaRPr>
          </a:p>
        </p:txBody>
      </p:sp>
      <p:sp>
        <p:nvSpPr>
          <p:cNvPr id="20" name="TextBox 19"/>
          <p:cNvSpPr txBox="1"/>
          <p:nvPr/>
        </p:nvSpPr>
        <p:spPr>
          <a:xfrm>
            <a:off x="3348038" y="2620963"/>
            <a:ext cx="5535612" cy="461962"/>
          </a:xfrm>
          <a:prstGeom prst="rect">
            <a:avLst/>
          </a:prstGeom>
          <a:solidFill>
            <a:schemeClr val="bg1">
              <a:lumMod val="85000"/>
            </a:schemeClr>
          </a:solidFill>
        </p:spPr>
        <p:style>
          <a:lnRef idx="3">
            <a:schemeClr val="lt1"/>
          </a:lnRef>
          <a:fillRef idx="1">
            <a:schemeClr val="accent6"/>
          </a:fillRef>
          <a:effectRef idx="1">
            <a:schemeClr val="accent6"/>
          </a:effectRef>
          <a:fontRef idx="minor">
            <a:schemeClr val="lt1"/>
          </a:fontRef>
        </p:style>
        <p:txBody>
          <a:bodyPr anchor="ctr">
            <a:spAutoFit/>
          </a:bodyPr>
          <a:lstStyle/>
          <a:p>
            <a:pPr algn="ctr" fontAlgn="base">
              <a:spcBef>
                <a:spcPct val="0"/>
              </a:spcBef>
              <a:spcAft>
                <a:spcPct val="0"/>
              </a:spcAft>
              <a:defRPr/>
            </a:pPr>
            <a:r>
              <a:rPr lang="ru-RU" sz="1200" b="1" dirty="0">
                <a:solidFill>
                  <a:prstClr val="black"/>
                </a:solidFill>
                <a:latin typeface="Arial" pitchFamily="34" charset="0"/>
                <a:cs typeface="Arial" pitchFamily="34" charset="0"/>
              </a:rPr>
              <a:t>установление квалификационной категории</a:t>
            </a:r>
          </a:p>
          <a:p>
            <a:pPr algn="ctr" fontAlgn="base">
              <a:spcBef>
                <a:spcPct val="0"/>
              </a:spcBef>
              <a:spcAft>
                <a:spcPct val="0"/>
              </a:spcAft>
              <a:defRPr/>
            </a:pPr>
            <a:endParaRPr lang="ru-RU" sz="1200" b="1" i="1" u="sng" dirty="0">
              <a:solidFill>
                <a:prstClr val="black"/>
              </a:solidFill>
              <a:latin typeface="Arial" pitchFamily="34" charset="0"/>
              <a:cs typeface="Arial" pitchFamily="34" charset="0"/>
            </a:endParaRPr>
          </a:p>
        </p:txBody>
      </p:sp>
      <p:sp>
        <p:nvSpPr>
          <p:cNvPr id="21" name="TextBox 20"/>
          <p:cNvSpPr txBox="1"/>
          <p:nvPr/>
        </p:nvSpPr>
        <p:spPr>
          <a:xfrm>
            <a:off x="4737100" y="4371648"/>
            <a:ext cx="4184650" cy="1938992"/>
          </a:xfrm>
          <a:prstGeom prst="rect">
            <a:avLst/>
          </a:prstGeom>
          <a:solidFill>
            <a:schemeClr val="bg1">
              <a:lumMod val="95000"/>
            </a:schemeClr>
          </a:solidFill>
        </p:spPr>
        <p:style>
          <a:lnRef idx="3">
            <a:schemeClr val="lt1"/>
          </a:lnRef>
          <a:fillRef idx="1">
            <a:schemeClr val="accent6"/>
          </a:fillRef>
          <a:effectRef idx="1">
            <a:schemeClr val="accent6"/>
          </a:effectRef>
          <a:fontRef idx="minor">
            <a:schemeClr val="lt1"/>
          </a:fontRef>
        </p:style>
        <p:txBody>
          <a:bodyPr anchor="ctr">
            <a:spAutoFit/>
          </a:bodyPr>
          <a:lstStyle/>
          <a:p>
            <a:pPr fontAlgn="base">
              <a:spcBef>
                <a:spcPct val="0"/>
              </a:spcBef>
              <a:spcAft>
                <a:spcPct val="0"/>
              </a:spcAft>
              <a:defRPr/>
            </a:pPr>
            <a:r>
              <a:rPr lang="ru-RU" sz="1000" dirty="0">
                <a:solidFill>
                  <a:srgbClr val="000000"/>
                </a:solidFill>
                <a:latin typeface="Arial" charset="0"/>
                <a:cs typeface="Times New Roman" pitchFamily="18" charset="0"/>
              </a:rPr>
              <a:t>Требования к категории</a:t>
            </a:r>
            <a:r>
              <a:rPr lang="ru-RU" sz="1000" dirty="0" smtClean="0">
                <a:solidFill>
                  <a:srgbClr val="000000"/>
                </a:solidFill>
                <a:latin typeface="Arial" charset="0"/>
                <a:cs typeface="Times New Roman" pitchFamily="18" charset="0"/>
              </a:rPr>
              <a:t>:</a:t>
            </a:r>
            <a:endParaRPr lang="ru-RU" sz="1000" dirty="0" smtClean="0">
              <a:solidFill>
                <a:prstClr val="black"/>
              </a:solidFill>
              <a:latin typeface="Arial" pitchFamily="34" charset="0"/>
              <a:cs typeface="Arial" pitchFamily="34" charset="0"/>
            </a:endParaRPr>
          </a:p>
          <a:p>
            <a:pPr fontAlgn="base">
              <a:spcBef>
                <a:spcPct val="0"/>
              </a:spcBef>
              <a:spcAft>
                <a:spcPct val="0"/>
              </a:spcAft>
              <a:defRPr/>
            </a:pPr>
            <a:r>
              <a:rPr lang="ru-RU" sz="1000" dirty="0" smtClean="0">
                <a:solidFill>
                  <a:prstClr val="black"/>
                </a:solidFill>
                <a:latin typeface="Arial" pitchFamily="34" charset="0"/>
                <a:cs typeface="Arial" pitchFamily="34" charset="0"/>
              </a:rPr>
              <a:t>- </a:t>
            </a:r>
            <a:r>
              <a:rPr lang="ru-RU" sz="1000" dirty="0">
                <a:solidFill>
                  <a:prstClr val="black"/>
                </a:solidFill>
                <a:latin typeface="Arial" pitchFamily="34" charset="0"/>
                <a:cs typeface="Arial" pitchFamily="34" charset="0"/>
              </a:rPr>
              <a:t>достижение обучающимися положительной динамики результатов  ООП по итогам мониторингов;</a:t>
            </a:r>
          </a:p>
          <a:p>
            <a:pPr fontAlgn="base">
              <a:spcBef>
                <a:spcPct val="0"/>
              </a:spcBef>
              <a:spcAft>
                <a:spcPct val="0"/>
              </a:spcAft>
              <a:defRPr/>
            </a:pPr>
            <a:r>
              <a:rPr lang="ru-RU" sz="1000" dirty="0">
                <a:solidFill>
                  <a:prstClr val="black"/>
                </a:solidFill>
                <a:latin typeface="Arial" pitchFamily="34" charset="0"/>
                <a:cs typeface="Arial" pitchFamily="34" charset="0"/>
              </a:rPr>
              <a:t>- выявление  и   развитие   способностей   обучающихся     к   научной, творческой, физкультурно-спортивной деятельности,   а также их участия в олимпиадах, конкурсах, фестивалях и др.;</a:t>
            </a:r>
          </a:p>
          <a:p>
            <a:pPr fontAlgn="base">
              <a:spcBef>
                <a:spcPct val="0"/>
              </a:spcBef>
              <a:spcAft>
                <a:spcPct val="0"/>
              </a:spcAft>
              <a:defRPr/>
            </a:pPr>
            <a:r>
              <a:rPr lang="ru-RU" sz="1000" dirty="0">
                <a:solidFill>
                  <a:prstClr val="black"/>
                </a:solidFill>
                <a:latin typeface="Arial" pitchFamily="34" charset="0"/>
                <a:cs typeface="Arial" pitchFamily="34" charset="0"/>
              </a:rPr>
              <a:t>- личный вклад в повышение качества образования, обучения  и  воспитания, транслирования опыта практических результатов своей профессиональной деятельности, в том числе экспериментальной и инновационной;</a:t>
            </a:r>
          </a:p>
          <a:p>
            <a:pPr fontAlgn="base">
              <a:spcBef>
                <a:spcPct val="0"/>
              </a:spcBef>
              <a:spcAft>
                <a:spcPct val="0"/>
              </a:spcAft>
              <a:defRPr/>
            </a:pPr>
            <a:r>
              <a:rPr lang="ru-RU" sz="1000" dirty="0">
                <a:solidFill>
                  <a:prstClr val="black"/>
                </a:solidFill>
                <a:latin typeface="Arial" pitchFamily="34" charset="0"/>
                <a:cs typeface="Arial" pitchFamily="34" charset="0"/>
              </a:rPr>
              <a:t>- активное участие   в   разработке  ПМС образовательного процесса и профессиональных конкурсах</a:t>
            </a:r>
          </a:p>
        </p:txBody>
      </p:sp>
      <p:cxnSp>
        <p:nvCxnSpPr>
          <p:cNvPr id="27" name="Прямая со стрелкой 26"/>
          <p:cNvCxnSpPr/>
          <p:nvPr/>
        </p:nvCxnSpPr>
        <p:spPr>
          <a:xfrm>
            <a:off x="3707904" y="3225800"/>
            <a:ext cx="0" cy="285750"/>
          </a:xfrm>
          <a:prstGeom prst="straightConnector1">
            <a:avLst/>
          </a:prstGeom>
          <a:ln>
            <a:solidFill>
              <a:schemeClr val="bg1">
                <a:lumMod val="65000"/>
              </a:schemeClr>
            </a:solidFill>
            <a:tailEnd type="arrow"/>
          </a:ln>
        </p:spPr>
        <p:style>
          <a:lnRef idx="3">
            <a:schemeClr val="accent5"/>
          </a:lnRef>
          <a:fillRef idx="0">
            <a:schemeClr val="accent5"/>
          </a:fillRef>
          <a:effectRef idx="2">
            <a:schemeClr val="accent5"/>
          </a:effectRef>
          <a:fontRef idx="minor">
            <a:schemeClr val="tx1"/>
          </a:fontRef>
        </p:style>
      </p:cxnSp>
      <p:sp>
        <p:nvSpPr>
          <p:cNvPr id="8207" name="Номер слайда 3"/>
          <p:cNvSpPr txBox="1">
            <a:spLocks/>
          </p:cNvSpPr>
          <p:nvPr/>
        </p:nvSpPr>
        <p:spPr bwMode="auto">
          <a:xfrm>
            <a:off x="7010400" y="6415088"/>
            <a:ext cx="21336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fontAlgn="base" hangingPunct="1">
              <a:spcBef>
                <a:spcPct val="0"/>
              </a:spcBef>
              <a:spcAft>
                <a:spcPct val="0"/>
              </a:spcAft>
            </a:pPr>
            <a:fld id="{6627486E-4187-4F94-924D-A4EE76D259AA}" type="slidenum">
              <a:rPr lang="ru-RU" sz="1200" b="1" smtClean="0">
                <a:solidFill>
                  <a:srgbClr val="7F7F7F"/>
                </a:solidFill>
              </a:rPr>
              <a:pPr algn="r" eaLnBrk="1" fontAlgn="base" hangingPunct="1">
                <a:spcBef>
                  <a:spcPct val="0"/>
                </a:spcBef>
                <a:spcAft>
                  <a:spcPct val="0"/>
                </a:spcAft>
              </a:pPr>
              <a:t>5</a:t>
            </a:fld>
            <a:endParaRPr lang="ru-RU" sz="1200" b="1" smtClean="0">
              <a:solidFill>
                <a:srgbClr val="7F7F7F"/>
              </a:solidFill>
            </a:endParaRPr>
          </a:p>
        </p:txBody>
      </p:sp>
      <p:cxnSp>
        <p:nvCxnSpPr>
          <p:cNvPr id="18" name="Прямая со стрелкой 17"/>
          <p:cNvCxnSpPr/>
          <p:nvPr/>
        </p:nvCxnSpPr>
        <p:spPr>
          <a:xfrm>
            <a:off x="6953250" y="3240468"/>
            <a:ext cx="0" cy="285750"/>
          </a:xfrm>
          <a:prstGeom prst="straightConnector1">
            <a:avLst/>
          </a:prstGeom>
          <a:ln>
            <a:solidFill>
              <a:schemeClr val="bg1">
                <a:lumMod val="65000"/>
              </a:schemeClr>
            </a:solidFill>
            <a:tailEnd type="arrow"/>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 xmlns:p14="http://schemas.microsoft.com/office/powerpoint/2010/main" val="3642324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A1FB812C-684E-4480-80A6-91612DDA27D5}" type="slidenum">
              <a:rPr lang="ru-RU" sz="1000">
                <a:solidFill>
                  <a:srgbClr val="B13F9A">
                    <a:shade val="50000"/>
                  </a:srgbClr>
                </a:solidFill>
              </a:rPr>
              <a:pPr algn="r" fontAlgn="base">
                <a:spcBef>
                  <a:spcPct val="0"/>
                </a:spcBef>
                <a:spcAft>
                  <a:spcPct val="0"/>
                </a:spcAft>
                <a:defRPr/>
              </a:pPr>
              <a:t>6</a:t>
            </a:fld>
            <a:endParaRPr lang="ru-RU" sz="1000">
              <a:solidFill>
                <a:srgbClr val="B13F9A">
                  <a:shade val="50000"/>
                </a:srgbClr>
              </a:solidFill>
            </a:endParaRPr>
          </a:p>
        </p:txBody>
      </p:sp>
      <p:sp>
        <p:nvSpPr>
          <p:cNvPr id="12" name="Rectangle 22"/>
          <p:cNvSpPr>
            <a:spLocks noChangeArrowheads="1"/>
          </p:cNvSpPr>
          <p:nvPr/>
        </p:nvSpPr>
        <p:spPr bwMode="auto">
          <a:xfrm>
            <a:off x="431800" y="765175"/>
            <a:ext cx="8064500" cy="575593"/>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just" fontAlgn="base">
              <a:spcBef>
                <a:spcPct val="0"/>
              </a:spcBef>
              <a:spcAft>
                <a:spcPct val="0"/>
              </a:spcAft>
              <a:defRPr/>
            </a:pPr>
            <a:r>
              <a:rPr lang="ru-RU" sz="1500" dirty="0">
                <a:solidFill>
                  <a:srgbClr val="F4E7ED">
                    <a:lumMod val="10000"/>
                  </a:srgbClr>
                </a:solidFill>
                <a:latin typeface="Arial" pitchFamily="34" charset="0"/>
                <a:cs typeface="Arial" pitchFamily="34" charset="0"/>
              </a:rPr>
              <a:t>Аттестация с целью подтверждения соответствия работников занимаемым ими должностям проводится </a:t>
            </a:r>
            <a:r>
              <a:rPr lang="ru-RU" sz="1500" b="1" dirty="0">
                <a:solidFill>
                  <a:srgbClr val="F4E7ED">
                    <a:lumMod val="10000"/>
                  </a:srgbClr>
                </a:solidFill>
                <a:latin typeface="Arial" pitchFamily="34" charset="0"/>
                <a:cs typeface="Arial" pitchFamily="34" charset="0"/>
              </a:rPr>
              <a:t>один раз в пять </a:t>
            </a:r>
            <a:r>
              <a:rPr lang="ru-RU" sz="1500" b="1" dirty="0" smtClean="0">
                <a:solidFill>
                  <a:srgbClr val="F4E7ED">
                    <a:lumMod val="10000"/>
                  </a:srgbClr>
                </a:solidFill>
                <a:latin typeface="Arial" pitchFamily="34" charset="0"/>
                <a:cs typeface="Arial" pitchFamily="34" charset="0"/>
              </a:rPr>
              <a:t>лет. </a:t>
            </a:r>
            <a:endParaRPr lang="ru-RU" sz="1500" b="1" dirty="0">
              <a:solidFill>
                <a:srgbClr val="F4E7ED">
                  <a:lumMod val="10000"/>
                </a:srgbClr>
              </a:solidFill>
              <a:latin typeface="Arial" pitchFamily="34" charset="0"/>
              <a:cs typeface="Arial" pitchFamily="34" charset="0"/>
            </a:endParaRPr>
          </a:p>
        </p:txBody>
      </p:sp>
      <p:sp>
        <p:nvSpPr>
          <p:cNvPr id="14" name="Rectangle 22"/>
          <p:cNvSpPr>
            <a:spLocks noChangeArrowheads="1"/>
          </p:cNvSpPr>
          <p:nvPr/>
        </p:nvSpPr>
        <p:spPr bwMode="auto">
          <a:xfrm>
            <a:off x="434975" y="1628800"/>
            <a:ext cx="7993063" cy="3960440"/>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indent="450850" algn="ctr" fontAlgn="base">
              <a:spcBef>
                <a:spcPct val="0"/>
              </a:spcBef>
              <a:spcAft>
                <a:spcPct val="0"/>
              </a:spcAft>
              <a:defRPr/>
            </a:pPr>
            <a:r>
              <a:rPr lang="ru-RU" sz="1500" b="1" u="sng" dirty="0" smtClean="0">
                <a:solidFill>
                  <a:srgbClr val="F4E7ED">
                    <a:lumMod val="10000"/>
                  </a:srgbClr>
                </a:solidFill>
                <a:latin typeface="Arial" pitchFamily="34" charset="0"/>
                <a:cs typeface="Arial" pitchFamily="34" charset="0"/>
              </a:rPr>
              <a:t>Ограничения в проведении аттестации</a:t>
            </a:r>
          </a:p>
          <a:p>
            <a:pPr indent="450850" algn="ctr" fontAlgn="base">
              <a:spcBef>
                <a:spcPct val="0"/>
              </a:spcBef>
              <a:spcAft>
                <a:spcPct val="0"/>
              </a:spcAft>
              <a:defRPr/>
            </a:pPr>
            <a:endParaRPr lang="ru-RU" sz="1500" b="1" u="sng" dirty="0" smtClean="0">
              <a:solidFill>
                <a:srgbClr val="F4E7ED">
                  <a:lumMod val="10000"/>
                </a:srgbClr>
              </a:solidFill>
              <a:latin typeface="Arial" pitchFamily="34" charset="0"/>
              <a:cs typeface="Arial" pitchFamily="34" charset="0"/>
            </a:endParaRPr>
          </a:p>
          <a:p>
            <a:pPr indent="450850" fontAlgn="base">
              <a:spcBef>
                <a:spcPct val="0"/>
              </a:spcBef>
              <a:spcAft>
                <a:spcPct val="0"/>
              </a:spcAft>
              <a:defRPr/>
            </a:pPr>
            <a:r>
              <a:rPr lang="ru-RU" sz="1500" dirty="0" smtClean="0">
                <a:solidFill>
                  <a:srgbClr val="F4E7ED">
                    <a:lumMod val="10000"/>
                  </a:srgbClr>
                </a:solidFill>
                <a:latin typeface="Arial" pitchFamily="34" charset="0"/>
                <a:cs typeface="Arial" pitchFamily="34" charset="0"/>
              </a:rPr>
              <a:t>Аттестации педагогических работников на соответствие занимаемой должности </a:t>
            </a:r>
            <a:r>
              <a:rPr lang="ru-RU" sz="1500" b="1" u="sng" dirty="0" smtClean="0">
                <a:solidFill>
                  <a:srgbClr val="F4E7ED">
                    <a:lumMod val="10000"/>
                  </a:srgbClr>
                </a:solidFill>
                <a:latin typeface="Arial" pitchFamily="34" charset="0"/>
                <a:cs typeface="Arial" pitchFamily="34" charset="0"/>
              </a:rPr>
              <a:t>не </a:t>
            </a:r>
            <a:r>
              <a:rPr lang="ru-RU" sz="1500" b="1" u="sng" dirty="0">
                <a:solidFill>
                  <a:srgbClr val="F4E7ED">
                    <a:lumMod val="10000"/>
                  </a:srgbClr>
                </a:solidFill>
                <a:latin typeface="Arial" pitchFamily="34" charset="0"/>
                <a:cs typeface="Arial" pitchFamily="34" charset="0"/>
              </a:rPr>
              <a:t>подлежат </a:t>
            </a:r>
            <a:r>
              <a:rPr lang="ru-RU" sz="1500" dirty="0">
                <a:solidFill>
                  <a:srgbClr val="F4E7ED">
                    <a:lumMod val="10000"/>
                  </a:srgbClr>
                </a:solidFill>
                <a:latin typeface="Arial" pitchFamily="34" charset="0"/>
                <a:cs typeface="Arial" pitchFamily="34" charset="0"/>
              </a:rPr>
              <a:t>(п. 22 Порядка):</a:t>
            </a:r>
          </a:p>
          <a:p>
            <a:pPr indent="450850" fontAlgn="base">
              <a:spcBef>
                <a:spcPct val="0"/>
              </a:spcBef>
              <a:spcAft>
                <a:spcPct val="0"/>
              </a:spcAft>
              <a:defRPr/>
            </a:pPr>
            <a:r>
              <a:rPr lang="ru-RU" sz="1500" dirty="0">
                <a:solidFill>
                  <a:srgbClr val="F4E7ED">
                    <a:lumMod val="10000"/>
                  </a:srgbClr>
                </a:solidFill>
                <a:latin typeface="Arial" pitchFamily="34" charset="0"/>
                <a:cs typeface="Arial" pitchFamily="34" charset="0"/>
              </a:rPr>
              <a:t>а) </a:t>
            </a:r>
            <a:r>
              <a:rPr lang="ru-RU" sz="1500" b="1" dirty="0">
                <a:solidFill>
                  <a:srgbClr val="F4E7ED">
                    <a:lumMod val="10000"/>
                  </a:srgbClr>
                </a:solidFill>
                <a:latin typeface="Arial" pitchFamily="34" charset="0"/>
                <a:cs typeface="Arial" pitchFamily="34" charset="0"/>
              </a:rPr>
              <a:t>педагогические работники, имеющие квалификационные категории;</a:t>
            </a:r>
            <a:endParaRPr lang="ru-RU" sz="1500" dirty="0">
              <a:solidFill>
                <a:srgbClr val="F4E7ED">
                  <a:lumMod val="10000"/>
                </a:srgbClr>
              </a:solidFill>
              <a:latin typeface="Arial" pitchFamily="34" charset="0"/>
              <a:cs typeface="Arial" pitchFamily="34" charset="0"/>
            </a:endParaRPr>
          </a:p>
          <a:p>
            <a:pPr indent="450850" fontAlgn="base">
              <a:spcBef>
                <a:spcPct val="0"/>
              </a:spcBef>
              <a:spcAft>
                <a:spcPct val="0"/>
              </a:spcAft>
              <a:defRPr/>
            </a:pPr>
            <a:r>
              <a:rPr lang="ru-RU" sz="1500" dirty="0">
                <a:solidFill>
                  <a:srgbClr val="F4E7ED">
                    <a:lumMod val="10000"/>
                  </a:srgbClr>
                </a:solidFill>
                <a:latin typeface="Arial" pitchFamily="34" charset="0"/>
                <a:cs typeface="Arial" pitchFamily="34" charset="0"/>
              </a:rPr>
              <a:t>б) проработавшие в занимаемой должности </a:t>
            </a:r>
            <a:r>
              <a:rPr lang="ru-RU" sz="1500" b="1" u="sng" dirty="0">
                <a:solidFill>
                  <a:srgbClr val="F4E7ED">
                    <a:lumMod val="10000"/>
                  </a:srgbClr>
                </a:solidFill>
                <a:latin typeface="Arial" pitchFamily="34" charset="0"/>
                <a:cs typeface="Arial" pitchFamily="34" charset="0"/>
              </a:rPr>
              <a:t>менее двух лет в организации,</a:t>
            </a:r>
            <a:r>
              <a:rPr lang="ru-RU" sz="1500" dirty="0">
                <a:solidFill>
                  <a:srgbClr val="F4E7ED">
                    <a:lumMod val="10000"/>
                  </a:srgbClr>
                </a:solidFill>
                <a:latin typeface="Arial" pitchFamily="34" charset="0"/>
                <a:cs typeface="Arial" pitchFamily="34" charset="0"/>
              </a:rPr>
              <a:t> в которой проводится аттестация;</a:t>
            </a:r>
          </a:p>
          <a:p>
            <a:pPr indent="450850" fontAlgn="base">
              <a:spcBef>
                <a:spcPct val="0"/>
              </a:spcBef>
              <a:spcAft>
                <a:spcPct val="0"/>
              </a:spcAft>
              <a:defRPr/>
            </a:pPr>
            <a:r>
              <a:rPr lang="ru-RU" sz="1500" dirty="0">
                <a:solidFill>
                  <a:srgbClr val="F4E7ED">
                    <a:lumMod val="10000"/>
                  </a:srgbClr>
                </a:solidFill>
                <a:latin typeface="Arial" pitchFamily="34" charset="0"/>
                <a:cs typeface="Arial" pitchFamily="34" charset="0"/>
              </a:rPr>
              <a:t>в) беременные женщины;</a:t>
            </a:r>
          </a:p>
          <a:p>
            <a:pPr indent="450850" fontAlgn="base">
              <a:spcBef>
                <a:spcPct val="0"/>
              </a:spcBef>
              <a:spcAft>
                <a:spcPct val="0"/>
              </a:spcAft>
              <a:defRPr/>
            </a:pPr>
            <a:r>
              <a:rPr lang="ru-RU" sz="1500" dirty="0">
                <a:solidFill>
                  <a:srgbClr val="F4E7ED">
                    <a:lumMod val="10000"/>
                  </a:srgbClr>
                </a:solidFill>
                <a:latin typeface="Arial" pitchFamily="34" charset="0"/>
                <a:cs typeface="Arial" pitchFamily="34" charset="0"/>
              </a:rPr>
              <a:t>г) женщины, находящиеся в отпуске по беременности и </a:t>
            </a:r>
            <a:r>
              <a:rPr lang="ru-RU" sz="1500" dirty="0" smtClean="0">
                <a:solidFill>
                  <a:srgbClr val="F4E7ED">
                    <a:lumMod val="10000"/>
                  </a:srgbClr>
                </a:solidFill>
                <a:latin typeface="Arial" pitchFamily="34" charset="0"/>
                <a:cs typeface="Arial" pitchFamily="34" charset="0"/>
              </a:rPr>
              <a:t>родам (</a:t>
            </a:r>
            <a:r>
              <a:rPr lang="ru-RU" sz="1500" dirty="0">
                <a:solidFill>
                  <a:srgbClr val="F4E7ED">
                    <a:lumMod val="10000"/>
                  </a:srgbClr>
                </a:solidFill>
                <a:latin typeface="Arial" pitchFamily="34" charset="0"/>
                <a:cs typeface="Arial" pitchFamily="34" charset="0"/>
              </a:rPr>
              <a:t>аттестация возможна не ранее чем через 2 года после их выхода из указанных </a:t>
            </a:r>
            <a:r>
              <a:rPr lang="ru-RU" sz="1500" dirty="0" smtClean="0">
                <a:solidFill>
                  <a:srgbClr val="F4E7ED">
                    <a:lumMod val="10000"/>
                  </a:srgbClr>
                </a:solidFill>
                <a:latin typeface="Arial" pitchFamily="34" charset="0"/>
                <a:cs typeface="Arial" pitchFamily="34" charset="0"/>
              </a:rPr>
              <a:t>отпусков);</a:t>
            </a:r>
            <a:endParaRPr lang="ru-RU" sz="1500" dirty="0">
              <a:solidFill>
                <a:srgbClr val="F4E7ED">
                  <a:lumMod val="10000"/>
                </a:srgbClr>
              </a:solidFill>
              <a:latin typeface="Arial" pitchFamily="34" charset="0"/>
              <a:cs typeface="Arial" pitchFamily="34" charset="0"/>
            </a:endParaRPr>
          </a:p>
          <a:p>
            <a:pPr indent="450850" fontAlgn="base">
              <a:spcBef>
                <a:spcPct val="0"/>
              </a:spcBef>
              <a:spcAft>
                <a:spcPct val="0"/>
              </a:spcAft>
              <a:defRPr/>
            </a:pPr>
            <a:r>
              <a:rPr lang="ru-RU" sz="1500" dirty="0">
                <a:solidFill>
                  <a:srgbClr val="F4E7ED">
                    <a:lumMod val="10000"/>
                  </a:srgbClr>
                </a:solidFill>
                <a:latin typeface="Arial" pitchFamily="34" charset="0"/>
                <a:cs typeface="Arial" pitchFamily="34" charset="0"/>
              </a:rPr>
              <a:t>д) женщины, находящиеся в отпуске по уходу за ребенком до достижения им возраста трех лет (аттестация возможна не ранее чем через 2 года после их выхода из указанных отпусков);</a:t>
            </a:r>
          </a:p>
          <a:p>
            <a:pPr indent="450850" fontAlgn="base">
              <a:spcBef>
                <a:spcPct val="0"/>
              </a:spcBef>
              <a:spcAft>
                <a:spcPct val="0"/>
              </a:spcAft>
              <a:defRPr/>
            </a:pPr>
            <a:r>
              <a:rPr lang="ru-RU" sz="1500" dirty="0">
                <a:solidFill>
                  <a:srgbClr val="F4E7ED">
                    <a:lumMod val="10000"/>
                  </a:srgbClr>
                </a:solidFill>
                <a:latin typeface="Arial" pitchFamily="34" charset="0"/>
                <a:cs typeface="Arial" pitchFamily="34" charset="0"/>
              </a:rPr>
              <a:t>е) отсутствовавшие на рабочем месте более четырех месяцев подряд в связи с заболеванием </a:t>
            </a:r>
            <a:r>
              <a:rPr lang="ru-RU" sz="1500" dirty="0" smtClean="0">
                <a:solidFill>
                  <a:srgbClr val="F4E7ED">
                    <a:lumMod val="10000"/>
                  </a:srgbClr>
                </a:solidFill>
                <a:latin typeface="Arial" pitchFamily="34" charset="0"/>
                <a:cs typeface="Arial" pitchFamily="34" charset="0"/>
              </a:rPr>
              <a:t>(аттестация возможна </a:t>
            </a:r>
            <a:r>
              <a:rPr lang="ru-RU" sz="1500" dirty="0">
                <a:solidFill>
                  <a:srgbClr val="F4E7ED">
                    <a:lumMod val="10000"/>
                  </a:srgbClr>
                </a:solidFill>
                <a:latin typeface="Arial" pitchFamily="34" charset="0"/>
                <a:cs typeface="Arial" pitchFamily="34" charset="0"/>
              </a:rPr>
              <a:t>не ранее чем через год после их выхода на </a:t>
            </a:r>
            <a:r>
              <a:rPr lang="ru-RU" sz="1500" dirty="0" smtClean="0">
                <a:solidFill>
                  <a:srgbClr val="F4E7ED">
                    <a:lumMod val="10000"/>
                  </a:srgbClr>
                </a:solidFill>
                <a:latin typeface="Arial" pitchFamily="34" charset="0"/>
                <a:cs typeface="Arial" pitchFamily="34" charset="0"/>
              </a:rPr>
              <a:t>работу).</a:t>
            </a:r>
            <a:endParaRPr lang="ru-RU" sz="1500" dirty="0">
              <a:solidFill>
                <a:srgbClr val="F4E7ED">
                  <a:lumMod val="10000"/>
                </a:srgbClr>
              </a:solidFill>
              <a:latin typeface="Arial" pitchFamily="34" charset="0"/>
              <a:cs typeface="Arial" pitchFamily="34" charset="0"/>
            </a:endParaRPr>
          </a:p>
        </p:txBody>
      </p:sp>
      <p:sp>
        <p:nvSpPr>
          <p:cNvPr id="9221" name="Прямоугольник 16"/>
          <p:cNvSpPr>
            <a:spLocks noChangeArrowheads="1"/>
          </p:cNvSpPr>
          <p:nvPr/>
        </p:nvSpPr>
        <p:spPr bwMode="auto">
          <a:xfrm>
            <a:off x="0" y="0"/>
            <a:ext cx="91440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ru-RU" b="1" dirty="0" smtClean="0">
                <a:solidFill>
                  <a:srgbClr val="6A2300"/>
                </a:solidFill>
                <a:latin typeface="Arial" charset="0"/>
              </a:rPr>
              <a:t>Аттестация педагогических работников </a:t>
            </a:r>
          </a:p>
          <a:p>
            <a:pPr algn="ctr" fontAlgn="base">
              <a:spcBef>
                <a:spcPct val="0"/>
              </a:spcBef>
              <a:spcAft>
                <a:spcPct val="0"/>
              </a:spcAft>
            </a:pPr>
            <a:r>
              <a:rPr lang="ru-RU" b="1" dirty="0" smtClean="0">
                <a:solidFill>
                  <a:srgbClr val="6A2300"/>
                </a:solidFill>
                <a:latin typeface="Arial" charset="0"/>
              </a:rPr>
              <a:t>на соответствие занимаемой должности </a:t>
            </a:r>
          </a:p>
        </p:txBody>
      </p:sp>
    </p:spTree>
    <p:extLst>
      <p:ext uri="{BB962C8B-B14F-4D97-AF65-F5344CB8AC3E}">
        <p14:creationId xmlns="" xmlns:p14="http://schemas.microsoft.com/office/powerpoint/2010/main" val="4170972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166BE8BD-E5BB-4E5D-8DCE-BF4912676D00}" type="slidenum">
              <a:rPr lang="ru-RU" sz="1000">
                <a:solidFill>
                  <a:srgbClr val="B13F9A">
                    <a:shade val="50000"/>
                  </a:srgbClr>
                </a:solidFill>
              </a:rPr>
              <a:pPr algn="r" fontAlgn="base">
                <a:spcBef>
                  <a:spcPct val="0"/>
                </a:spcBef>
                <a:spcAft>
                  <a:spcPct val="0"/>
                </a:spcAft>
                <a:defRPr/>
              </a:pPr>
              <a:t>7</a:t>
            </a:fld>
            <a:endParaRPr lang="ru-RU" sz="1000">
              <a:solidFill>
                <a:srgbClr val="B13F9A">
                  <a:shade val="50000"/>
                </a:srgbClr>
              </a:solidFill>
            </a:endParaRPr>
          </a:p>
        </p:txBody>
      </p:sp>
      <p:sp>
        <p:nvSpPr>
          <p:cNvPr id="12" name="Rectangle 22"/>
          <p:cNvSpPr>
            <a:spLocks noChangeArrowheads="1"/>
          </p:cNvSpPr>
          <p:nvPr/>
        </p:nvSpPr>
        <p:spPr bwMode="auto">
          <a:xfrm>
            <a:off x="925513" y="981075"/>
            <a:ext cx="7386637" cy="1295400"/>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ctr" fontAlgn="base">
              <a:spcBef>
                <a:spcPct val="0"/>
              </a:spcBef>
              <a:spcAft>
                <a:spcPct val="0"/>
              </a:spcAft>
              <a:defRPr/>
            </a:pPr>
            <a:r>
              <a:rPr lang="en-US" sz="1600" dirty="0">
                <a:solidFill>
                  <a:prstClr val="black"/>
                </a:solidFill>
                <a:latin typeface="Arial" pitchFamily="34" charset="0"/>
                <a:cs typeface="Arial" pitchFamily="34" charset="0"/>
              </a:rPr>
              <a:t>I</a:t>
            </a:r>
            <a:r>
              <a:rPr lang="ru-RU" sz="1600" dirty="0">
                <a:solidFill>
                  <a:prstClr val="black"/>
                </a:solidFill>
                <a:latin typeface="Arial" pitchFamily="34" charset="0"/>
                <a:cs typeface="Arial" pitchFamily="34" charset="0"/>
              </a:rPr>
              <a:t> этап </a:t>
            </a:r>
          </a:p>
          <a:p>
            <a:pPr algn="ctr" fontAlgn="base">
              <a:spcBef>
                <a:spcPct val="0"/>
              </a:spcBef>
              <a:spcAft>
                <a:spcPct val="0"/>
              </a:spcAft>
              <a:defRPr/>
            </a:pPr>
            <a:r>
              <a:rPr lang="ru-RU" sz="1600" dirty="0">
                <a:solidFill>
                  <a:prstClr val="black"/>
                </a:solidFill>
                <a:latin typeface="Arial" pitchFamily="34" charset="0"/>
                <a:cs typeface="Arial" pitchFamily="34" charset="0"/>
              </a:rPr>
              <a:t>Создание  аттестационной комиссии  (АК) </a:t>
            </a:r>
          </a:p>
        </p:txBody>
      </p:sp>
      <p:sp>
        <p:nvSpPr>
          <p:cNvPr id="13" name="Rectangle 22"/>
          <p:cNvSpPr>
            <a:spLocks noChangeArrowheads="1"/>
          </p:cNvSpPr>
          <p:nvPr/>
        </p:nvSpPr>
        <p:spPr bwMode="auto">
          <a:xfrm>
            <a:off x="835025" y="2559050"/>
            <a:ext cx="7448550" cy="1085850"/>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ctr" fontAlgn="base">
              <a:spcBef>
                <a:spcPct val="0"/>
              </a:spcBef>
              <a:spcAft>
                <a:spcPct val="0"/>
              </a:spcAft>
              <a:defRPr/>
            </a:pPr>
            <a:r>
              <a:rPr lang="en-US" sz="1600" dirty="0">
                <a:solidFill>
                  <a:prstClr val="black"/>
                </a:solidFill>
                <a:latin typeface="Arial" pitchFamily="34" charset="0"/>
                <a:cs typeface="Arial" pitchFamily="34" charset="0"/>
              </a:rPr>
              <a:t>II</a:t>
            </a:r>
            <a:r>
              <a:rPr lang="ru-RU" sz="1600" dirty="0">
                <a:solidFill>
                  <a:prstClr val="black"/>
                </a:solidFill>
                <a:latin typeface="Arial" pitchFamily="34" charset="0"/>
                <a:cs typeface="Arial" pitchFamily="34" charset="0"/>
              </a:rPr>
              <a:t> этап </a:t>
            </a:r>
          </a:p>
          <a:p>
            <a:pPr algn="ctr" fontAlgn="base">
              <a:spcBef>
                <a:spcPct val="0"/>
              </a:spcBef>
              <a:spcAft>
                <a:spcPct val="0"/>
              </a:spcAft>
              <a:defRPr/>
            </a:pPr>
            <a:r>
              <a:rPr lang="ru-RU" sz="1600" dirty="0">
                <a:solidFill>
                  <a:prstClr val="black"/>
                </a:solidFill>
                <a:latin typeface="Arial" pitchFamily="34" charset="0"/>
                <a:cs typeface="Arial" pitchFamily="34" charset="0"/>
              </a:rPr>
              <a:t>Направление  представления в АК</a:t>
            </a:r>
          </a:p>
        </p:txBody>
      </p:sp>
      <p:sp>
        <p:nvSpPr>
          <p:cNvPr id="14" name="Rectangle 22"/>
          <p:cNvSpPr>
            <a:spLocks noChangeArrowheads="1"/>
          </p:cNvSpPr>
          <p:nvPr/>
        </p:nvSpPr>
        <p:spPr bwMode="auto">
          <a:xfrm>
            <a:off x="879475" y="3860800"/>
            <a:ext cx="7385050" cy="2089150"/>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ctr" fontAlgn="base">
              <a:spcBef>
                <a:spcPct val="0"/>
              </a:spcBef>
              <a:spcAft>
                <a:spcPct val="0"/>
              </a:spcAft>
              <a:defRPr/>
            </a:pPr>
            <a:r>
              <a:rPr lang="en-US" sz="1600" dirty="0">
                <a:solidFill>
                  <a:prstClr val="black"/>
                </a:solidFill>
                <a:latin typeface="Arial" pitchFamily="34" charset="0"/>
                <a:cs typeface="Arial" pitchFamily="34" charset="0"/>
              </a:rPr>
              <a:t>III</a:t>
            </a:r>
            <a:r>
              <a:rPr lang="ru-RU" sz="1600" dirty="0">
                <a:solidFill>
                  <a:prstClr val="black"/>
                </a:solidFill>
                <a:latin typeface="Arial" pitchFamily="34" charset="0"/>
                <a:cs typeface="Arial" pitchFamily="34" charset="0"/>
              </a:rPr>
              <a:t> этап</a:t>
            </a:r>
          </a:p>
          <a:p>
            <a:pPr algn="ctr" fontAlgn="base">
              <a:spcBef>
                <a:spcPct val="0"/>
              </a:spcBef>
              <a:spcAft>
                <a:spcPct val="0"/>
              </a:spcAft>
              <a:defRPr/>
            </a:pPr>
            <a:r>
              <a:rPr lang="ru-RU" sz="1600" dirty="0">
                <a:solidFill>
                  <a:prstClr val="black"/>
                </a:solidFill>
                <a:latin typeface="Arial" pitchFamily="34" charset="0"/>
                <a:cs typeface="Arial" pitchFamily="34" charset="0"/>
              </a:rPr>
              <a:t>Принятие </a:t>
            </a:r>
            <a:r>
              <a:rPr lang="ru-RU" sz="1600" dirty="0" smtClean="0">
                <a:solidFill>
                  <a:prstClr val="black"/>
                </a:solidFill>
                <a:latin typeface="Arial" pitchFamily="34" charset="0"/>
                <a:cs typeface="Arial" pitchFamily="34" charset="0"/>
              </a:rPr>
              <a:t>решений АК</a:t>
            </a:r>
            <a:endParaRPr lang="ru-RU" sz="1600" dirty="0">
              <a:solidFill>
                <a:prstClr val="black"/>
              </a:solidFill>
              <a:latin typeface="Arial" pitchFamily="34" charset="0"/>
              <a:cs typeface="Arial" pitchFamily="34" charset="0"/>
            </a:endParaRPr>
          </a:p>
          <a:p>
            <a:pPr algn="ctr" fontAlgn="base">
              <a:spcBef>
                <a:spcPct val="0"/>
              </a:spcBef>
              <a:spcAft>
                <a:spcPct val="0"/>
              </a:spcAft>
              <a:defRPr/>
            </a:pPr>
            <a:endParaRPr lang="ru-RU" sz="1200" dirty="0">
              <a:solidFill>
                <a:prstClr val="black"/>
              </a:solidFill>
              <a:latin typeface="Arial" pitchFamily="34" charset="0"/>
              <a:cs typeface="Arial" pitchFamily="34" charset="0"/>
            </a:endParaRPr>
          </a:p>
        </p:txBody>
      </p:sp>
      <p:sp>
        <p:nvSpPr>
          <p:cNvPr id="9222" name="Прямоугольник 16"/>
          <p:cNvSpPr>
            <a:spLocks noChangeArrowheads="1"/>
          </p:cNvSpPr>
          <p:nvPr/>
        </p:nvSpPr>
        <p:spPr bwMode="auto">
          <a:xfrm>
            <a:off x="0" y="0"/>
            <a:ext cx="91440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ru-RU" b="1" dirty="0" smtClean="0">
                <a:solidFill>
                  <a:srgbClr val="6A2300"/>
                </a:solidFill>
                <a:latin typeface="Arial" charset="0"/>
              </a:rPr>
              <a:t>Порядок проведения аттестации педагогических работников на соответствие занимаемой должности (СЗД)</a:t>
            </a:r>
          </a:p>
        </p:txBody>
      </p:sp>
    </p:spTree>
    <p:extLst>
      <p:ext uri="{BB962C8B-B14F-4D97-AF65-F5344CB8AC3E}">
        <p14:creationId xmlns="" xmlns:p14="http://schemas.microsoft.com/office/powerpoint/2010/main" val="36344518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166BE8BD-E5BB-4E5D-8DCE-BF4912676D00}" type="slidenum">
              <a:rPr lang="ru-RU" sz="1000">
                <a:solidFill>
                  <a:srgbClr val="B13F9A">
                    <a:shade val="50000"/>
                  </a:srgbClr>
                </a:solidFill>
              </a:rPr>
              <a:pPr algn="r" fontAlgn="base">
                <a:spcBef>
                  <a:spcPct val="0"/>
                </a:spcBef>
                <a:spcAft>
                  <a:spcPct val="0"/>
                </a:spcAft>
                <a:defRPr/>
              </a:pPr>
              <a:t>8</a:t>
            </a:fld>
            <a:endParaRPr lang="ru-RU" sz="1000">
              <a:solidFill>
                <a:srgbClr val="B13F9A">
                  <a:shade val="50000"/>
                </a:srgbClr>
              </a:solidFill>
            </a:endParaRPr>
          </a:p>
        </p:txBody>
      </p:sp>
      <p:sp>
        <p:nvSpPr>
          <p:cNvPr id="12" name="Rectangle 22"/>
          <p:cNvSpPr>
            <a:spLocks noChangeArrowheads="1"/>
          </p:cNvSpPr>
          <p:nvPr/>
        </p:nvSpPr>
        <p:spPr bwMode="auto">
          <a:xfrm>
            <a:off x="467544" y="1196752"/>
            <a:ext cx="8447856" cy="5224686"/>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algn="just"/>
            <a:r>
              <a:rPr lang="ru-RU" sz="1600" b="1" dirty="0" smtClean="0">
                <a:solidFill>
                  <a:srgbClr val="F4E7ED">
                    <a:lumMod val="10000"/>
                  </a:srgbClr>
                </a:solidFill>
                <a:latin typeface="Arial" pitchFamily="34" charset="0"/>
                <a:cs typeface="Arial" pitchFamily="34" charset="0"/>
              </a:rPr>
              <a:t>Распорядительным </a:t>
            </a:r>
            <a:r>
              <a:rPr lang="ru-RU" sz="1600" b="1" dirty="0">
                <a:solidFill>
                  <a:srgbClr val="F4E7ED">
                    <a:lumMod val="10000"/>
                  </a:srgbClr>
                </a:solidFill>
                <a:latin typeface="Arial" pitchFamily="34" charset="0"/>
                <a:cs typeface="Arial" pitchFamily="34" charset="0"/>
              </a:rPr>
              <a:t>актом </a:t>
            </a:r>
            <a:r>
              <a:rPr lang="ru-RU" sz="1600" dirty="0" smtClean="0">
                <a:solidFill>
                  <a:srgbClr val="F4E7ED">
                    <a:lumMod val="10000"/>
                  </a:srgbClr>
                </a:solidFill>
                <a:latin typeface="Arial" pitchFamily="34" charset="0"/>
                <a:cs typeface="Arial" pitchFamily="34" charset="0"/>
              </a:rPr>
              <a:t>работодателя </a:t>
            </a:r>
            <a:r>
              <a:rPr lang="ru-RU" sz="1600" b="1" dirty="0" smtClean="0">
                <a:solidFill>
                  <a:srgbClr val="F4E7ED">
                    <a:lumMod val="10000"/>
                  </a:srgbClr>
                </a:solidFill>
                <a:latin typeface="Arial" pitchFamily="34" charset="0"/>
                <a:cs typeface="Arial" pitchFamily="34" charset="0"/>
              </a:rPr>
              <a:t>утверждается</a:t>
            </a:r>
            <a:r>
              <a:rPr lang="ru-RU" sz="1600" dirty="0" smtClean="0">
                <a:solidFill>
                  <a:srgbClr val="F4E7ED">
                    <a:lumMod val="10000"/>
                  </a:srgbClr>
                </a:solidFill>
                <a:latin typeface="Arial" pitchFamily="34" charset="0"/>
                <a:cs typeface="Arial" pitchFamily="34" charset="0"/>
              </a:rPr>
              <a:t>:</a:t>
            </a:r>
          </a:p>
          <a:p>
            <a:pPr marL="541338" algn="just"/>
            <a:r>
              <a:rPr lang="ru-RU" sz="1600" dirty="0" smtClean="0">
                <a:solidFill>
                  <a:srgbClr val="F4E7ED">
                    <a:lumMod val="10000"/>
                  </a:srgbClr>
                </a:solidFill>
                <a:latin typeface="Arial" pitchFamily="34" charset="0"/>
                <a:cs typeface="Arial" pitchFamily="34" charset="0"/>
              </a:rPr>
              <a:t>-</a:t>
            </a:r>
            <a:r>
              <a:rPr lang="ru-RU" sz="1600" b="1" dirty="0" smtClean="0">
                <a:solidFill>
                  <a:srgbClr val="F4E7ED">
                    <a:lumMod val="10000"/>
                  </a:srgbClr>
                </a:solidFill>
                <a:latin typeface="Arial" pitchFamily="34" charset="0"/>
                <a:cs typeface="Arial" pitchFamily="34" charset="0"/>
              </a:rPr>
              <a:t>состав</a:t>
            </a:r>
            <a:r>
              <a:rPr lang="ru-RU" sz="1600" dirty="0" smtClean="0">
                <a:solidFill>
                  <a:srgbClr val="F4E7ED">
                    <a:lumMod val="10000"/>
                  </a:srgbClr>
                </a:solidFill>
                <a:latin typeface="Arial" pitchFamily="34" charset="0"/>
                <a:cs typeface="Arial" pitchFamily="34" charset="0"/>
              </a:rPr>
              <a:t> аттестационной комиссии;</a:t>
            </a:r>
          </a:p>
          <a:p>
            <a:pPr marL="541338" lvl="0" algn="just">
              <a:buFontTx/>
              <a:buChar char="-"/>
            </a:pPr>
            <a:r>
              <a:rPr lang="ru-RU" sz="1600" b="1" dirty="0" smtClean="0">
                <a:solidFill>
                  <a:srgbClr val="F4E7ED">
                    <a:lumMod val="10000"/>
                  </a:srgbClr>
                </a:solidFill>
                <a:latin typeface="Arial" pitchFamily="34" charset="0"/>
                <a:cs typeface="Arial" pitchFamily="34" charset="0"/>
              </a:rPr>
              <a:t>список</a:t>
            </a:r>
            <a:r>
              <a:rPr lang="ru-RU" sz="1600" dirty="0" smtClean="0">
                <a:solidFill>
                  <a:srgbClr val="F4E7ED">
                    <a:lumMod val="10000"/>
                  </a:srgbClr>
                </a:solidFill>
                <a:latin typeface="Arial" pitchFamily="34" charset="0"/>
                <a:cs typeface="Arial" pitchFamily="34" charset="0"/>
              </a:rPr>
              <a:t> </a:t>
            </a:r>
            <a:r>
              <a:rPr lang="ru-RU" sz="1600" dirty="0">
                <a:solidFill>
                  <a:srgbClr val="F4E7ED">
                    <a:lumMod val="10000"/>
                  </a:srgbClr>
                </a:solidFill>
                <a:latin typeface="Arial" pitchFamily="34" charset="0"/>
                <a:cs typeface="Arial" pitchFamily="34" charset="0"/>
              </a:rPr>
              <a:t>педагогических </a:t>
            </a:r>
            <a:r>
              <a:rPr lang="ru-RU" sz="1600" b="1" dirty="0">
                <a:solidFill>
                  <a:srgbClr val="F4E7ED">
                    <a:lumMod val="10000"/>
                  </a:srgbClr>
                </a:solidFill>
                <a:latin typeface="Arial" pitchFamily="34" charset="0"/>
                <a:cs typeface="Arial" pitchFamily="34" charset="0"/>
              </a:rPr>
              <a:t>работников</a:t>
            </a:r>
            <a:r>
              <a:rPr lang="ru-RU" sz="1600" dirty="0">
                <a:solidFill>
                  <a:srgbClr val="F4E7ED">
                    <a:lumMod val="10000"/>
                  </a:srgbClr>
                </a:solidFill>
                <a:latin typeface="Arial" pitchFamily="34" charset="0"/>
                <a:cs typeface="Arial" pitchFamily="34" charset="0"/>
              </a:rPr>
              <a:t> подлежащих аттестации;</a:t>
            </a:r>
          </a:p>
          <a:p>
            <a:pPr marL="541338" lvl="0" algn="just"/>
            <a:r>
              <a:rPr lang="ru-RU" sz="1600" dirty="0">
                <a:solidFill>
                  <a:srgbClr val="F4E7ED">
                    <a:lumMod val="10000"/>
                  </a:srgbClr>
                </a:solidFill>
                <a:latin typeface="Arial" pitchFamily="34" charset="0"/>
                <a:cs typeface="Arial" pitchFamily="34" charset="0"/>
              </a:rPr>
              <a:t>-</a:t>
            </a:r>
            <a:r>
              <a:rPr lang="ru-RU" sz="1600" b="1" dirty="0">
                <a:solidFill>
                  <a:srgbClr val="F4E7ED">
                    <a:lumMod val="10000"/>
                  </a:srgbClr>
                </a:solidFill>
                <a:latin typeface="Arial" pitchFamily="34" charset="0"/>
                <a:cs typeface="Arial" pitchFamily="34" charset="0"/>
              </a:rPr>
              <a:t>график</a:t>
            </a:r>
            <a:r>
              <a:rPr lang="ru-RU" sz="1600" dirty="0">
                <a:solidFill>
                  <a:srgbClr val="F4E7ED">
                    <a:lumMod val="10000"/>
                  </a:srgbClr>
                </a:solidFill>
                <a:latin typeface="Arial" pitchFamily="34" charset="0"/>
                <a:cs typeface="Arial" pitchFamily="34" charset="0"/>
              </a:rPr>
              <a:t> проведения </a:t>
            </a:r>
            <a:r>
              <a:rPr lang="ru-RU" sz="1600" dirty="0" smtClean="0">
                <a:solidFill>
                  <a:srgbClr val="F4E7ED">
                    <a:lumMod val="10000"/>
                  </a:srgbClr>
                </a:solidFill>
                <a:latin typeface="Arial" pitchFamily="34" charset="0"/>
                <a:cs typeface="Arial" pitchFamily="34" charset="0"/>
              </a:rPr>
              <a:t>аттестации (знакомит не менее чем за 30 календарных дней до дня проведения их аттестации).</a:t>
            </a:r>
          </a:p>
          <a:p>
            <a:pPr algn="just"/>
            <a:endParaRPr lang="ru-RU" sz="1600" b="1" dirty="0">
              <a:solidFill>
                <a:prstClr val="black"/>
              </a:solidFill>
              <a:latin typeface="Arial" pitchFamily="34" charset="0"/>
              <a:cs typeface="Arial" pitchFamily="34" charset="0"/>
            </a:endParaRPr>
          </a:p>
          <a:p>
            <a:pPr marL="285750" indent="-285750" algn="just">
              <a:buFont typeface="Wingdings" pitchFamily="2" charset="2"/>
              <a:buChar char="Ø"/>
            </a:pPr>
            <a:r>
              <a:rPr lang="ru-RU" sz="1600" b="1" dirty="0" smtClean="0">
                <a:solidFill>
                  <a:prstClr val="black"/>
                </a:solidFill>
                <a:latin typeface="Arial" pitchFamily="34" charset="0"/>
                <a:cs typeface="Arial" pitchFamily="34" charset="0"/>
              </a:rPr>
              <a:t>АК </a:t>
            </a:r>
            <a:r>
              <a:rPr lang="ru-RU" sz="1600" b="1" dirty="0">
                <a:solidFill>
                  <a:prstClr val="black"/>
                </a:solidFill>
                <a:latin typeface="Arial" pitchFamily="34" charset="0"/>
                <a:cs typeface="Arial" pitchFamily="34" charset="0"/>
              </a:rPr>
              <a:t>формируется из числа работников организации</a:t>
            </a:r>
            <a:r>
              <a:rPr lang="ru-RU" sz="1600" dirty="0">
                <a:solidFill>
                  <a:prstClr val="black"/>
                </a:solidFill>
                <a:latin typeface="Arial" pitchFamily="34" charset="0"/>
                <a:cs typeface="Arial" pitchFamily="34" charset="0"/>
              </a:rPr>
              <a:t>, в которой работает педагогический работник, представителей коллегиальных </a:t>
            </a:r>
            <a:r>
              <a:rPr lang="ru-RU" sz="1600" dirty="0" smtClean="0">
                <a:solidFill>
                  <a:prstClr val="black"/>
                </a:solidFill>
                <a:latin typeface="Arial" pitchFamily="34" charset="0"/>
                <a:cs typeface="Arial" pitchFamily="34" charset="0"/>
              </a:rPr>
              <a:t>органов</a:t>
            </a:r>
            <a:r>
              <a:rPr lang="ru-RU" sz="1600" dirty="0">
                <a:solidFill>
                  <a:prstClr val="black"/>
                </a:solidFill>
                <a:latin typeface="Arial" pitchFamily="34" charset="0"/>
                <a:cs typeface="Arial" pitchFamily="34" charset="0"/>
              </a:rPr>
              <a:t>, в обязательном порядке </a:t>
            </a:r>
            <a:r>
              <a:rPr lang="ru-RU" sz="1600" dirty="0" smtClean="0">
                <a:solidFill>
                  <a:prstClr val="black"/>
                </a:solidFill>
                <a:latin typeface="Arial" pitchFamily="34" charset="0"/>
                <a:cs typeface="Arial" pitchFamily="34" charset="0"/>
              </a:rPr>
              <a:t>в состав АК входит </a:t>
            </a:r>
            <a:r>
              <a:rPr lang="ru-RU" sz="1600" dirty="0">
                <a:solidFill>
                  <a:prstClr val="black"/>
                </a:solidFill>
                <a:latin typeface="Arial" pitchFamily="34" charset="0"/>
                <a:cs typeface="Arial" pitchFamily="34" charset="0"/>
              </a:rPr>
              <a:t>представитель выборного органа первичной профсоюзной организации</a:t>
            </a:r>
            <a:r>
              <a:rPr lang="ru-RU" sz="1600" dirty="0" smtClean="0">
                <a:solidFill>
                  <a:prstClr val="black"/>
                </a:solidFill>
                <a:latin typeface="Arial" pitchFamily="34" charset="0"/>
                <a:cs typeface="Arial" pitchFamily="34" charset="0"/>
              </a:rPr>
              <a:t>.</a:t>
            </a:r>
          </a:p>
          <a:p>
            <a:endParaRPr lang="ru-RU" sz="1600" dirty="0">
              <a:solidFill>
                <a:prstClr val="black"/>
              </a:solidFill>
              <a:latin typeface="Arial" pitchFamily="34" charset="0"/>
              <a:cs typeface="Arial" pitchFamily="34" charset="0"/>
            </a:endParaRPr>
          </a:p>
          <a:p>
            <a:pPr indent="269875" algn="just"/>
            <a:r>
              <a:rPr lang="ru-RU" sz="1600" b="1" dirty="0">
                <a:solidFill>
                  <a:prstClr val="black"/>
                </a:solidFill>
                <a:latin typeface="Arial" pitchFamily="34" charset="0"/>
                <a:cs typeface="Arial" pitchFamily="34" charset="0"/>
              </a:rPr>
              <a:t>К коллегиальным органам </a:t>
            </a:r>
            <a:r>
              <a:rPr lang="ru-RU" sz="1600" dirty="0">
                <a:solidFill>
                  <a:prstClr val="black"/>
                </a:solidFill>
                <a:latin typeface="Arial" pitchFamily="34" charset="0"/>
                <a:cs typeface="Arial" pitchFamily="34" charset="0"/>
              </a:rPr>
              <a:t>управления </a:t>
            </a:r>
            <a:r>
              <a:rPr lang="ru-RU" sz="1600" dirty="0" smtClean="0">
                <a:solidFill>
                  <a:prstClr val="black"/>
                </a:solidFill>
                <a:latin typeface="Arial" pitchFamily="34" charset="0"/>
                <a:cs typeface="Arial" pitchFamily="34" charset="0"/>
              </a:rPr>
              <a:t>(часть </a:t>
            </a:r>
            <a:r>
              <a:rPr lang="ru-RU" sz="1600" dirty="0">
                <a:solidFill>
                  <a:prstClr val="black"/>
                </a:solidFill>
                <a:latin typeface="Arial" pitchFamily="34" charset="0"/>
                <a:cs typeface="Arial" pitchFamily="34" charset="0"/>
              </a:rPr>
              <a:t>4 ст. 26  Федерального закона от 29 декабря 2012 г. № </a:t>
            </a:r>
            <a:r>
              <a:rPr lang="ru-RU" sz="1600" dirty="0" smtClean="0">
                <a:solidFill>
                  <a:prstClr val="black"/>
                </a:solidFill>
                <a:latin typeface="Arial" pitchFamily="34" charset="0"/>
                <a:cs typeface="Arial" pitchFamily="34" charset="0"/>
              </a:rPr>
              <a:t>273-ФЗ) </a:t>
            </a:r>
            <a:r>
              <a:rPr lang="ru-RU" sz="1600" b="1" dirty="0">
                <a:solidFill>
                  <a:prstClr val="black"/>
                </a:solidFill>
                <a:latin typeface="Arial" pitchFamily="34" charset="0"/>
                <a:cs typeface="Arial" pitchFamily="34" charset="0"/>
              </a:rPr>
              <a:t>относятся:</a:t>
            </a:r>
          </a:p>
          <a:p>
            <a:pPr indent="269875" algn="just"/>
            <a:r>
              <a:rPr lang="ru-RU" sz="1600" dirty="0" smtClean="0">
                <a:solidFill>
                  <a:prstClr val="black"/>
                </a:solidFill>
                <a:latin typeface="Arial" pitchFamily="34" charset="0"/>
                <a:cs typeface="Arial" pitchFamily="34" charset="0"/>
              </a:rPr>
              <a:t>-</a:t>
            </a:r>
            <a:r>
              <a:rPr lang="ru-RU" sz="1600" b="1" dirty="0" smtClean="0">
                <a:solidFill>
                  <a:prstClr val="black"/>
                </a:solidFill>
                <a:latin typeface="Arial" pitchFamily="34" charset="0"/>
                <a:cs typeface="Arial" pitchFamily="34" charset="0"/>
              </a:rPr>
              <a:t>общее </a:t>
            </a:r>
            <a:r>
              <a:rPr lang="ru-RU" sz="1600" b="1" dirty="0">
                <a:solidFill>
                  <a:prstClr val="black"/>
                </a:solidFill>
                <a:latin typeface="Arial" pitchFamily="34" charset="0"/>
                <a:cs typeface="Arial" pitchFamily="34" charset="0"/>
              </a:rPr>
              <a:t>собрание </a:t>
            </a:r>
            <a:r>
              <a:rPr lang="ru-RU" sz="1600" dirty="0">
                <a:solidFill>
                  <a:prstClr val="black"/>
                </a:solidFill>
                <a:latin typeface="Arial" pitchFamily="34" charset="0"/>
                <a:cs typeface="Arial" pitchFamily="34" charset="0"/>
              </a:rPr>
              <a:t>(конференция) работников образовательной организации (в профессиональной образовательной организации - общее собрание (конференция) работников и обучающихся образовательной организации);</a:t>
            </a:r>
          </a:p>
          <a:p>
            <a:pPr indent="269875" algn="just"/>
            <a:r>
              <a:rPr lang="ru-RU" sz="1600" dirty="0" smtClean="0">
                <a:solidFill>
                  <a:prstClr val="black"/>
                </a:solidFill>
                <a:latin typeface="Arial" pitchFamily="34" charset="0"/>
                <a:cs typeface="Arial" pitchFamily="34" charset="0"/>
              </a:rPr>
              <a:t>-</a:t>
            </a:r>
            <a:r>
              <a:rPr lang="ru-RU" sz="1600" b="1" dirty="0" smtClean="0">
                <a:solidFill>
                  <a:prstClr val="black"/>
                </a:solidFill>
                <a:latin typeface="Arial" pitchFamily="34" charset="0"/>
                <a:cs typeface="Arial" pitchFamily="34" charset="0"/>
              </a:rPr>
              <a:t>педагогический </a:t>
            </a:r>
            <a:r>
              <a:rPr lang="ru-RU" sz="1600" b="1" dirty="0">
                <a:solidFill>
                  <a:prstClr val="black"/>
                </a:solidFill>
                <a:latin typeface="Arial" pitchFamily="34" charset="0"/>
                <a:cs typeface="Arial" pitchFamily="34" charset="0"/>
              </a:rPr>
              <a:t>совет</a:t>
            </a:r>
            <a:r>
              <a:rPr lang="ru-RU" sz="1600" dirty="0">
                <a:solidFill>
                  <a:prstClr val="black"/>
                </a:solidFill>
                <a:latin typeface="Arial" pitchFamily="34" charset="0"/>
                <a:cs typeface="Arial" pitchFamily="34" charset="0"/>
              </a:rPr>
              <a:t>;</a:t>
            </a:r>
          </a:p>
          <a:p>
            <a:pPr indent="269875" algn="just"/>
            <a:r>
              <a:rPr lang="ru-RU" sz="1600" dirty="0" smtClean="0">
                <a:solidFill>
                  <a:prstClr val="black"/>
                </a:solidFill>
                <a:latin typeface="Arial" pitchFamily="34" charset="0"/>
                <a:cs typeface="Arial" pitchFamily="34" charset="0"/>
              </a:rPr>
              <a:t>-могут </a:t>
            </a:r>
            <a:r>
              <a:rPr lang="ru-RU" sz="1600" dirty="0">
                <a:solidFill>
                  <a:prstClr val="black"/>
                </a:solidFill>
                <a:latin typeface="Arial" pitchFamily="34" charset="0"/>
                <a:cs typeface="Arial" pitchFamily="34" charset="0"/>
              </a:rPr>
              <a:t>формироваться </a:t>
            </a:r>
            <a:r>
              <a:rPr lang="ru-RU" sz="1600" b="1" dirty="0">
                <a:solidFill>
                  <a:prstClr val="black"/>
                </a:solidFill>
                <a:latin typeface="Arial" pitchFamily="34" charset="0"/>
                <a:cs typeface="Arial" pitchFamily="34" charset="0"/>
              </a:rPr>
              <a:t>попечительский совет, управляющий совет, наблюдательный совет</a:t>
            </a:r>
            <a:r>
              <a:rPr lang="ru-RU" sz="1600" dirty="0">
                <a:solidFill>
                  <a:prstClr val="black"/>
                </a:solidFill>
                <a:latin typeface="Arial" pitchFamily="34" charset="0"/>
                <a:cs typeface="Arial" pitchFamily="34" charset="0"/>
              </a:rPr>
              <a:t> и другие коллегиальные органы управления, предусмотренные уставом соответствующей образовательной организации</a:t>
            </a:r>
            <a:r>
              <a:rPr lang="ru-RU" sz="1600" dirty="0" smtClean="0">
                <a:solidFill>
                  <a:prstClr val="black"/>
                </a:solidFill>
                <a:latin typeface="Arial" pitchFamily="34" charset="0"/>
                <a:cs typeface="Arial" pitchFamily="34" charset="0"/>
              </a:rPr>
              <a:t>.</a:t>
            </a:r>
            <a:endParaRPr lang="ru-RU" sz="1600" dirty="0">
              <a:solidFill>
                <a:prstClr val="black"/>
              </a:solidFill>
              <a:latin typeface="Arial" pitchFamily="34" charset="0"/>
              <a:cs typeface="Arial" pitchFamily="34" charset="0"/>
            </a:endParaRPr>
          </a:p>
        </p:txBody>
      </p:sp>
      <p:sp>
        <p:nvSpPr>
          <p:cNvPr id="9222" name="Прямоугольник 16"/>
          <p:cNvSpPr>
            <a:spLocks noChangeArrowheads="1"/>
          </p:cNvSpPr>
          <p:nvPr/>
        </p:nvSpPr>
        <p:spPr bwMode="auto">
          <a:xfrm>
            <a:off x="-74613" y="260648"/>
            <a:ext cx="914400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b="1" dirty="0">
                <a:solidFill>
                  <a:srgbClr val="6A2300"/>
                </a:solidFill>
                <a:latin typeface="Arial" charset="0"/>
              </a:rPr>
              <a:t>I</a:t>
            </a:r>
            <a:r>
              <a:rPr lang="ru-RU" b="1" dirty="0">
                <a:solidFill>
                  <a:srgbClr val="6A2300"/>
                </a:solidFill>
                <a:latin typeface="Arial" charset="0"/>
              </a:rPr>
              <a:t> этап проведения аттестации педагогических работников на СЗД  : «Создание  аттестационной </a:t>
            </a:r>
            <a:r>
              <a:rPr lang="ru-RU" b="1" dirty="0" smtClean="0">
                <a:solidFill>
                  <a:srgbClr val="6A2300"/>
                </a:solidFill>
                <a:latin typeface="Arial" charset="0"/>
              </a:rPr>
              <a:t>комиссии (АК)»</a:t>
            </a:r>
            <a:endParaRPr lang="ru-RU" b="1" dirty="0">
              <a:solidFill>
                <a:srgbClr val="6A2300"/>
              </a:solidFill>
              <a:latin typeface="Arial" charset="0"/>
            </a:endParaRPr>
          </a:p>
        </p:txBody>
      </p:sp>
    </p:spTree>
    <p:extLst>
      <p:ext uri="{BB962C8B-B14F-4D97-AF65-F5344CB8AC3E}">
        <p14:creationId xmlns="" xmlns:p14="http://schemas.microsoft.com/office/powerpoint/2010/main" val="1251758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10"/>
          <p:cNvSpPr txBox="1">
            <a:spLocks noGrp="1"/>
          </p:cNvSpPr>
          <p:nvPr/>
        </p:nvSpPr>
        <p:spPr>
          <a:xfrm>
            <a:off x="8153400" y="6421438"/>
            <a:ext cx="762000" cy="365125"/>
          </a:xfrm>
          <a:prstGeom prst="rect">
            <a:avLst/>
          </a:prstGeom>
          <a:noFill/>
        </p:spPr>
        <p:txBody>
          <a:bodyPr lIns="0" tIns="0" rIns="0" bIns="0" anchor="b"/>
          <a:lstStyle/>
          <a:p>
            <a:pPr algn="r" fontAlgn="base">
              <a:spcBef>
                <a:spcPct val="0"/>
              </a:spcBef>
              <a:spcAft>
                <a:spcPct val="0"/>
              </a:spcAft>
              <a:defRPr/>
            </a:pPr>
            <a:fld id="{166BE8BD-E5BB-4E5D-8DCE-BF4912676D00}" type="slidenum">
              <a:rPr lang="ru-RU" sz="1000">
                <a:solidFill>
                  <a:srgbClr val="B13F9A">
                    <a:shade val="50000"/>
                  </a:srgbClr>
                </a:solidFill>
              </a:rPr>
              <a:pPr algn="r" fontAlgn="base">
                <a:spcBef>
                  <a:spcPct val="0"/>
                </a:spcBef>
                <a:spcAft>
                  <a:spcPct val="0"/>
                </a:spcAft>
                <a:defRPr/>
              </a:pPr>
              <a:t>9</a:t>
            </a:fld>
            <a:endParaRPr lang="ru-RU" sz="1000">
              <a:solidFill>
                <a:srgbClr val="B13F9A">
                  <a:shade val="50000"/>
                </a:srgbClr>
              </a:solidFill>
            </a:endParaRPr>
          </a:p>
        </p:txBody>
      </p:sp>
      <p:sp>
        <p:nvSpPr>
          <p:cNvPr id="9222" name="Прямоугольник 16"/>
          <p:cNvSpPr>
            <a:spLocks noChangeArrowheads="1"/>
          </p:cNvSpPr>
          <p:nvPr/>
        </p:nvSpPr>
        <p:spPr bwMode="auto">
          <a:xfrm>
            <a:off x="0" y="0"/>
            <a:ext cx="914400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b="1" dirty="0">
                <a:solidFill>
                  <a:srgbClr val="6A2300"/>
                </a:solidFill>
                <a:latin typeface="Arial" charset="0"/>
              </a:rPr>
              <a:t>I</a:t>
            </a:r>
            <a:r>
              <a:rPr lang="en-US" b="1" dirty="0" smtClean="0">
                <a:solidFill>
                  <a:srgbClr val="6A2300"/>
                </a:solidFill>
                <a:latin typeface="Arial" charset="0"/>
              </a:rPr>
              <a:t>I</a:t>
            </a:r>
            <a:r>
              <a:rPr lang="ru-RU" b="1" dirty="0" smtClean="0">
                <a:solidFill>
                  <a:srgbClr val="6A2300"/>
                </a:solidFill>
                <a:latin typeface="Arial" charset="0"/>
              </a:rPr>
              <a:t> </a:t>
            </a:r>
            <a:r>
              <a:rPr lang="ru-RU" b="1" dirty="0">
                <a:solidFill>
                  <a:srgbClr val="6A2300"/>
                </a:solidFill>
                <a:latin typeface="Arial" charset="0"/>
              </a:rPr>
              <a:t>этап проведения аттестации педагогических работников на СЗД  : «Направление  представления в АК»</a:t>
            </a:r>
          </a:p>
        </p:txBody>
      </p:sp>
      <p:sp>
        <p:nvSpPr>
          <p:cNvPr id="5" name="Rectangle 22"/>
          <p:cNvSpPr>
            <a:spLocks noChangeArrowheads="1"/>
          </p:cNvSpPr>
          <p:nvPr/>
        </p:nvSpPr>
        <p:spPr bwMode="auto">
          <a:xfrm>
            <a:off x="275498" y="908720"/>
            <a:ext cx="8424936" cy="1080120"/>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pPr lvl="0" algn="just"/>
            <a:endParaRPr lang="ru-RU" sz="1400" dirty="0" smtClean="0">
              <a:solidFill>
                <a:schemeClr val="tx1"/>
              </a:solidFill>
              <a:latin typeface="Arial" pitchFamily="34" charset="0"/>
              <a:cs typeface="Arial" pitchFamily="34" charset="0"/>
            </a:endParaRPr>
          </a:p>
          <a:p>
            <a:pPr lvl="0" algn="just"/>
            <a:r>
              <a:rPr lang="ru-RU" sz="1400" dirty="0" smtClean="0">
                <a:solidFill>
                  <a:schemeClr val="tx1"/>
                </a:solidFill>
                <a:latin typeface="Arial" pitchFamily="34" charset="0"/>
                <a:cs typeface="Arial" pitchFamily="34" charset="0"/>
              </a:rPr>
              <a:t>Аттестация </a:t>
            </a:r>
            <a:r>
              <a:rPr lang="ru-RU" sz="1400" dirty="0">
                <a:solidFill>
                  <a:schemeClr val="tx1"/>
                </a:solidFill>
                <a:latin typeface="Arial" pitchFamily="34" charset="0"/>
                <a:cs typeface="Arial" pitchFamily="34" charset="0"/>
              </a:rPr>
              <a:t>проводится на основе представления</a:t>
            </a:r>
            <a:r>
              <a:rPr lang="en-US" sz="1400" dirty="0">
                <a:solidFill>
                  <a:schemeClr val="tx1"/>
                </a:solidFill>
                <a:latin typeface="Arial" pitchFamily="34" charset="0"/>
                <a:cs typeface="Arial" pitchFamily="34" charset="0"/>
              </a:rPr>
              <a:t> </a:t>
            </a:r>
            <a:r>
              <a:rPr lang="ru-RU" sz="1400" dirty="0">
                <a:solidFill>
                  <a:schemeClr val="tx1"/>
                </a:solidFill>
                <a:latin typeface="Arial" pitchFamily="34" charset="0"/>
                <a:cs typeface="Arial" pitchFamily="34" charset="0"/>
              </a:rPr>
              <a:t>работодателя в аттестационную </a:t>
            </a:r>
            <a:r>
              <a:rPr lang="ru-RU" sz="1400" dirty="0" smtClean="0">
                <a:solidFill>
                  <a:schemeClr val="tx1"/>
                </a:solidFill>
                <a:latin typeface="Arial" pitchFamily="34" charset="0"/>
                <a:cs typeface="Arial" pitchFamily="34" charset="0"/>
              </a:rPr>
              <a:t>комиссию.</a:t>
            </a:r>
          </a:p>
          <a:p>
            <a:pPr algn="just"/>
            <a:r>
              <a:rPr lang="ru-RU" sz="1400" u="sng" dirty="0">
                <a:solidFill>
                  <a:schemeClr val="tx1"/>
                </a:solidFill>
                <a:latin typeface="Arial" pitchFamily="34" charset="0"/>
                <a:cs typeface="Arial" pitchFamily="34" charset="0"/>
              </a:rPr>
              <a:t>(Прохождение в ходе аттестации квалификационных испытаний в письменной форме, как это осуществлялось в соответствии с ранее действовавшим порядком, теперь не </a:t>
            </a:r>
            <a:r>
              <a:rPr lang="ru-RU" sz="1400" u="sng" dirty="0" smtClean="0">
                <a:solidFill>
                  <a:schemeClr val="tx1"/>
                </a:solidFill>
                <a:latin typeface="Arial" pitchFamily="34" charset="0"/>
                <a:cs typeface="Arial" pitchFamily="34" charset="0"/>
              </a:rPr>
              <a:t>предусматривается)</a:t>
            </a:r>
            <a:endParaRPr lang="ru-RU" sz="1400" u="sng" dirty="0">
              <a:solidFill>
                <a:schemeClr val="tx1"/>
              </a:solidFill>
              <a:latin typeface="Arial" pitchFamily="34" charset="0"/>
              <a:cs typeface="Arial" pitchFamily="34" charset="0"/>
            </a:endParaRPr>
          </a:p>
        </p:txBody>
      </p:sp>
      <p:sp>
        <p:nvSpPr>
          <p:cNvPr id="6" name="Rectangle 22"/>
          <p:cNvSpPr>
            <a:spLocks noChangeArrowheads="1"/>
          </p:cNvSpPr>
          <p:nvPr/>
        </p:nvSpPr>
        <p:spPr bwMode="auto">
          <a:xfrm>
            <a:off x="251520" y="2348880"/>
            <a:ext cx="8424936" cy="2598936"/>
          </a:xfrm>
          <a:prstGeom prst="rect">
            <a:avLst/>
          </a:prstGeom>
          <a:solidFill>
            <a:schemeClr val="bg1">
              <a:lumMod val="95000"/>
            </a:schemeClr>
          </a:solidFill>
          <a:ln w="19050">
            <a:headEnd/>
            <a:tailEnd/>
          </a:ln>
        </p:spPr>
        <p:style>
          <a:lnRef idx="3">
            <a:schemeClr val="lt1"/>
          </a:lnRef>
          <a:fillRef idx="1">
            <a:schemeClr val="accent2"/>
          </a:fillRef>
          <a:effectRef idx="1">
            <a:schemeClr val="accent2"/>
          </a:effectRef>
          <a:fontRef idx="minor">
            <a:schemeClr val="lt1"/>
          </a:fontRef>
        </p:style>
        <p:txBody>
          <a:bodyPr anchor="ctr"/>
          <a:lstStyle/>
          <a:p>
            <a:endParaRPr lang="en-US" sz="1300" b="1" dirty="0" smtClean="0">
              <a:solidFill>
                <a:schemeClr val="tx1"/>
              </a:solidFill>
              <a:latin typeface="Arial" pitchFamily="34" charset="0"/>
              <a:cs typeface="Arial" pitchFamily="34" charset="0"/>
            </a:endParaRPr>
          </a:p>
          <a:p>
            <a:r>
              <a:rPr lang="ru-RU" sz="1400" b="1" dirty="0" smtClean="0">
                <a:solidFill>
                  <a:schemeClr val="tx1"/>
                </a:solidFill>
                <a:latin typeface="Arial" pitchFamily="34" charset="0"/>
                <a:cs typeface="Arial" pitchFamily="34" charset="0"/>
              </a:rPr>
              <a:t>В </a:t>
            </a:r>
            <a:r>
              <a:rPr lang="ru-RU" sz="1400" b="1" dirty="0">
                <a:solidFill>
                  <a:schemeClr val="tx1"/>
                </a:solidFill>
                <a:latin typeface="Arial" pitchFamily="34" charset="0"/>
                <a:cs typeface="Arial" pitchFamily="34" charset="0"/>
              </a:rPr>
              <a:t>представлении содержатся следующие сведения о педагогическом работнике:</a:t>
            </a:r>
          </a:p>
          <a:p>
            <a:r>
              <a:rPr lang="ru-RU" sz="1400" dirty="0">
                <a:solidFill>
                  <a:schemeClr val="tx1"/>
                </a:solidFill>
                <a:latin typeface="Arial" pitchFamily="34" charset="0"/>
                <a:cs typeface="Arial" pitchFamily="34" charset="0"/>
              </a:rPr>
              <a:t>а) фамилия, имя, отчество (при наличии);</a:t>
            </a:r>
          </a:p>
          <a:p>
            <a:r>
              <a:rPr lang="ru-RU" sz="1400" dirty="0">
                <a:solidFill>
                  <a:schemeClr val="tx1"/>
                </a:solidFill>
                <a:latin typeface="Arial" pitchFamily="34" charset="0"/>
                <a:cs typeface="Arial" pitchFamily="34" charset="0"/>
              </a:rPr>
              <a:t>б) наименование должности на дату проведения аттестации;</a:t>
            </a:r>
          </a:p>
          <a:p>
            <a:r>
              <a:rPr lang="ru-RU" sz="1400" dirty="0">
                <a:solidFill>
                  <a:schemeClr val="tx1"/>
                </a:solidFill>
                <a:latin typeface="Arial" pitchFamily="34" charset="0"/>
                <a:cs typeface="Arial" pitchFamily="34" charset="0"/>
              </a:rPr>
              <a:t>в) дата заключения по этой должности трудового договора; </a:t>
            </a:r>
          </a:p>
          <a:p>
            <a:r>
              <a:rPr lang="ru-RU" sz="1400" dirty="0">
                <a:solidFill>
                  <a:schemeClr val="tx1"/>
                </a:solidFill>
                <a:latin typeface="Arial" pitchFamily="34" charset="0"/>
                <a:cs typeface="Arial" pitchFamily="34" charset="0"/>
              </a:rPr>
              <a:t>г) уровень образования и (или) квалификации по специальности или направлению подготовки;</a:t>
            </a:r>
          </a:p>
          <a:p>
            <a:r>
              <a:rPr lang="ru-RU" sz="1400" dirty="0">
                <a:solidFill>
                  <a:schemeClr val="tx1"/>
                </a:solidFill>
                <a:latin typeface="Arial" pitchFamily="34" charset="0"/>
                <a:cs typeface="Arial" pitchFamily="34" charset="0"/>
              </a:rPr>
              <a:t>д) информация о получении дополнительного профессионального образования по профилю педагогической деятельности; </a:t>
            </a:r>
          </a:p>
          <a:p>
            <a:r>
              <a:rPr lang="ru-RU" sz="1400" dirty="0">
                <a:solidFill>
                  <a:schemeClr val="tx1"/>
                </a:solidFill>
                <a:latin typeface="Arial" pitchFamily="34" charset="0"/>
                <a:cs typeface="Arial" pitchFamily="34" charset="0"/>
              </a:rPr>
              <a:t>е) результаты предыдущих аттестаций (в случае их проведения);</a:t>
            </a:r>
          </a:p>
          <a:p>
            <a:r>
              <a:rPr lang="ru-RU" sz="1400" dirty="0">
                <a:solidFill>
                  <a:schemeClr val="tx1"/>
                </a:solidFill>
                <a:latin typeface="Arial" pitchFamily="34" charset="0"/>
                <a:cs typeface="Arial" pitchFamily="34" charset="0"/>
              </a:rPr>
              <a:t>ж) мотивированная всесторонняя и объективная оценка профессиональных, деловых качеств, результатов профессиональной деятельности педагогического работника по выполнению трудовых обязанностей, возложенных на него трудовым договором. </a:t>
            </a:r>
            <a:endParaRPr lang="en-US" sz="1400" dirty="0" smtClean="0">
              <a:solidFill>
                <a:schemeClr val="tx1"/>
              </a:solidFill>
              <a:latin typeface="Arial" pitchFamily="34" charset="0"/>
              <a:cs typeface="Arial" pitchFamily="34" charset="0"/>
            </a:endParaRPr>
          </a:p>
          <a:p>
            <a:endParaRPr lang="ru-RU" sz="1400" dirty="0" smtClean="0">
              <a:solidFill>
                <a:schemeClr val="tx1"/>
              </a:solidFill>
              <a:latin typeface="Arial" pitchFamily="34" charset="0"/>
              <a:cs typeface="Arial" pitchFamily="34" charset="0"/>
            </a:endParaRPr>
          </a:p>
        </p:txBody>
      </p:sp>
    </p:spTree>
    <p:extLst>
      <p:ext uri="{BB962C8B-B14F-4D97-AF65-F5344CB8AC3E}">
        <p14:creationId xmlns="" xmlns:p14="http://schemas.microsoft.com/office/powerpoint/2010/main" val="125175829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1639</TotalTime>
  <Words>3890</Words>
  <Application>Microsoft Office PowerPoint</Application>
  <PresentationFormat>Экран (4:3)</PresentationFormat>
  <Paragraphs>374</Paragraphs>
  <Slides>31</Slides>
  <Notes>31</Notes>
  <HiddenSlides>0</HiddenSlides>
  <MMClips>0</MMClips>
  <ScaleCrop>false</ScaleCrop>
  <HeadingPairs>
    <vt:vector size="4" baseType="variant">
      <vt:variant>
        <vt:lpstr>Тема</vt:lpstr>
      </vt:variant>
      <vt:variant>
        <vt:i4>2</vt:i4>
      </vt:variant>
      <vt:variant>
        <vt:lpstr>Заголовки слайдов</vt:lpstr>
      </vt:variant>
      <vt:variant>
        <vt:i4>31</vt:i4>
      </vt:variant>
    </vt:vector>
  </HeadingPairs>
  <TitlesOfParts>
    <vt:vector size="33" baseType="lpstr">
      <vt:lpstr>2_Тема Office</vt:lpstr>
      <vt:lpstr>6_Тема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Власенко Маргарита Борисовна</dc:creator>
  <cp:lastModifiedBy>admin</cp:lastModifiedBy>
  <cp:revision>134</cp:revision>
  <cp:lastPrinted>2014-07-04T08:02:55Z</cp:lastPrinted>
  <dcterms:created xsi:type="dcterms:W3CDTF">2014-06-26T09:48:17Z</dcterms:created>
  <dcterms:modified xsi:type="dcterms:W3CDTF">2014-11-07T04:49:29Z</dcterms:modified>
</cp:coreProperties>
</file>