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3" r:id="rId4"/>
    <p:sldId id="267" r:id="rId5"/>
    <p:sldId id="268" r:id="rId6"/>
    <p:sldId id="274" r:id="rId7"/>
    <p:sldId id="269" r:id="rId8"/>
    <p:sldId id="270" r:id="rId9"/>
    <p:sldId id="271" r:id="rId10"/>
    <p:sldId id="279" r:id="rId11"/>
    <p:sldId id="272" r:id="rId12"/>
    <p:sldId id="280" r:id="rId13"/>
    <p:sldId id="273" r:id="rId14"/>
    <p:sldId id="275" r:id="rId15"/>
    <p:sldId id="276" r:id="rId16"/>
    <p:sldId id="277" r:id="rId17"/>
    <p:sldId id="278" r:id="rId18"/>
    <p:sldId id="26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F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63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181883127089331E-2"/>
          <c:y val="8.7833220829665284E-2"/>
          <c:w val="0.88489208633093563"/>
          <c:h val="0.7724774033531279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26004">
              <a:solidFill>
                <a:srgbClr val="000000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высокий </c:v>
                </c:pt>
                <c:pt idx="1">
                  <c:v>выше ср.</c:v>
                </c:pt>
                <c:pt idx="2">
                  <c:v>средний</c:v>
                </c:pt>
                <c:pt idx="3">
                  <c:v>низкий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7</c:v>
                </c:pt>
                <c:pt idx="3">
                  <c:v>2</c:v>
                </c:pt>
              </c:numCache>
            </c:numRef>
          </c:val>
        </c:ser>
        <c:gapDepth val="0"/>
        <c:shape val="box"/>
        <c:axId val="75511296"/>
        <c:axId val="75513216"/>
        <c:axId val="0"/>
      </c:bar3DChart>
      <c:catAx>
        <c:axId val="75511296"/>
        <c:scaling>
          <c:orientation val="minMax"/>
        </c:scaling>
        <c:axPos val="b"/>
        <c:numFmt formatCode="General" sourceLinked="1"/>
        <c:tickLblPos val="low"/>
        <c:spPr>
          <a:ln w="65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3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5513216"/>
        <c:crosses val="autoZero"/>
        <c:auto val="1"/>
        <c:lblAlgn val="ctr"/>
        <c:lblOffset val="100"/>
        <c:tickLblSkip val="1"/>
        <c:tickMarkSkip val="1"/>
      </c:catAx>
      <c:valAx>
        <c:axId val="75513216"/>
        <c:scaling>
          <c:orientation val="minMax"/>
        </c:scaling>
        <c:axPos val="l"/>
        <c:majorGridlines>
          <c:spPr>
            <a:ln w="650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650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38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5511296"/>
        <c:crosses val="autoZero"/>
        <c:crossBetween val="between"/>
      </c:valAx>
      <c:spPr>
        <a:noFill/>
        <a:ln w="5200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638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8A0B-ED00-48D4-B17B-942D27914604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B5A3-103C-431C-B4EF-B15D42B72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1C677-934B-4DD6-820E-604B8D4250E1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DF316-55BB-4136-89E6-8C015608B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32E89-8B54-4E60-8617-7307D831668D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C48B4-19FF-4C83-8588-AACDDA288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9FEEB6-CD07-4A6F-AC95-5643E30ABF45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7E96F83-FA21-4758-8E75-572C9A157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E119-6C2B-4050-AD46-A2D24F557FA7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4F826-39E2-4148-934E-102BB5504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932C-15D6-46F9-B7C4-985EEA0F39CA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57AB-E712-4E06-9F11-061487FDC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D07FA-C0E3-4ED7-8C1B-E33C600B96E2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DAB3-E72B-4CDB-9A6B-288320276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061ECD2-FE13-43DB-A668-647DD2241D9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38D9C2-249B-49DB-90BA-7133D67D8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82B1D-5258-42EB-8FDF-3D3F46DDB7D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12EEB-A366-45D2-858B-1EBCD0B6F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394B49-A8EB-4B3A-BDD7-1D35536D94AF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15C2C2-0FFF-4375-A6E7-358A4DAE5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61BBF2D-3374-40A3-A9A0-197C2F1C5DB9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B7F7C9-24BE-4A8C-8009-0EBA85C2DD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A4488D-621B-4DB3-A6B3-8487FA330AF0}" type="datetimeFigureOut">
              <a:rPr lang="ru-RU"/>
              <a:pPr>
                <a:defRPr/>
              </a:pPr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AD7CFE-6272-49CA-AA2E-7C825F840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6475" y="260350"/>
            <a:ext cx="8137525" cy="23764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Тема : 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Организация адаптационного периода первоклассников.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(Из опыта работы)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613" y="2565400"/>
            <a:ext cx="6172200" cy="1371600"/>
          </a:xfrm>
        </p:spPr>
        <p:txBody>
          <a:bodyPr/>
          <a:lstStyle/>
          <a:p>
            <a:pPr algn="ctr" eaLnBrk="1" hangingPunct="1"/>
            <a:r>
              <a:rPr lang="ru-RU" sz="1700" smtClean="0">
                <a:solidFill>
                  <a:srgbClr val="002776"/>
                </a:solidFill>
                <a:latin typeface="Arial" charset="0"/>
              </a:rPr>
              <a:t>Волковицкая Ж.С.,</a:t>
            </a:r>
          </a:p>
          <a:p>
            <a:pPr algn="ctr" eaLnBrk="1" hangingPunct="1"/>
            <a:r>
              <a:rPr lang="ru-RU" sz="1700" smtClean="0">
                <a:solidFill>
                  <a:srgbClr val="002776"/>
                </a:solidFill>
              </a:rPr>
              <a:t>учитель начальных классов</a:t>
            </a:r>
            <a:endParaRPr lang="ru-RU" sz="1700" smtClean="0">
              <a:solidFill>
                <a:srgbClr val="002776"/>
              </a:solidFill>
              <a:latin typeface="Arial" charset="0"/>
            </a:endParaRPr>
          </a:p>
          <a:p>
            <a:pPr algn="ctr" eaLnBrk="1" hangingPunct="1"/>
            <a:r>
              <a:rPr lang="ru-RU" sz="1700" smtClean="0">
                <a:solidFill>
                  <a:srgbClr val="002776"/>
                </a:solidFill>
                <a:latin typeface="Arial" charset="0"/>
              </a:rPr>
              <a:t>МАОУ «Аромашевская СОШ им Г.С.С. В.Д.Кармацкого»</a:t>
            </a:r>
          </a:p>
          <a:p>
            <a:pPr algn="ctr" eaLnBrk="1" hangingPunct="1"/>
            <a:endParaRPr lang="ru-RU" sz="1700" smtClean="0">
              <a:solidFill>
                <a:srgbClr val="002776"/>
              </a:solidFill>
            </a:endParaRPr>
          </a:p>
        </p:txBody>
      </p:sp>
      <p:pic>
        <p:nvPicPr>
          <p:cNvPr id="13317" name="Picture 5" descr="DSC038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3789363"/>
            <a:ext cx="3181350" cy="2386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9" name="Rectangle 13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17145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800" cap="none" dirty="0" smtClean="0">
                <a:solidFill>
                  <a:srgbClr val="170FBD"/>
                </a:solidFill>
              </a:rPr>
              <a:t>Уровень подготовки класса(стартовая диагностика)</a:t>
            </a:r>
          </a:p>
        </p:txBody>
      </p:sp>
      <p:graphicFrame>
        <p:nvGraphicFramePr>
          <p:cNvPr id="4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1071537" y="2214554"/>
          <a:ext cx="7386639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170FBD"/>
                </a:solidFill>
                <a:latin typeface="Arial" charset="0"/>
              </a:rPr>
              <a:t>Мероприятия для выявления степени адаптированности:</a:t>
            </a:r>
          </a:p>
        </p:txBody>
      </p:sp>
      <p:sp>
        <p:nvSpPr>
          <p:cNvPr id="409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Методика И.П.Шахова</a:t>
            </a:r>
          </a:p>
          <a:p>
            <a:pPr eaLnBrk="1" hangingPunct="1"/>
            <a:r>
              <a:rPr lang="ru-RU" dirty="0" smtClean="0"/>
              <a:t> Рисуночный тест “Школа зверей” ,</a:t>
            </a:r>
          </a:p>
          <a:p>
            <a:pPr eaLnBrk="1" hangingPunct="1"/>
            <a:r>
              <a:rPr lang="ru-RU" dirty="0" smtClean="0"/>
              <a:t>Анкетирование родителей на родительском собрании </a:t>
            </a:r>
          </a:p>
          <a:p>
            <a:pPr eaLnBrk="1" hangingPunct="1"/>
            <a:r>
              <a:rPr lang="ru-RU" dirty="0" smtClean="0"/>
              <a:t>Диагностика и оценка учителем интеллектуального развития детей, изучение особенностей внимания, памяти, мышления и восприятия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0964" name="Picture 4" descr="DSC03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581525"/>
            <a:ext cx="2736850" cy="2052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77" name="Group 69"/>
          <p:cNvGraphicFramePr>
            <a:graphicFrameLocks noGrp="1"/>
          </p:cNvGraphicFramePr>
          <p:nvPr/>
        </p:nvGraphicFramePr>
        <p:xfrm>
          <a:off x="684211" y="1989138"/>
          <a:ext cx="7102498" cy="3643313"/>
        </p:xfrm>
        <a:graphic>
          <a:graphicData uri="http://schemas.openxmlformats.org/drawingml/2006/table">
            <a:tbl>
              <a:tblPr/>
              <a:tblGrid>
                <a:gridCol w="1775625"/>
                <a:gridCol w="1775624"/>
                <a:gridCol w="1775625"/>
                <a:gridCol w="1775624"/>
              </a:tblGrid>
              <a:tr h="24495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(30 б.)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(20б.)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  <a:cs typeface="Times New Roman" pitchFamily="18" charset="0"/>
                        </a:rPr>
                        <a:t>Ниже нормы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/>
                          <a:cs typeface="Times New Roman" pitchFamily="18" charset="0"/>
                        </a:rPr>
                        <a:t>(10б.)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Отсутствие мотивации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(0б)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10 человек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человека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3человека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человека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5" name="Rectangle 67"/>
          <p:cNvSpPr>
            <a:spLocks noGrp="1"/>
          </p:cNvSpPr>
          <p:nvPr>
            <p:ph type="title" idx="4294967295"/>
          </p:nvPr>
        </p:nvSpPr>
        <p:spPr bwMode="auto">
          <a:xfrm>
            <a:off x="1042988" y="620713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cap="none" smtClean="0">
                <a:solidFill>
                  <a:srgbClr val="170FBD"/>
                </a:solidFill>
              </a:rPr>
              <a:t>Степень адаптации первоклассников: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170FBD"/>
                </a:solidFill>
              </a:rPr>
              <a:t>Методики по диагностике изучения мотивационной сферы учащихся.</a:t>
            </a:r>
            <a:r>
              <a:rPr lang="ru-RU" cap="none" smtClean="0"/>
              <a:t> 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Методика "Градусник» ,</a:t>
            </a:r>
            <a:r>
              <a:rPr lang="ru-RU" dirty="0" smtClean="0"/>
              <a:t> </a:t>
            </a:r>
          </a:p>
          <a:p>
            <a:pPr eaLnBrk="1" hangingPunct="1"/>
            <a:r>
              <a:rPr lang="ru-RU" b="1" dirty="0" smtClean="0"/>
              <a:t>Методика "Краски»,</a:t>
            </a:r>
          </a:p>
          <a:p>
            <a:pPr eaLnBrk="1" hangingPunct="1"/>
            <a:r>
              <a:rPr lang="ru-RU" b="1" dirty="0" smtClean="0"/>
              <a:t>Методика "Солнце, тучка, дождик»</a:t>
            </a:r>
          </a:p>
          <a:p>
            <a:pPr eaLnBrk="1" hangingPunct="1"/>
            <a:r>
              <a:rPr lang="ru-RU" b="1" dirty="0" smtClean="0"/>
              <a:t>Анкета</a:t>
            </a:r>
            <a:r>
              <a:rPr lang="ru-RU" dirty="0" smtClean="0"/>
              <a:t>  </a:t>
            </a:r>
            <a:r>
              <a:rPr lang="ru-RU" dirty="0" smtClean="0"/>
              <a:t>(</a:t>
            </a:r>
            <a:r>
              <a:rPr lang="ru-RU" dirty="0" err="1" smtClean="0"/>
              <a:t>Н.Лускановой</a:t>
            </a:r>
            <a:r>
              <a:rPr lang="ru-RU" dirty="0" smtClean="0"/>
              <a:t>)</a:t>
            </a:r>
            <a:endParaRPr lang="ru-RU" b="1" dirty="0" smtClean="0"/>
          </a:p>
          <a:p>
            <a:pPr eaLnBrk="1" hangingPunct="1"/>
            <a:endParaRPr lang="ru-RU" b="1" dirty="0" smtClean="0"/>
          </a:p>
        </p:txBody>
      </p:sp>
      <p:pic>
        <p:nvPicPr>
          <p:cNvPr id="43013" name="Picture 5" descr="DSC03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346" y="4429132"/>
            <a:ext cx="2914641" cy="2185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ru-RU" b="1" cap="none" smtClean="0">
                <a:solidFill>
                  <a:srgbClr val="170FBD"/>
                </a:solidFill>
              </a:rPr>
              <a:t>Темы адаптационных занятий, проведенных в нашем классе: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7467600" cy="4873625"/>
          </a:xfrm>
        </p:spPr>
        <p:txBody>
          <a:bodyPr/>
          <a:lstStyle/>
          <a:p>
            <a:pPr eaLnBrk="1" hangingPunct="1"/>
            <a:r>
              <a:rPr lang="ru-RU" b="1" smtClean="0"/>
              <a:t>1. Здравствуй, школа!</a:t>
            </a:r>
          </a:p>
          <a:p>
            <a:pPr eaLnBrk="1" hangingPunct="1"/>
            <a:r>
              <a:rPr lang="ru-RU" b="1" smtClean="0"/>
              <a:t>2. Давайте познакомимся!</a:t>
            </a:r>
          </a:p>
          <a:p>
            <a:pPr eaLnBrk="1" hangingPunct="1"/>
            <a:r>
              <a:rPr lang="ru-RU" b="1" smtClean="0"/>
              <a:t>3. Хочешь говорить – подними руку.</a:t>
            </a:r>
          </a:p>
          <a:p>
            <a:pPr eaLnBrk="1" hangingPunct="1"/>
            <a:r>
              <a:rPr lang="ru-RU" b="1" smtClean="0"/>
              <a:t>4. Школьные правила вежливости. </a:t>
            </a:r>
          </a:p>
          <a:p>
            <a:pPr eaLnBrk="1" hangingPunct="1"/>
            <a:r>
              <a:rPr lang="ru-RU" b="1" smtClean="0"/>
              <a:t>5. Экскурсия по школе.</a:t>
            </a:r>
          </a:p>
          <a:p>
            <a:pPr eaLnBrk="1" hangingPunct="1"/>
            <a:r>
              <a:rPr lang="ru-RU" b="1" smtClean="0"/>
              <a:t>6. Формы устного ответа. </a:t>
            </a:r>
          </a:p>
          <a:p>
            <a:pPr eaLnBrk="1" hangingPunct="1"/>
            <a:r>
              <a:rPr lang="ru-RU" b="1" smtClean="0"/>
              <a:t>7. Школьные принадлежности.</a:t>
            </a:r>
          </a:p>
          <a:p>
            <a:pPr eaLnBrk="1" hangingPunct="1"/>
            <a:r>
              <a:rPr lang="ru-RU" b="1" smtClean="0"/>
              <a:t>8. Умение выражать свои эмоции.</a:t>
            </a:r>
          </a:p>
          <a:p>
            <a:pPr eaLnBrk="1" hangingPunct="1"/>
            <a:r>
              <a:rPr lang="ru-RU" b="1" smtClean="0"/>
              <a:t>9. Правила поведения на перемене.</a:t>
            </a:r>
          </a:p>
          <a:p>
            <a:pPr eaLnBrk="1" hangingPunct="1"/>
            <a:r>
              <a:rPr lang="ru-RU" b="1" smtClean="0"/>
              <a:t>10. Противоречие «люблю – не люблю». </a:t>
            </a:r>
          </a:p>
        </p:txBody>
      </p:sp>
      <p:pic>
        <p:nvPicPr>
          <p:cNvPr id="44037" name="Picture 5" descr="DSC038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3357563"/>
            <a:ext cx="2232025" cy="1674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7467600" cy="4873625"/>
          </a:xfrm>
        </p:spPr>
        <p:txBody>
          <a:bodyPr/>
          <a:lstStyle/>
          <a:p>
            <a:pPr eaLnBrk="1" hangingPunct="1"/>
            <a:r>
              <a:rPr lang="ru-RU" b="1" smtClean="0"/>
              <a:t>11. Экскурсия в столовую.</a:t>
            </a:r>
          </a:p>
          <a:p>
            <a:pPr eaLnBrk="1" hangingPunct="1"/>
            <a:r>
              <a:rPr lang="ru-RU" b="1" smtClean="0"/>
              <a:t>12. Правила поведения в столовой. </a:t>
            </a:r>
          </a:p>
          <a:p>
            <a:pPr eaLnBrk="1" hangingPunct="1"/>
            <a:r>
              <a:rPr lang="ru-RU" b="1" smtClean="0"/>
              <a:t>13. Умение выражать свои мысли.</a:t>
            </a:r>
          </a:p>
          <a:p>
            <a:pPr eaLnBrk="1" hangingPunct="1"/>
            <a:r>
              <a:rPr lang="ru-RU" b="1" smtClean="0"/>
              <a:t>14. Парная форма работы. </a:t>
            </a:r>
          </a:p>
          <a:p>
            <a:pPr eaLnBrk="1" hangingPunct="1"/>
            <a:r>
              <a:rPr lang="ru-RU" b="1" smtClean="0"/>
              <a:t>15. Обратная связь на уроке.</a:t>
            </a:r>
          </a:p>
          <a:p>
            <a:pPr eaLnBrk="1" hangingPunct="1"/>
            <a:r>
              <a:rPr lang="ru-RU" b="1" smtClean="0"/>
              <a:t>16. Организация рабочего места. </a:t>
            </a:r>
          </a:p>
          <a:p>
            <a:pPr eaLnBrk="1" hangingPunct="1"/>
            <a:r>
              <a:rPr lang="ru-RU" b="1" smtClean="0"/>
              <a:t>17. Выходы из спорных ситуаций.</a:t>
            </a:r>
          </a:p>
          <a:p>
            <a:pPr eaLnBrk="1" hangingPunct="1"/>
            <a:r>
              <a:rPr lang="ru-RU" b="1" smtClean="0"/>
              <a:t>18. Понятие содержательной оценки. </a:t>
            </a:r>
          </a:p>
          <a:p>
            <a:pPr eaLnBrk="1" hangingPunct="1"/>
            <a:r>
              <a:rPr lang="ru-RU" b="1" smtClean="0"/>
              <a:t>19. Правила поведения в раздевалке (в классе).</a:t>
            </a:r>
          </a:p>
          <a:p>
            <a:pPr eaLnBrk="1" hangingPunct="1"/>
            <a:r>
              <a:rPr lang="ru-RU" b="1" smtClean="0"/>
              <a:t>20. Памятка первокласснику.</a:t>
            </a:r>
            <a:r>
              <a:rPr lang="ru-RU" smtClean="0"/>
              <a:t> </a:t>
            </a:r>
          </a:p>
          <a:p>
            <a:pPr eaLnBrk="1" hangingPunct="1"/>
            <a:endParaRPr lang="ru-RU" smtClean="0"/>
          </a:p>
        </p:txBody>
      </p:sp>
      <p:pic>
        <p:nvPicPr>
          <p:cNvPr id="45059" name="Picture 3" descr="DSC038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15888"/>
            <a:ext cx="2484437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cap="none" smtClean="0">
                <a:solidFill>
                  <a:srgbClr val="170FBD"/>
                </a:solidFill>
              </a:rPr>
              <a:t>Формы индивидуальной работы в первом классе:</a:t>
            </a:r>
          </a:p>
        </p:txBody>
      </p:sp>
      <p:sp>
        <p:nvSpPr>
          <p:cNvPr id="460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z="2000" b="1" smtClean="0"/>
              <a:t>•     задания разной степени трудности;</a:t>
            </a:r>
          </a:p>
          <a:p>
            <a:pPr eaLnBrk="1" hangingPunct="1"/>
            <a:r>
              <a:rPr lang="ru-RU" sz="2000" b="1" smtClean="0"/>
              <a:t>•     специально подобранные общеразвивающие упражнения на развитие мышления, речи, воображения, внимания, памяти и пр., занимающие небольшую по времени часть урока. При этом по возможности дети объединяются в пары, группы, чтобы коллективно решить ту или иную логическую или творческую задачу;</a:t>
            </a:r>
          </a:p>
          <a:p>
            <a:pPr eaLnBrk="1" hangingPunct="1"/>
            <a:r>
              <a:rPr lang="ru-RU" sz="2000" b="1" smtClean="0"/>
              <a:t>•     предлагаемый детям на уроке дополнительный материал, который создает благоприятный интеллектуальный и эмоциональный фон обучения.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b="1" cap="none" dirty="0" smtClean="0">
                <a:solidFill>
                  <a:srgbClr val="170FBD"/>
                </a:solidFill>
              </a:rPr>
              <a:t>Анкета по адаптации  детей к школе.</a:t>
            </a:r>
            <a:r>
              <a:rPr lang="ru-RU" cap="none" dirty="0" smtClean="0"/>
              <a:t> </a:t>
            </a:r>
          </a:p>
        </p:txBody>
      </p:sp>
      <p:sp>
        <p:nvSpPr>
          <p:cNvPr id="471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ru-RU" sz="1800" dirty="0" smtClean="0"/>
              <a:t>100% учащихся охотно идут в школу;</a:t>
            </a:r>
          </a:p>
          <a:p>
            <a:pPr lvl="0"/>
            <a:r>
              <a:rPr lang="ru-RU" sz="1800" dirty="0" smtClean="0"/>
              <a:t>95% учащихся приспособились к школьному режиму;</a:t>
            </a:r>
          </a:p>
          <a:p>
            <a:pPr lvl="0"/>
            <a:r>
              <a:rPr lang="ru-RU" sz="1800" dirty="0" smtClean="0"/>
              <a:t>15% учащихся самостоятельно приходят в школу;</a:t>
            </a:r>
          </a:p>
          <a:p>
            <a:pPr lvl="0"/>
            <a:r>
              <a:rPr lang="ru-RU" sz="1800" dirty="0" smtClean="0"/>
              <a:t>15% учащихся самостоятельно возвращаются домой из школы;</a:t>
            </a:r>
          </a:p>
          <a:p>
            <a:pPr lvl="0"/>
            <a:r>
              <a:rPr lang="ru-RU" sz="1800" dirty="0" smtClean="0"/>
              <a:t>100% учащихся посещают кружки.</a:t>
            </a:r>
          </a:p>
          <a:p>
            <a:pPr lvl="0"/>
            <a:r>
              <a:rPr lang="ru-RU" sz="1800" dirty="0" smtClean="0"/>
              <a:t>95% учащихся делятся своими школьными впечатлениями с родителями;</a:t>
            </a:r>
          </a:p>
          <a:p>
            <a:pPr lvl="0"/>
            <a:r>
              <a:rPr lang="ru-RU" sz="1800" dirty="0" smtClean="0"/>
              <a:t>85% положительных впечатлений;</a:t>
            </a:r>
          </a:p>
          <a:p>
            <a:pPr lvl="0"/>
            <a:r>
              <a:rPr lang="ru-RU" sz="1800" dirty="0" smtClean="0"/>
              <a:t>80% учащихся не жалуются родителям на своих одноклассников;</a:t>
            </a:r>
          </a:p>
          <a:p>
            <a:pPr lvl="0"/>
            <a:r>
              <a:rPr lang="ru-RU" sz="1800" dirty="0" smtClean="0"/>
              <a:t>100% учащихся положительно относятся к учителю;</a:t>
            </a:r>
          </a:p>
          <a:p>
            <a:pPr lvl="0"/>
            <a:r>
              <a:rPr lang="ru-RU" sz="1800" dirty="0" smtClean="0"/>
              <a:t>79% родителей не испытывают проблемы, с началом школьного обучения своего ребенка и только 21% родителей испытывают затруднения – это тяжело распределить время, нет желания у ребенка заниматься дома, неуравновешенность у ребенка и общение с одноклассниками.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260648"/>
            <a:ext cx="590465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Благодарю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за внимание!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0968"/>
            <a:ext cx="5292080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Желаю творческих успехов и вдохновения! </a:t>
            </a:r>
          </a:p>
        </p:txBody>
      </p:sp>
      <p:pic>
        <p:nvPicPr>
          <p:cNvPr id="7" name="Рисунок 6" descr="20150212213543-4738116c-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437112"/>
            <a:ext cx="3301702" cy="2263667"/>
          </a:xfrm>
          <a:prstGeom prst="roundRect">
            <a:avLst/>
          </a:prstGeom>
        </p:spPr>
      </p:pic>
      <p:pic>
        <p:nvPicPr>
          <p:cNvPr id="48132" name="Рисунок 7" descr="Fall-Flowers-For-Wedding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8241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latin typeface="Arial" charset="0"/>
              </a:rPr>
              <a:t>Адаптация-это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естественное состояние человека, проявляющееся в приспособлении (привыкании) к новым условиям жизни, новой деятельности, новым социальным контактам, новым социальным ролям</a:t>
            </a:r>
            <a:r>
              <a:rPr lang="ru-RU" sz="2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14340" name="Picture 4" descr="DSC038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60800"/>
            <a:ext cx="3684587" cy="276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1425" cy="1714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6"/>
                </a:solidFill>
              </a:rPr>
              <a:t>Признаки успешной адаптации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436688"/>
            <a:ext cx="8218487" cy="54213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800" b="1" dirty="0" smtClean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/>
              <a:t>Удовлетворенность ребенка процессом обучения.  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/>
              <a:t>Успешность ребенка в освоении программы. 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/>
              <a:t>Степень самостоятельности ребенка при выполнении им учебных заданий.  </a:t>
            </a:r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Удовлетворенность межличностными отношениями с одноклассниками и учителем.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4" name="Picture 4" descr="DSC038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88913"/>
            <a:ext cx="2484438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cap="none" smtClean="0">
                <a:solidFill>
                  <a:srgbClr val="00349E"/>
                </a:solidFill>
              </a:rPr>
              <a:t>ПРИЗНАКИ ДЕЗАДАПТАЦИИ</a:t>
            </a:r>
            <a:r>
              <a:rPr lang="ru-RU" cap="none" smtClean="0">
                <a:latin typeface="Arial" charset="0"/>
              </a:rPr>
              <a:t> 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Выраженное утомление – у 40%.</a:t>
            </a:r>
          </a:p>
          <a:p>
            <a:pPr eaLnBrk="1" hangingPunct="1"/>
            <a:r>
              <a:rPr lang="ru-RU" altLang="ru-RU" sz="2800" b="1" smtClean="0"/>
              <a:t>Неврозоподобные реакции (нарушение сна или аппетита, страх перед школой, головные боли, боли в животе – до 75% детей в начале учебного года. </a:t>
            </a:r>
          </a:p>
          <a:p>
            <a:pPr eaLnBrk="1" hangingPunct="1"/>
            <a:r>
              <a:rPr lang="ru-RU" altLang="ru-RU" sz="2800" b="1" smtClean="0"/>
              <a:t>Ухудшение состояния здоровья.</a:t>
            </a:r>
          </a:p>
          <a:p>
            <a:pPr eaLnBrk="1" hangingPunct="1"/>
            <a:endParaRPr lang="ru-RU" altLang="ru-RU" sz="2800" b="1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/>
              <a:t>Изменения в поведении (агрессивность, слезливость, капризность , вялость или перевозбуждение, раздражительность).</a:t>
            </a:r>
          </a:p>
          <a:p>
            <a:pPr eaLnBrk="1" hangingPunct="1"/>
            <a:r>
              <a:rPr lang="ru-RU" altLang="ru-RU" sz="2800" b="1" smtClean="0"/>
              <a:t>Трудности в усвоении программы.</a:t>
            </a:r>
          </a:p>
          <a:p>
            <a:pPr eaLnBrk="1" hangingPunct="1"/>
            <a:r>
              <a:rPr lang="ru-RU" altLang="ru-RU" sz="2800" b="1" smtClean="0"/>
              <a:t>Проблемы в отношениях со сверстниками, учителем.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187450" y="692150"/>
            <a:ext cx="6964363" cy="9366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600" b="1" cap="none" smtClean="0">
                <a:solidFill>
                  <a:srgbClr val="170FBD"/>
                </a:solidFill>
              </a:rPr>
              <a:t>Деятельность педагогического коллектива :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b="1" smtClean="0"/>
              <a:t>I.  Организация режима школьной жизни первоклассников.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II. Создание предметно-пространственной среды.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III. Организация оздоровительно - профилактической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       работы.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IV. Организация учебно-познавательной деятельности 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      первоклассников в адаптационный период.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V. Организация вне - учебной жизни первоклассников.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VI. Взаимодействие с участниками образовательного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      сообщества.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VII.  Изучение социально-психологической адаптации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smtClean="0"/>
              <a:t>детей к школе.</a:t>
            </a:r>
            <a:r>
              <a:rPr lang="ru-RU" sz="1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solidFill>
                  <a:srgbClr val="170FBD"/>
                </a:solidFill>
                <a:latin typeface="Arial" charset="0"/>
              </a:rPr>
              <a:t>Этапы адаптационного периода: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7467600" cy="4873625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003300"/>
                </a:solidFill>
              </a:rPr>
              <a:t>1 этап</a:t>
            </a:r>
            <a:r>
              <a:rPr lang="ru-RU" altLang="ru-RU" b="1" smtClean="0">
                <a:solidFill>
                  <a:srgbClr val="003300"/>
                </a:solidFill>
              </a:rPr>
              <a:t> (первая-вторая недели) – ориентировочный. Значительное напряжение всех систем  организма.</a:t>
            </a:r>
          </a:p>
          <a:p>
            <a:pPr eaLnBrk="1" hangingPunct="1"/>
            <a:r>
              <a:rPr lang="ru-RU" altLang="ru-RU" b="1" i="1" smtClean="0">
                <a:solidFill>
                  <a:srgbClr val="003300"/>
                </a:solidFill>
              </a:rPr>
              <a:t>2 этап</a:t>
            </a:r>
            <a:r>
              <a:rPr lang="ru-RU" altLang="ru-RU" b="1" smtClean="0">
                <a:solidFill>
                  <a:srgbClr val="003300"/>
                </a:solidFill>
              </a:rPr>
              <a:t> (третья-четвёртая недели) – неустойчивое, постепенное приспособление. </a:t>
            </a:r>
          </a:p>
          <a:p>
            <a:pPr eaLnBrk="1" hangingPunct="1"/>
            <a:r>
              <a:rPr lang="ru-RU" altLang="ru-RU" b="1" i="1" smtClean="0">
                <a:solidFill>
                  <a:srgbClr val="003300"/>
                </a:solidFill>
              </a:rPr>
              <a:t>3 этап</a:t>
            </a:r>
            <a:r>
              <a:rPr lang="ru-RU" altLang="ru-RU" b="1" smtClean="0">
                <a:solidFill>
                  <a:srgbClr val="003300"/>
                </a:solidFill>
              </a:rPr>
              <a:t> (пятая-шестая недели) – относительно устойчивое приспособление.</a:t>
            </a:r>
          </a:p>
          <a:p>
            <a:pPr eaLnBrk="1" hangingPunct="1"/>
            <a:endParaRPr lang="ru-RU" smtClean="0"/>
          </a:p>
        </p:txBody>
      </p:sp>
      <p:pic>
        <p:nvPicPr>
          <p:cNvPr id="19460" name="Picture 4" descr="DSC03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365625"/>
            <a:ext cx="2892425" cy="217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cap="none" smtClean="0">
                <a:solidFill>
                  <a:srgbClr val="170FBD"/>
                </a:solidFill>
              </a:rPr>
              <a:t>Готовность к школе</a:t>
            </a:r>
            <a:endParaRPr lang="ru-RU" cap="none" smtClean="0">
              <a:solidFill>
                <a:srgbClr val="170FBD"/>
              </a:solidFill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7467600" cy="4873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>
                <a:solidFill>
                  <a:srgbClr val="CC0099"/>
                </a:solidFill>
              </a:rPr>
              <a:t>1.</a:t>
            </a:r>
            <a:r>
              <a:rPr lang="ru-RU" altLang="ru-RU" sz="2000" b="1" smtClean="0">
                <a:solidFill>
                  <a:srgbClr val="CC0099"/>
                </a:solidFill>
              </a:rPr>
              <a:t> </a:t>
            </a:r>
            <a:r>
              <a:rPr lang="ru-RU" altLang="ru-RU" sz="2000" b="1" i="1" smtClean="0">
                <a:solidFill>
                  <a:srgbClr val="CC0099"/>
                </a:solidFill>
              </a:rPr>
              <a:t>Социальная готовность. </a:t>
            </a:r>
            <a:r>
              <a:rPr lang="en-US" altLang="ru-RU" sz="2000" b="1" i="1" smtClean="0"/>
              <a:t>(</a:t>
            </a:r>
            <a:r>
              <a:rPr lang="ru-RU" altLang="ru-RU" sz="2000" b="1" i="1" smtClean="0"/>
              <a:t>коммуникативные УУД) – предполагает развитие у детей </a:t>
            </a:r>
            <a:r>
              <a:rPr lang="ru-RU" altLang="ru-RU" sz="2000" b="1" i="1" smtClean="0">
                <a:solidFill>
                  <a:srgbClr val="CC0099"/>
                </a:solidFill>
              </a:rPr>
              <a:t>сотрудничества</a:t>
            </a:r>
            <a:r>
              <a:rPr lang="ru-RU" altLang="ru-RU" sz="2000" b="1" i="1" smtClean="0"/>
              <a:t>: умение </a:t>
            </a:r>
            <a:endParaRPr lang="en-US" altLang="ru-RU" sz="2000" b="1" i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слышать, слушать и понимать партнера, </a:t>
            </a:r>
            <a:endParaRPr lang="en-US" altLang="ru-RU" sz="2000" b="1" i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планировать и согласованно выполнять совместную деятельность,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распределять роли, </a:t>
            </a:r>
            <a:endParaRPr lang="en-US" altLang="ru-RU" sz="2000" b="1" i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взаимно контролировать действия друг друга,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договариваться, вести дискуссию, </a:t>
            </a:r>
            <a:endParaRPr lang="en-US" altLang="ru-RU" sz="2000" b="1" i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правильно выражать свои мысли, </a:t>
            </a:r>
            <a:endParaRPr lang="en-US" altLang="ru-RU" sz="2000" b="1" i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оказывать поддержку друг другу </a:t>
            </a:r>
            <a:endParaRPr lang="en-US" altLang="ru-RU" sz="2000" b="1" i="1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и эффективно сотрудничать,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строить отношения</a:t>
            </a:r>
            <a:r>
              <a:rPr lang="ru-RU" altLang="ru-RU" sz="2000" b="1" smtClean="0">
                <a:solidFill>
                  <a:srgbClr val="CC0099"/>
                </a:solidFill>
              </a:rPr>
              <a:t> </a:t>
            </a:r>
            <a:endParaRPr lang="en-US" altLang="ru-RU" sz="2000" b="1" smtClean="0">
              <a:solidFill>
                <a:srgbClr val="CC0099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smtClean="0"/>
              <a:t>как с учителем, так и со сверстниками.</a:t>
            </a:r>
            <a:r>
              <a:rPr lang="ru-RU" altLang="ru-RU" sz="1800" smtClean="0"/>
              <a:t> </a:t>
            </a:r>
            <a:r>
              <a:rPr lang="ru-RU" altLang="ru-RU" sz="1800" smtClean="0">
                <a:solidFill>
                  <a:srgbClr val="CC00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smtClean="0">
                <a:solidFill>
                  <a:srgbClr val="CC0099"/>
                </a:solidFill>
              </a:rPr>
              <a:t>   </a:t>
            </a: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7467600" cy="5997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smtClean="0">
                <a:solidFill>
                  <a:srgbClr val="CC0000"/>
                </a:solidFill>
              </a:rPr>
              <a:t>2. Личностная готовность</a:t>
            </a:r>
            <a:r>
              <a:rPr lang="en-US" altLang="ru-RU" sz="2000" i="1" smtClean="0">
                <a:solidFill>
                  <a:srgbClr val="CC0000"/>
                </a:solidFill>
              </a:rPr>
              <a:t> </a:t>
            </a:r>
            <a:endParaRPr lang="ru-RU" altLang="ru-RU" sz="2000" i="1" smtClean="0">
              <a:solidFill>
                <a:srgbClr val="CC00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CC0099"/>
                </a:solidFill>
              </a:rPr>
              <a:t>         </a:t>
            </a:r>
            <a:r>
              <a:rPr lang="ru-RU" altLang="ru-RU" sz="2000" b="1" i="1" smtClean="0"/>
              <a:t>предполагает, что первоклассник должен понимать  и выполнять </a:t>
            </a:r>
            <a:r>
              <a:rPr lang="ru-RU" altLang="ru-RU" sz="2000" b="1" i="1" smtClean="0">
                <a:solidFill>
                  <a:srgbClr val="CC0000"/>
                </a:solidFill>
              </a:rPr>
              <a:t>нормы и правила</a:t>
            </a:r>
            <a:r>
              <a:rPr lang="ru-RU" altLang="ru-RU" sz="2000" b="1" i="1" smtClean="0"/>
              <a:t> поведения в школе, быть в ладу с самим собой, сдерживать, контролировать себя.</a:t>
            </a:r>
            <a:r>
              <a:rPr lang="ru-RU" altLang="ru-RU" sz="2000" b="1" i="1" smtClean="0">
                <a:solidFill>
                  <a:srgbClr val="CC0099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smtClean="0"/>
              <a:t>   По новым стандартам это звучит так: </a:t>
            </a:r>
            <a:r>
              <a:rPr lang="ru-RU" altLang="ru-RU" sz="2000" b="1" i="1" smtClean="0">
                <a:solidFill>
                  <a:srgbClr val="CC0099"/>
                </a:solidFill>
              </a:rPr>
              <a:t>личностные УУД</a:t>
            </a:r>
            <a:r>
              <a:rPr lang="ru-RU" altLang="ru-RU" sz="2000" b="1" i="1" smtClean="0"/>
              <a:t> - осознание, исследование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smtClean="0"/>
              <a:t>    и принятие жизненных ценностей, ориентировка  в нравственных </a:t>
            </a:r>
            <a:r>
              <a:rPr lang="ru-RU" altLang="ru-RU" sz="2000" b="1" i="1" smtClean="0">
                <a:solidFill>
                  <a:srgbClr val="CC0000"/>
                </a:solidFill>
              </a:rPr>
              <a:t>нормах и правилах,</a:t>
            </a:r>
            <a:r>
              <a:rPr lang="ru-RU" altLang="ru-RU" sz="2000" b="1" i="1" smtClean="0"/>
              <a:t> выработка своей жизненной позиции в отношении мира.</a:t>
            </a:r>
            <a:endParaRPr lang="ru-RU" altLang="ru-RU" sz="2000" b="1" i="1" smtClean="0">
              <a:solidFill>
                <a:srgbClr val="CC00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smtClean="0">
                <a:solidFill>
                  <a:srgbClr val="CC0000"/>
                </a:solidFill>
              </a:rPr>
              <a:t>    Главное в первом классе - это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smtClean="0">
                <a:solidFill>
                  <a:srgbClr val="CC0000"/>
                </a:solidFill>
              </a:rPr>
              <a:t>    формирование учебной мотивации: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000" b="1" i="1" smtClean="0">
                <a:solidFill>
                  <a:srgbClr val="CC0000"/>
                </a:solidFill>
              </a:rPr>
              <a:t>    развитие познавательных («хочу всё знать»)  и социальных («хочу стать взрослым…») мотивов у первоклассника способствует возникновению </a:t>
            </a:r>
            <a:r>
              <a:rPr lang="ru-RU" altLang="ru-RU" sz="2000" b="1" i="1" smtClean="0">
                <a:solidFill>
                  <a:srgbClr val="CC0099"/>
                </a:solidFill>
              </a:rPr>
              <a:t>внутренней позиции школьника,</a:t>
            </a:r>
            <a:r>
              <a:rPr lang="ru-RU" altLang="ru-RU" sz="2000" b="1" i="1" smtClean="0">
                <a:solidFill>
                  <a:srgbClr val="CC0000"/>
                </a:solidFill>
              </a:rPr>
              <a:t> освоению статуса ученика.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754</TotalTime>
  <Words>862</Words>
  <Application>Microsoft Office PowerPoint</Application>
  <PresentationFormat>Экран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Тема :   Организация адаптационного периода первоклассников. (Из опыта работы) </vt:lpstr>
      <vt:lpstr>Адаптация-это</vt:lpstr>
      <vt:lpstr>Признаки успешной адаптации</vt:lpstr>
      <vt:lpstr>ПРИЗНАКИ ДЕЗАДАПТАЦИИ :</vt:lpstr>
      <vt:lpstr>Слайд 5</vt:lpstr>
      <vt:lpstr>Деятельность педагогического коллектива :</vt:lpstr>
      <vt:lpstr>Этапы адаптационного периода:</vt:lpstr>
      <vt:lpstr>Готовность к школе</vt:lpstr>
      <vt:lpstr>Слайд 9</vt:lpstr>
      <vt:lpstr>Уровень подготовки класса(стартовая диагностика)</vt:lpstr>
      <vt:lpstr>Мероприятия для выявления степени адаптированности:</vt:lpstr>
      <vt:lpstr>Степень адаптации первоклассников:</vt:lpstr>
      <vt:lpstr>Методики по диагностике изучения мотивационной сферы учащихся. </vt:lpstr>
      <vt:lpstr>Темы адаптационных занятий, проведенных в нашем классе:</vt:lpstr>
      <vt:lpstr>Слайд 15</vt:lpstr>
      <vt:lpstr>Формы индивидуальной работы в первом классе:</vt:lpstr>
      <vt:lpstr>Анкета по адаптации  детей к школе.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69</cp:revision>
  <dcterms:created xsi:type="dcterms:W3CDTF">2015-08-15T20:44:46Z</dcterms:created>
  <dcterms:modified xsi:type="dcterms:W3CDTF">2016-08-25T10:38:01Z</dcterms:modified>
</cp:coreProperties>
</file>